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56" r:id="rId2"/>
    <p:sldId id="257" r:id="rId3"/>
    <p:sldId id="267" r:id="rId4"/>
    <p:sldId id="268" r:id="rId5"/>
    <p:sldId id="269" r:id="rId6"/>
    <p:sldId id="270" r:id="rId7"/>
    <p:sldId id="271" r:id="rId8"/>
    <p:sldId id="272" r:id="rId9"/>
    <p:sldId id="273" r:id="rId10"/>
    <p:sldId id="274" r:id="rId11"/>
    <p:sldId id="275" r:id="rId12"/>
    <p:sldId id="276" r:id="rId13"/>
    <p:sldId id="277" r:id="rId14"/>
    <p:sldId id="27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628D4"/>
    <a:srgbClr val="5229E9"/>
    <a:srgbClr val="20A0CE"/>
    <a:srgbClr val="B7E57F"/>
    <a:srgbClr val="FB5B7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1289CF3-D9CA-4876-A06A-430A85AA0C2F}" type="datetimeFigureOut">
              <a:rPr lang="en-US" smtClean="0"/>
              <a:pPr/>
              <a:t>11/13/2014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886122B-5647-4416-9F44-274D43A2162D}" type="slidenum">
              <a:rPr lang="en-US" smtClean="0"/>
              <a:pPr/>
              <a:t>‹#›</a:t>
            </a:fld>
            <a:endParaRPr lang="en-US"/>
          </a:p>
        </p:txBody>
      </p:sp>
    </p:spTree>
    <p:extLst>
      <p:ext uri="{BB962C8B-B14F-4D97-AF65-F5344CB8AC3E}">
        <p14:creationId xmlns:p14="http://schemas.microsoft.com/office/powerpoint/2010/main" xmlns="" val="2919588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F1FB13-EA1D-44E3-8DC3-73C120EBEF71}" type="datetimeFigureOut">
              <a:rPr lang="en-US" smtClean="0"/>
              <a:pPr/>
              <a:t>11/13/2014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9AED3D-15A9-48AF-ABAA-A5623416F79A}" type="slidenum">
              <a:rPr lang="en-US" smtClean="0"/>
              <a:pPr/>
              <a:t>‹#›</a:t>
            </a:fld>
            <a:endParaRPr lang="en-US"/>
          </a:p>
        </p:txBody>
      </p:sp>
    </p:spTree>
    <p:extLst>
      <p:ext uri="{BB962C8B-B14F-4D97-AF65-F5344CB8AC3E}">
        <p14:creationId xmlns:p14="http://schemas.microsoft.com/office/powerpoint/2010/main" xmlns="" val="3138352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772400" cy="1695450"/>
          </a:xfrm>
          <a:solidFill>
            <a:srgbClr val="5229E9"/>
          </a:solidFill>
          <a:ln>
            <a:solidFill>
              <a:schemeClr val="tx2">
                <a:lumMod val="75000"/>
              </a:schemeClr>
            </a:solidFill>
          </a:ln>
        </p:spPr>
        <p:txBody>
          <a:bodyPr/>
          <a:lstStyle>
            <a:lvl1pPr algn="ctr">
              <a:defRPr b="1">
                <a:latin typeface="Cambria"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191000"/>
            <a:ext cx="6400800" cy="1447800"/>
          </a:xfrm>
        </p:spPr>
        <p:txBody>
          <a:bodyPr/>
          <a:lstStyle>
            <a:lvl1pPr marL="0" indent="0" algn="ctr">
              <a:buNone/>
              <a:defRPr>
                <a:solidFill>
                  <a:srgbClr val="5229E9"/>
                </a:solidFill>
                <a:latin typeface="Book Antiqu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IOE – Graduate Conference , 29th November 2013, Central Campus , Pulchowk </a:t>
            </a:r>
            <a:endParaRPr lang="en-US"/>
          </a:p>
        </p:txBody>
      </p:sp>
      <p:sp>
        <p:nvSpPr>
          <p:cNvPr id="6" name="Slide Number Placeholder 5"/>
          <p:cNvSpPr>
            <a:spLocks noGrp="1"/>
          </p:cNvSpPr>
          <p:nvPr>
            <p:ph type="sldNum" sz="quarter" idx="12"/>
          </p:nvPr>
        </p:nvSpPr>
        <p:spPr/>
        <p:txBody>
          <a:bodyPr/>
          <a:lstStyle/>
          <a:p>
            <a:fld id="{D51081E8-3327-495A-9823-FC891E0968B6}" type="slidenum">
              <a:rPr lang="en-US" smtClean="0"/>
              <a:pPr/>
              <a:t>‹#›</a:t>
            </a:fld>
            <a:endParaRPr lang="en-US"/>
          </a:p>
        </p:txBody>
      </p:sp>
      <p:sp>
        <p:nvSpPr>
          <p:cNvPr id="7" name="Rectangle 6"/>
          <p:cNvSpPr/>
          <p:nvPr userDrawn="1"/>
        </p:nvSpPr>
        <p:spPr>
          <a:xfrm>
            <a:off x="0" y="0"/>
            <a:ext cx="91440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IOE – Graduate Conference , 29th November 2013, Central Campus , Pulchowk </a:t>
            </a:r>
            <a:endParaRPr lang="en-US"/>
          </a:p>
        </p:txBody>
      </p:sp>
      <p:sp>
        <p:nvSpPr>
          <p:cNvPr id="6" name="Slide Number Placeholder 5"/>
          <p:cNvSpPr>
            <a:spLocks noGrp="1"/>
          </p:cNvSpPr>
          <p:nvPr>
            <p:ph type="sldNum" sz="quarter" idx="12"/>
          </p:nvPr>
        </p:nvSpPr>
        <p:spPr/>
        <p:txBody>
          <a:bodyPr/>
          <a:lstStyle/>
          <a:p>
            <a:fld id="{D51081E8-3327-495A-9823-FC891E0968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IOE – Graduate Conference , 29th November 2013, Central Campus , Pulchowk </a:t>
            </a:r>
            <a:endParaRPr lang="en-US"/>
          </a:p>
        </p:txBody>
      </p:sp>
      <p:sp>
        <p:nvSpPr>
          <p:cNvPr id="6" name="Slide Number Placeholder 5"/>
          <p:cNvSpPr>
            <a:spLocks noGrp="1"/>
          </p:cNvSpPr>
          <p:nvPr>
            <p:ph type="sldNum" sz="quarter" idx="12"/>
          </p:nvPr>
        </p:nvSpPr>
        <p:spPr/>
        <p:txBody>
          <a:bodyPr/>
          <a:lstStyle/>
          <a:p>
            <a:fld id="{D51081E8-3327-495A-9823-FC891E0968B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06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06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IOE – Graduate Conference , 29th November 2013, Central Campus , Pulchowk </a:t>
            </a:r>
            <a:endParaRPr lang="en-US"/>
          </a:p>
        </p:txBody>
      </p:sp>
      <p:sp>
        <p:nvSpPr>
          <p:cNvPr id="7" name="Slide Number Placeholder 6"/>
          <p:cNvSpPr>
            <a:spLocks noGrp="1"/>
          </p:cNvSpPr>
          <p:nvPr>
            <p:ph type="sldNum" sz="quarter" idx="12"/>
          </p:nvPr>
        </p:nvSpPr>
        <p:spPr/>
        <p:txBody>
          <a:bodyPr/>
          <a:lstStyle/>
          <a:p>
            <a:fld id="{D51081E8-3327-495A-9823-FC891E0968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solidFill>
            <a:srgbClr val="5229E9"/>
          </a:solidFill>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04800" y="1371600"/>
            <a:ext cx="4270194" cy="8032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04800" y="1164989"/>
            <a:ext cx="4270194" cy="496117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570206" y="1371600"/>
            <a:ext cx="4192793" cy="8032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0206" y="1164989"/>
            <a:ext cx="4192793" cy="496117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en-US" smtClean="0"/>
              <a:t>IOE – Graduate Conference , 29th November 2013, Central Campus , Pulchowk </a:t>
            </a:r>
            <a:endParaRPr lang="en-US"/>
          </a:p>
        </p:txBody>
      </p:sp>
      <p:sp>
        <p:nvSpPr>
          <p:cNvPr id="9" name="Slide Number Placeholder 8"/>
          <p:cNvSpPr>
            <a:spLocks noGrp="1"/>
          </p:cNvSpPr>
          <p:nvPr>
            <p:ph type="sldNum" sz="quarter" idx="12"/>
          </p:nvPr>
        </p:nvSpPr>
        <p:spPr/>
        <p:txBody>
          <a:bodyPr/>
          <a:lstStyle/>
          <a:p>
            <a:fld id="{D51081E8-3327-495A-9823-FC891E0968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en-US" smtClean="0"/>
              <a:t>IOE – Graduate Conference , 29th November 2013, Central Campus , Pulchowk </a:t>
            </a:r>
            <a:endParaRPr lang="en-US"/>
          </a:p>
        </p:txBody>
      </p:sp>
      <p:sp>
        <p:nvSpPr>
          <p:cNvPr id="5" name="Slide Number Placeholder 4"/>
          <p:cNvSpPr>
            <a:spLocks noGrp="1"/>
          </p:cNvSpPr>
          <p:nvPr>
            <p:ph type="sldNum" sz="quarter" idx="12"/>
          </p:nvPr>
        </p:nvSpPr>
        <p:spPr/>
        <p:txBody>
          <a:bodyPr/>
          <a:lstStyle/>
          <a:p>
            <a:fld id="{D51081E8-3327-495A-9823-FC891E0968B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272"/>
            <a:ext cx="7391400" cy="609600"/>
          </a:xfrm>
          <a:prstGeom prst="rect">
            <a:avLst/>
          </a:prstGeom>
          <a:solidFill>
            <a:srgbClr val="0628D4"/>
          </a:solid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189037"/>
            <a:ext cx="8229600" cy="4906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0" y="6400800"/>
            <a:ext cx="8299016" cy="443507"/>
          </a:xfrm>
          <a:prstGeom prst="rect">
            <a:avLst/>
          </a:prstGeom>
          <a:solidFill>
            <a:srgbClr val="B7E57F"/>
          </a:solidFill>
        </p:spPr>
        <p:txBody>
          <a:bodyPr vert="horz" lIns="91440" tIns="45720" rIns="91440" bIns="45720" rtlCol="0" anchor="ctr"/>
          <a:lstStyle>
            <a:lvl1pPr algn="ctr">
              <a:defRPr sz="1400" b="1">
                <a:solidFill>
                  <a:srgbClr val="0000CC"/>
                </a:solidFill>
                <a:latin typeface="Comic Sans MS" pitchFamily="66" charset="0"/>
              </a:defRPr>
            </a:lvl1pPr>
          </a:lstStyle>
          <a:p>
            <a:r>
              <a:rPr lang="en-US" dirty="0" smtClean="0"/>
              <a:t>IOE – Graduate Conference , 29</a:t>
            </a:r>
            <a:r>
              <a:rPr lang="en-US" baseline="30000" dirty="0" smtClean="0"/>
              <a:t>th</a:t>
            </a:r>
            <a:r>
              <a:rPr lang="en-US" dirty="0" smtClean="0"/>
              <a:t> November 2013, Central Campus , Pulchowk </a:t>
            </a:r>
            <a:endParaRPr lang="en-US" dirty="0"/>
          </a:p>
        </p:txBody>
      </p:sp>
      <p:sp>
        <p:nvSpPr>
          <p:cNvPr id="6" name="Slide Number Placeholder 5"/>
          <p:cNvSpPr>
            <a:spLocks noGrp="1"/>
          </p:cNvSpPr>
          <p:nvPr>
            <p:ph type="sldNum" sz="quarter" idx="4"/>
          </p:nvPr>
        </p:nvSpPr>
        <p:spPr>
          <a:xfrm>
            <a:off x="8305800" y="6400800"/>
            <a:ext cx="817736" cy="457200"/>
          </a:xfrm>
          <a:prstGeom prst="rect">
            <a:avLst/>
          </a:prstGeom>
          <a:solidFill>
            <a:srgbClr val="FB5B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algn="ctr" defTabSz="914400" rtl="0" eaLnBrk="1" latinLnBrk="0" hangingPunct="1">
              <a:defRPr lang="en-US" sz="1800" kern="1200" smtClean="0">
                <a:solidFill>
                  <a:schemeClr val="lt1"/>
                </a:solidFill>
                <a:latin typeface="+mn-lt"/>
                <a:ea typeface="+mn-ea"/>
                <a:cs typeface="+mn-cs"/>
              </a:defRPr>
            </a:lvl1pPr>
          </a:lstStyle>
          <a:p>
            <a:fld id="{D51081E8-3327-495A-9823-FC891E0968B6}" type="slidenum">
              <a:rPr lang="en-US" smtClean="0"/>
              <a:pPr/>
              <a:t>‹#›</a:t>
            </a:fld>
            <a:endParaRPr lang="en-US"/>
          </a:p>
        </p:txBody>
      </p:sp>
      <p:sp>
        <p:nvSpPr>
          <p:cNvPr id="7" name="Rectangle 6"/>
          <p:cNvSpPr/>
          <p:nvPr userDrawn="1"/>
        </p:nvSpPr>
        <p:spPr>
          <a:xfrm>
            <a:off x="0" y="2272"/>
            <a:ext cx="685800" cy="609600"/>
          </a:xfrm>
          <a:prstGeom prst="rect">
            <a:avLst/>
          </a:prstGeom>
          <a:solidFill>
            <a:srgbClr val="FB5B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685800" y="609600"/>
            <a:ext cx="7391400" cy="15467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IOE_GC_Logo.png"/>
          <p:cNvPicPr>
            <a:picLocks noChangeAspect="1"/>
          </p:cNvPicPr>
          <p:nvPr userDrawn="1"/>
        </p:nvPicPr>
        <p:blipFill>
          <a:blip r:embed="rId8" cstate="print"/>
          <a:stretch>
            <a:fillRect/>
          </a:stretch>
        </p:blipFill>
        <p:spPr>
          <a:xfrm>
            <a:off x="8153400" y="1"/>
            <a:ext cx="990600" cy="108204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dt="0"/>
  <p:txStyles>
    <p:titleStyle>
      <a:lvl1pPr algn="l"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ikashadh044@gmail.com"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4</a:t>
            </a:r>
            <a:br>
              <a:rPr lang="en-US" dirty="0" smtClean="0"/>
            </a:br>
            <a:r>
              <a:rPr lang="en-US" dirty="0" smtClean="0"/>
              <a:t>CASE STUDIES</a:t>
            </a:r>
            <a:endParaRPr lang="en-US" dirty="0"/>
          </a:p>
        </p:txBody>
      </p:sp>
      <p:pic>
        <p:nvPicPr>
          <p:cNvPr id="4" name="Picture 3" descr="C:\Users\Khem\Desktop\logo_20110422093508.jpg"/>
          <p:cNvPicPr/>
          <p:nvPr/>
        </p:nvPicPr>
        <p:blipFill>
          <a:blip r:embed="rId2" cstate="print"/>
          <a:srcRect/>
          <a:stretch>
            <a:fillRect/>
          </a:stretch>
        </p:blipFill>
        <p:spPr bwMode="auto">
          <a:xfrm>
            <a:off x="3733800" y="381000"/>
            <a:ext cx="1425424" cy="1357460"/>
          </a:xfrm>
          <a:prstGeom prst="rect">
            <a:avLst/>
          </a:prstGeom>
          <a:noFill/>
          <a:ln w="9525">
            <a:noFill/>
            <a:miter lim="800000"/>
            <a:headEnd/>
            <a:tailEnd/>
          </a:ln>
        </p:spPr>
      </p:pic>
      <p:sp>
        <p:nvSpPr>
          <p:cNvPr id="5" name="Subtitle 5"/>
          <p:cNvSpPr>
            <a:spLocks noGrp="1"/>
          </p:cNvSpPr>
          <p:nvPr/>
        </p:nvSpPr>
        <p:spPr>
          <a:xfrm>
            <a:off x="1371600" y="4343400"/>
            <a:ext cx="6400800" cy="1447800"/>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rgbClr val="5229E9"/>
                </a:solidFill>
                <a:latin typeface="Book Antiqua" pitchFamily="18" charset="0"/>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b="1" dirty="0" err="1" smtClean="0"/>
              <a:t>Bikash</a:t>
            </a:r>
            <a:r>
              <a:rPr lang="en-US" b="1" dirty="0" smtClean="0"/>
              <a:t> </a:t>
            </a:r>
            <a:r>
              <a:rPr lang="en-US" b="1" dirty="0" err="1" smtClean="0"/>
              <a:t>Adhikari</a:t>
            </a:r>
            <a:endParaRPr lang="en-US" b="1" dirty="0" smtClean="0"/>
          </a:p>
          <a:p>
            <a:r>
              <a:rPr lang="en-US" b="1" dirty="0" smtClean="0">
                <a:hlinkClick r:id="rId3"/>
              </a:rPr>
              <a:t>bikashadh044@gmail.com</a:t>
            </a:r>
            <a:endParaRPr lang="en-US" b="1" dirty="0" smtClean="0"/>
          </a:p>
          <a:p>
            <a:r>
              <a:rPr lang="en-US" b="1" i="1" dirty="0" smtClean="0"/>
              <a:t>Acknowledgement: </a:t>
            </a:r>
            <a:r>
              <a:rPr lang="en-US" b="1" i="1" dirty="0" err="1" smtClean="0"/>
              <a:t>Khem</a:t>
            </a:r>
            <a:r>
              <a:rPr lang="en-US" b="1" i="1" dirty="0" smtClean="0"/>
              <a:t> </a:t>
            </a:r>
            <a:r>
              <a:rPr lang="en-US" b="1" i="1" dirty="0" err="1" smtClean="0"/>
              <a:t>Gyawali</a:t>
            </a:r>
            <a:r>
              <a:rPr lang="en-US" b="1" i="1" dirty="0" smtClean="0"/>
              <a:t> </a:t>
            </a:r>
          </a:p>
          <a:p>
            <a:r>
              <a:rPr lang="en-US" b="1" i="1" dirty="0" smtClean="0"/>
              <a:t>Mechanical Engineer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5. Types of case studies</a:t>
            </a:r>
            <a:endParaRPr lang="en-US" dirty="0"/>
          </a:p>
        </p:txBody>
      </p:sp>
      <p:sp>
        <p:nvSpPr>
          <p:cNvPr id="9" name="Content Placeholder 8"/>
          <p:cNvSpPr>
            <a:spLocks noGrp="1"/>
          </p:cNvSpPr>
          <p:nvPr>
            <p:ph idx="1"/>
          </p:nvPr>
        </p:nvSpPr>
        <p:spPr/>
        <p:txBody>
          <a:bodyPr>
            <a:normAutofit fontScale="85000" lnSpcReduction="20000"/>
          </a:bodyPr>
          <a:lstStyle/>
          <a:p>
            <a:pPr algn="just"/>
            <a:r>
              <a:rPr lang="en-US" b="1" dirty="0" smtClean="0">
                <a:solidFill>
                  <a:srgbClr val="FF0000"/>
                </a:solidFill>
              </a:rPr>
              <a:t>Cumulative Case Studies: </a:t>
            </a:r>
            <a:r>
              <a:rPr lang="en-US" dirty="0" smtClean="0"/>
              <a:t>These serve to aggregate information from several sites collected at different times. The idea behind these studies is the collection of past studies will allow for greater generalization without additional cost or time being expended on new, possibly repetitive studies.</a:t>
            </a:r>
          </a:p>
          <a:p>
            <a:pPr algn="just">
              <a:buNone/>
            </a:pPr>
            <a:endParaRPr lang="en-US" dirty="0" smtClean="0"/>
          </a:p>
          <a:p>
            <a:pPr algn="just"/>
            <a:r>
              <a:rPr lang="en-US" b="1" dirty="0" smtClean="0">
                <a:solidFill>
                  <a:srgbClr val="FF0000"/>
                </a:solidFill>
              </a:rPr>
              <a:t>Critical Instance Case Studies: </a:t>
            </a:r>
            <a:r>
              <a:rPr lang="en-US" dirty="0" smtClean="0"/>
              <a:t>These examine one or more sites for either the purpose of examining a situation of unique interest with little to no interest in generalizability, or to call into question or challenge a highly generalized or universal assertion. This method is useful for answering cause and effect questions.</a:t>
            </a:r>
            <a:endParaRPr lang="en-US" dirty="0"/>
          </a:p>
        </p:txBody>
      </p:sp>
      <p:sp>
        <p:nvSpPr>
          <p:cNvPr id="5" name="Slide Number Placeholder 4"/>
          <p:cNvSpPr>
            <a:spLocks noGrp="1"/>
          </p:cNvSpPr>
          <p:nvPr>
            <p:ph type="sldNum" sz="quarter" idx="12"/>
          </p:nvPr>
        </p:nvSpPr>
        <p:spPr/>
        <p:txBody>
          <a:bodyPr/>
          <a:lstStyle/>
          <a:p>
            <a:fld id="{D51081E8-3327-495A-9823-FC891E0968B6}" type="slidenum">
              <a:rPr lang="en-US" smtClean="0"/>
              <a:pPr/>
              <a:t>10</a:t>
            </a:fld>
            <a:endParaRPr lang="en-US"/>
          </a:p>
        </p:txBody>
      </p:sp>
      <p:pic>
        <p:nvPicPr>
          <p:cNvPr id="10" name="Picture 9" descr="C:\Users\Khem\Desktop\logo_20110422093508.jpg"/>
          <p:cNvPicPr/>
          <p:nvPr/>
        </p:nvPicPr>
        <p:blipFill>
          <a:blip r:embed="rId2" cstate="print"/>
          <a:srcRect/>
          <a:stretch>
            <a:fillRect/>
          </a:stretch>
        </p:blipFill>
        <p:spPr bwMode="auto">
          <a:xfrm>
            <a:off x="8077200" y="0"/>
            <a:ext cx="10668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Case report writing methodology</a:t>
            </a:r>
            <a:endParaRPr lang="en-US" dirty="0"/>
          </a:p>
        </p:txBody>
      </p:sp>
      <p:sp>
        <p:nvSpPr>
          <p:cNvPr id="9" name="Content Placeholder 8"/>
          <p:cNvSpPr>
            <a:spLocks noGrp="1"/>
          </p:cNvSpPr>
          <p:nvPr>
            <p:ph idx="1"/>
          </p:nvPr>
        </p:nvSpPr>
        <p:spPr/>
        <p:txBody>
          <a:bodyPr>
            <a:normAutofit fontScale="70000" lnSpcReduction="20000"/>
          </a:bodyPr>
          <a:lstStyle/>
          <a:p>
            <a:pPr marL="514350" indent="-514350">
              <a:buAutoNum type="arabicPeriod"/>
            </a:pPr>
            <a:r>
              <a:rPr lang="en-US" b="1" dirty="0" smtClean="0">
                <a:solidFill>
                  <a:srgbClr val="FF0000"/>
                </a:solidFill>
              </a:rPr>
              <a:t>Organizational background:</a:t>
            </a:r>
          </a:p>
          <a:p>
            <a:pPr marL="514350" indent="-514350">
              <a:buNone/>
            </a:pPr>
            <a:r>
              <a:rPr lang="en-US" dirty="0" smtClean="0"/>
              <a:t>	- Organizational goals and objectives.</a:t>
            </a:r>
          </a:p>
          <a:p>
            <a:pPr marL="514350" indent="-514350">
              <a:buNone/>
            </a:pPr>
            <a:r>
              <a:rPr lang="en-US" dirty="0" smtClean="0"/>
              <a:t>	- Formulation of organization.</a:t>
            </a:r>
          </a:p>
          <a:p>
            <a:pPr marL="514350" indent="-514350">
              <a:buNone/>
            </a:pPr>
            <a:r>
              <a:rPr lang="en-US" dirty="0" smtClean="0"/>
              <a:t>	- Organizational structure.</a:t>
            </a:r>
          </a:p>
          <a:p>
            <a:pPr marL="514350" indent="-514350">
              <a:buNone/>
            </a:pPr>
            <a:r>
              <a:rPr lang="en-US" dirty="0" smtClean="0"/>
              <a:t>	- Social needs &amp; value.</a:t>
            </a:r>
          </a:p>
          <a:p>
            <a:pPr marL="514350" indent="-514350">
              <a:buNone/>
            </a:pPr>
            <a:r>
              <a:rPr lang="en-US" dirty="0" smtClean="0"/>
              <a:t>	- Historical relation.</a:t>
            </a:r>
          </a:p>
          <a:p>
            <a:pPr marL="514350" indent="-514350">
              <a:buNone/>
            </a:pPr>
            <a:r>
              <a:rPr lang="en-US" dirty="0" smtClean="0"/>
              <a:t>	- Financial position.</a:t>
            </a:r>
          </a:p>
          <a:p>
            <a:pPr marL="514350" indent="-514350">
              <a:buAutoNum type="arabicPeriod" startAt="2"/>
            </a:pPr>
            <a:r>
              <a:rPr lang="en-US" b="1" dirty="0" smtClean="0">
                <a:solidFill>
                  <a:srgbClr val="FF0000"/>
                </a:solidFill>
              </a:rPr>
              <a:t>Case study report</a:t>
            </a:r>
          </a:p>
          <a:p>
            <a:pPr marL="514350" indent="-514350">
              <a:buNone/>
            </a:pPr>
            <a:r>
              <a:rPr lang="en-US" dirty="0" smtClean="0"/>
              <a:t>	- Identification of problem.</a:t>
            </a:r>
          </a:p>
          <a:p>
            <a:pPr marL="514350" indent="-514350">
              <a:buNone/>
            </a:pPr>
            <a:r>
              <a:rPr lang="en-US" dirty="0" smtClean="0"/>
              <a:t>	- Developing the hypothesis.</a:t>
            </a:r>
          </a:p>
          <a:p>
            <a:pPr marL="514350" indent="-514350">
              <a:buNone/>
            </a:pPr>
            <a:r>
              <a:rPr lang="en-US" dirty="0" smtClean="0"/>
              <a:t>	- Preparing case research design.</a:t>
            </a:r>
          </a:p>
          <a:p>
            <a:pPr marL="514350" indent="-514350">
              <a:buNone/>
            </a:pPr>
            <a:r>
              <a:rPr lang="en-US" dirty="0" smtClean="0"/>
              <a:t>	- Collection and analysis of data.</a:t>
            </a:r>
          </a:p>
          <a:p>
            <a:pPr marL="514350" indent="-514350">
              <a:buNone/>
            </a:pPr>
            <a:r>
              <a:rPr lang="en-US" dirty="0" smtClean="0"/>
              <a:t>	- Generalization &amp; interpretation of problems.</a:t>
            </a:r>
          </a:p>
          <a:p>
            <a:pPr marL="514350" indent="-514350">
              <a:buNone/>
            </a:pPr>
            <a:r>
              <a:rPr lang="en-US" dirty="0" smtClean="0"/>
              <a:t>	- Conclusions and Recommendations.</a:t>
            </a:r>
          </a:p>
          <a:p>
            <a:pPr marL="514350" indent="-514350">
              <a:buFont typeface="+mj-lt"/>
              <a:buAutoNum type="arabicPeriod"/>
            </a:pPr>
            <a:endParaRPr lang="en-US" dirty="0" smtClean="0"/>
          </a:p>
          <a:p>
            <a:pPr>
              <a:buNone/>
            </a:pPr>
            <a:endParaRPr lang="en-US" dirty="0"/>
          </a:p>
        </p:txBody>
      </p:sp>
      <p:sp>
        <p:nvSpPr>
          <p:cNvPr id="5" name="Slide Number Placeholder 4"/>
          <p:cNvSpPr>
            <a:spLocks noGrp="1"/>
          </p:cNvSpPr>
          <p:nvPr>
            <p:ph type="sldNum" sz="quarter" idx="12"/>
          </p:nvPr>
        </p:nvSpPr>
        <p:spPr/>
        <p:txBody>
          <a:bodyPr/>
          <a:lstStyle/>
          <a:p>
            <a:fld id="{D51081E8-3327-495A-9823-FC891E0968B6}" type="slidenum">
              <a:rPr lang="en-US" smtClean="0"/>
              <a:pPr/>
              <a:t>11</a:t>
            </a:fld>
            <a:endParaRPr lang="en-US"/>
          </a:p>
        </p:txBody>
      </p:sp>
      <p:pic>
        <p:nvPicPr>
          <p:cNvPr id="10" name="Picture 9" descr="C:\Users\Khem\Desktop\logo_20110422093508.jpg"/>
          <p:cNvPicPr/>
          <p:nvPr/>
        </p:nvPicPr>
        <p:blipFill>
          <a:blip r:embed="rId2" cstate="print"/>
          <a:srcRect/>
          <a:stretch>
            <a:fillRect/>
          </a:stretch>
        </p:blipFill>
        <p:spPr bwMode="auto">
          <a:xfrm>
            <a:off x="8077200" y="0"/>
            <a:ext cx="10668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Case study relevant titles</a:t>
            </a:r>
            <a:endParaRPr lang="en-US" dirty="0"/>
          </a:p>
        </p:txBody>
      </p:sp>
      <p:sp>
        <p:nvSpPr>
          <p:cNvPr id="9" name="Content Placeholder 8"/>
          <p:cNvSpPr>
            <a:spLocks noGrp="1"/>
          </p:cNvSpPr>
          <p:nvPr>
            <p:ph idx="1"/>
          </p:nvPr>
        </p:nvSpPr>
        <p:spPr/>
        <p:txBody>
          <a:bodyPr>
            <a:normAutofit fontScale="85000" lnSpcReduction="10000"/>
          </a:bodyPr>
          <a:lstStyle/>
          <a:p>
            <a:pPr marL="514350" indent="-514350">
              <a:buFont typeface="+mj-lt"/>
              <a:buAutoNum type="arabicPeriod"/>
            </a:pPr>
            <a:r>
              <a:rPr lang="en-US" i="1" dirty="0" smtClean="0">
                <a:solidFill>
                  <a:srgbClr val="0000CC"/>
                </a:solidFill>
              </a:rPr>
              <a:t>Acknowledgement.</a:t>
            </a:r>
          </a:p>
          <a:p>
            <a:pPr marL="514350" indent="-514350">
              <a:buFont typeface="+mj-lt"/>
              <a:buAutoNum type="arabicPeriod"/>
            </a:pPr>
            <a:r>
              <a:rPr lang="en-US" i="1" dirty="0" smtClean="0">
                <a:solidFill>
                  <a:srgbClr val="0000CC"/>
                </a:solidFill>
              </a:rPr>
              <a:t>Organization (history,  objectives, input, process, output)</a:t>
            </a:r>
          </a:p>
          <a:p>
            <a:pPr marL="514350" indent="-514350">
              <a:buFont typeface="+mj-lt"/>
              <a:buAutoNum type="arabicPeriod"/>
            </a:pPr>
            <a:r>
              <a:rPr lang="en-US" i="1" dirty="0" smtClean="0">
                <a:solidFill>
                  <a:srgbClr val="0000CC"/>
                </a:solidFill>
              </a:rPr>
              <a:t>Organization structure (organization chart).</a:t>
            </a:r>
          </a:p>
          <a:p>
            <a:pPr marL="514350" indent="-514350">
              <a:buFont typeface="+mj-lt"/>
              <a:buAutoNum type="arabicPeriod"/>
            </a:pPr>
            <a:r>
              <a:rPr lang="en-US" i="1" dirty="0" smtClean="0">
                <a:solidFill>
                  <a:srgbClr val="0000CC"/>
                </a:solidFill>
              </a:rPr>
              <a:t>Forms of ownership.</a:t>
            </a:r>
          </a:p>
          <a:p>
            <a:pPr marL="514350" indent="-514350">
              <a:buFont typeface="+mj-lt"/>
              <a:buAutoNum type="arabicPeriod"/>
            </a:pPr>
            <a:r>
              <a:rPr lang="en-US" i="1" dirty="0" smtClean="0">
                <a:solidFill>
                  <a:srgbClr val="0000CC"/>
                </a:solidFill>
              </a:rPr>
              <a:t>Personnel policies.</a:t>
            </a:r>
          </a:p>
          <a:p>
            <a:pPr marL="514350" indent="-514350">
              <a:buFont typeface="+mj-lt"/>
              <a:buAutoNum type="arabicPeriod"/>
            </a:pPr>
            <a:r>
              <a:rPr lang="en-US" i="1" dirty="0" smtClean="0">
                <a:solidFill>
                  <a:srgbClr val="0000CC"/>
                </a:solidFill>
              </a:rPr>
              <a:t>Manpower planning.</a:t>
            </a:r>
          </a:p>
          <a:p>
            <a:pPr marL="514350" indent="-514350">
              <a:buFont typeface="+mj-lt"/>
              <a:buAutoNum type="arabicPeriod"/>
            </a:pPr>
            <a:r>
              <a:rPr lang="en-US" i="1" dirty="0" smtClean="0">
                <a:solidFill>
                  <a:srgbClr val="0000CC"/>
                </a:solidFill>
              </a:rPr>
              <a:t>Recruitment and selection of manpower.</a:t>
            </a:r>
          </a:p>
          <a:p>
            <a:pPr marL="514350" indent="-514350">
              <a:buFont typeface="+mj-lt"/>
              <a:buAutoNum type="arabicPeriod"/>
            </a:pPr>
            <a:r>
              <a:rPr lang="en-US" i="1" dirty="0" smtClean="0">
                <a:solidFill>
                  <a:srgbClr val="0000CC"/>
                </a:solidFill>
              </a:rPr>
              <a:t>Training and development of manpower.</a:t>
            </a:r>
          </a:p>
          <a:p>
            <a:pPr marL="514350" indent="-514350">
              <a:buFont typeface="+mj-lt"/>
              <a:buAutoNum type="arabicPeriod"/>
            </a:pPr>
            <a:r>
              <a:rPr lang="en-US" i="1" dirty="0" smtClean="0">
                <a:solidFill>
                  <a:srgbClr val="0000CC"/>
                </a:solidFill>
              </a:rPr>
              <a:t>Job evaluation.</a:t>
            </a:r>
          </a:p>
          <a:p>
            <a:pPr marL="514350" indent="-514350">
              <a:buFont typeface="+mj-lt"/>
              <a:buAutoNum type="arabicPeriod"/>
            </a:pPr>
            <a:r>
              <a:rPr lang="en-US" i="1" dirty="0" smtClean="0">
                <a:solidFill>
                  <a:srgbClr val="0000CC"/>
                </a:solidFill>
              </a:rPr>
              <a:t>Merit Rating</a:t>
            </a:r>
          </a:p>
          <a:p>
            <a:pPr marL="514350" indent="-514350">
              <a:buFont typeface="+mj-lt"/>
              <a:buAutoNum type="arabicPeriod"/>
            </a:pPr>
            <a:endParaRPr lang="en-US" dirty="0" smtClean="0"/>
          </a:p>
          <a:p>
            <a:pPr>
              <a:buNone/>
            </a:pPr>
            <a:endParaRPr lang="en-US" dirty="0"/>
          </a:p>
        </p:txBody>
      </p:sp>
      <p:sp>
        <p:nvSpPr>
          <p:cNvPr id="5" name="Slide Number Placeholder 4"/>
          <p:cNvSpPr>
            <a:spLocks noGrp="1"/>
          </p:cNvSpPr>
          <p:nvPr>
            <p:ph type="sldNum" sz="quarter" idx="12"/>
          </p:nvPr>
        </p:nvSpPr>
        <p:spPr/>
        <p:txBody>
          <a:bodyPr/>
          <a:lstStyle/>
          <a:p>
            <a:fld id="{D51081E8-3327-495A-9823-FC891E0968B6}" type="slidenum">
              <a:rPr lang="en-US" smtClean="0"/>
              <a:pPr/>
              <a:t>12</a:t>
            </a:fld>
            <a:endParaRPr lang="en-US"/>
          </a:p>
        </p:txBody>
      </p:sp>
      <p:pic>
        <p:nvPicPr>
          <p:cNvPr id="10" name="Picture 9" descr="C:\Users\Khem\Desktop\logo_20110422093508.jpg"/>
          <p:cNvPicPr/>
          <p:nvPr/>
        </p:nvPicPr>
        <p:blipFill>
          <a:blip r:embed="rId2" cstate="print"/>
          <a:srcRect/>
          <a:stretch>
            <a:fillRect/>
          </a:stretch>
        </p:blipFill>
        <p:spPr bwMode="auto">
          <a:xfrm>
            <a:off x="8077200" y="0"/>
            <a:ext cx="10668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Case study relevant titles</a:t>
            </a:r>
            <a:endParaRPr lang="en-US" dirty="0"/>
          </a:p>
        </p:txBody>
      </p:sp>
      <p:sp>
        <p:nvSpPr>
          <p:cNvPr id="9" name="Content Placeholder 8"/>
          <p:cNvSpPr>
            <a:spLocks noGrp="1"/>
          </p:cNvSpPr>
          <p:nvPr>
            <p:ph idx="1"/>
          </p:nvPr>
        </p:nvSpPr>
        <p:spPr/>
        <p:txBody>
          <a:bodyPr>
            <a:normAutofit lnSpcReduction="10000"/>
          </a:bodyPr>
          <a:lstStyle/>
          <a:p>
            <a:pPr marL="514350" indent="-514350">
              <a:buAutoNum type="arabicPeriod" startAt="11"/>
            </a:pPr>
            <a:r>
              <a:rPr lang="en-US" i="1" dirty="0" smtClean="0">
                <a:solidFill>
                  <a:srgbClr val="0000CC"/>
                </a:solidFill>
              </a:rPr>
              <a:t>Wages and incentives.</a:t>
            </a:r>
          </a:p>
          <a:p>
            <a:pPr marL="514350" indent="-514350">
              <a:buAutoNum type="arabicPeriod" startAt="11"/>
            </a:pPr>
            <a:r>
              <a:rPr lang="en-US" i="1" dirty="0" smtClean="0">
                <a:solidFill>
                  <a:srgbClr val="0000CC"/>
                </a:solidFill>
              </a:rPr>
              <a:t>Motivation.</a:t>
            </a:r>
          </a:p>
          <a:p>
            <a:pPr marL="514350" indent="-514350">
              <a:buAutoNum type="arabicPeriod" startAt="11"/>
            </a:pPr>
            <a:r>
              <a:rPr lang="en-US" i="1" dirty="0" smtClean="0">
                <a:solidFill>
                  <a:srgbClr val="0000CC"/>
                </a:solidFill>
              </a:rPr>
              <a:t>Marketing.</a:t>
            </a:r>
          </a:p>
          <a:p>
            <a:pPr marL="514350" indent="-514350">
              <a:buAutoNum type="arabicPeriod" startAt="11"/>
            </a:pPr>
            <a:r>
              <a:rPr lang="en-US" i="1" dirty="0" smtClean="0">
                <a:solidFill>
                  <a:srgbClr val="0000CC"/>
                </a:solidFill>
              </a:rPr>
              <a:t>Leadership.</a:t>
            </a:r>
          </a:p>
          <a:p>
            <a:pPr marL="514350" indent="-514350">
              <a:buAutoNum type="arabicPeriod" startAt="11"/>
            </a:pPr>
            <a:r>
              <a:rPr lang="en-US" i="1" dirty="0" smtClean="0">
                <a:solidFill>
                  <a:srgbClr val="0000CC"/>
                </a:solidFill>
              </a:rPr>
              <a:t>Management information system.</a:t>
            </a:r>
          </a:p>
          <a:p>
            <a:pPr marL="514350" indent="-514350">
              <a:buAutoNum type="arabicPeriod" startAt="11"/>
            </a:pPr>
            <a:r>
              <a:rPr lang="en-US" i="1" dirty="0" smtClean="0">
                <a:solidFill>
                  <a:srgbClr val="0000CC"/>
                </a:solidFill>
              </a:rPr>
              <a:t>Drawbacks.</a:t>
            </a:r>
          </a:p>
          <a:p>
            <a:pPr marL="514350" indent="-514350">
              <a:buAutoNum type="arabicPeriod" startAt="11"/>
            </a:pPr>
            <a:r>
              <a:rPr lang="en-US" i="1" dirty="0" smtClean="0">
                <a:solidFill>
                  <a:srgbClr val="0000CC"/>
                </a:solidFill>
              </a:rPr>
              <a:t>Suggestions and recommendations.</a:t>
            </a:r>
          </a:p>
          <a:p>
            <a:pPr marL="514350" indent="-514350">
              <a:buAutoNum type="arabicPeriod" startAt="11"/>
            </a:pPr>
            <a:r>
              <a:rPr lang="en-US" i="1" dirty="0" smtClean="0">
                <a:solidFill>
                  <a:srgbClr val="0000CC"/>
                </a:solidFill>
              </a:rPr>
              <a:t>Conclusions.</a:t>
            </a:r>
          </a:p>
          <a:p>
            <a:pPr marL="514350" indent="-514350">
              <a:buAutoNum type="arabicPeriod" startAt="11"/>
            </a:pPr>
            <a:r>
              <a:rPr lang="en-US" i="1" dirty="0" smtClean="0">
                <a:solidFill>
                  <a:srgbClr val="0000CC"/>
                </a:solidFill>
              </a:rPr>
              <a:t>References</a:t>
            </a:r>
            <a:r>
              <a:rPr lang="en-US" dirty="0" smtClean="0"/>
              <a:t>.</a:t>
            </a:r>
          </a:p>
          <a:p>
            <a:pPr>
              <a:buNone/>
            </a:pPr>
            <a:endParaRPr lang="en-US" dirty="0"/>
          </a:p>
        </p:txBody>
      </p:sp>
      <p:sp>
        <p:nvSpPr>
          <p:cNvPr id="5" name="Slide Number Placeholder 4"/>
          <p:cNvSpPr>
            <a:spLocks noGrp="1"/>
          </p:cNvSpPr>
          <p:nvPr>
            <p:ph type="sldNum" sz="quarter" idx="12"/>
          </p:nvPr>
        </p:nvSpPr>
        <p:spPr/>
        <p:txBody>
          <a:bodyPr/>
          <a:lstStyle/>
          <a:p>
            <a:fld id="{D51081E8-3327-495A-9823-FC891E0968B6}" type="slidenum">
              <a:rPr lang="en-US" smtClean="0"/>
              <a:pPr/>
              <a:t>13</a:t>
            </a:fld>
            <a:endParaRPr lang="en-US"/>
          </a:p>
        </p:txBody>
      </p:sp>
      <p:pic>
        <p:nvPicPr>
          <p:cNvPr id="10" name="Picture 9" descr="C:\Users\Khem\Desktop\logo_20110422093508.jpg"/>
          <p:cNvPicPr/>
          <p:nvPr/>
        </p:nvPicPr>
        <p:blipFill>
          <a:blip r:embed="rId2" cstate="print"/>
          <a:srcRect/>
          <a:stretch>
            <a:fillRect/>
          </a:stretch>
        </p:blipFill>
        <p:spPr bwMode="auto">
          <a:xfrm>
            <a:off x="8077200" y="0"/>
            <a:ext cx="10668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3" name="Content Placeholder 2"/>
          <p:cNvSpPr>
            <a:spLocks noGrp="1"/>
          </p:cNvSpPr>
          <p:nvPr>
            <p:ph sz="quarter" idx="1"/>
          </p:nvPr>
        </p:nvSpPr>
        <p:spPr>
          <a:xfrm>
            <a:off x="457200" y="1066800"/>
            <a:ext cx="8229600" cy="4724400"/>
          </a:xfrm>
        </p:spPr>
        <p:txBody>
          <a:bodyPr>
            <a:normAutofit fontScale="62500" lnSpcReduction="20000"/>
          </a:bodyPr>
          <a:lstStyle/>
          <a:p>
            <a:pPr>
              <a:buNone/>
            </a:pPr>
            <a:r>
              <a:rPr lang="en-US" b="1" i="1" dirty="0" smtClean="0">
                <a:solidFill>
                  <a:srgbClr val="7030A0"/>
                </a:solidFill>
              </a:rPr>
              <a:t>                  </a:t>
            </a:r>
          </a:p>
          <a:p>
            <a:pPr>
              <a:buNone/>
            </a:pPr>
            <a:endParaRPr lang="en-US" sz="66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a:p>
            <a:pPr algn="ctr">
              <a:buNone/>
            </a:pPr>
            <a:endParaRPr lang="en-US" sz="66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a:p>
            <a:pPr algn="ctr">
              <a:buNone/>
            </a:pPr>
            <a:endParaRPr lang="en-US" sz="66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a:p>
            <a:pPr algn="ctr">
              <a:buNone/>
            </a:pPr>
            <a:endParaRPr lang="en-US" sz="66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a:p>
            <a:pPr algn="ctr">
              <a:buNone/>
            </a:pPr>
            <a:endParaRPr lang="en-US" sz="66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a:p>
            <a:pPr algn="ctr">
              <a:buNone/>
            </a:pPr>
            <a:endParaRPr lang="en-US" sz="66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a:p>
            <a:pPr algn="ctr">
              <a:buNone/>
            </a:pPr>
            <a:r>
              <a:rPr lang="en-US" sz="66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THANK   YOU!!!</a:t>
            </a:r>
            <a:endParaRPr lang="en-US" sz="6600" b="1" i="1" dirty="0" smtClean="0">
              <a:solidFill>
                <a:srgbClr val="7030A0"/>
              </a:solidFill>
              <a:latin typeface="Times New Roman" pitchFamily="18" charset="0"/>
              <a:cs typeface="Times New Roman" pitchFamily="18" charset="0"/>
            </a:endParaRPr>
          </a:p>
          <a:p>
            <a:pPr>
              <a:buNone/>
            </a:pPr>
            <a:endParaRPr lang="en-US" b="1" i="1" dirty="0" smtClean="0">
              <a:solidFill>
                <a:srgbClr val="7030A0"/>
              </a:solidFill>
              <a:latin typeface="Times New Roman" pitchFamily="18" charset="0"/>
              <a:cs typeface="Times New Roman" pitchFamily="18" charset="0"/>
            </a:endParaRPr>
          </a:p>
          <a:p>
            <a:pPr>
              <a:buNone/>
            </a:pPr>
            <a:endParaRPr lang="en-US" b="1" i="1" dirty="0" smtClean="0">
              <a:solidFill>
                <a:srgbClr val="7030A0"/>
              </a:solidFill>
              <a:latin typeface="Times New Roman" pitchFamily="18" charset="0"/>
              <a:cs typeface="Times New Roman" pitchFamily="18" charset="0"/>
            </a:endParaRPr>
          </a:p>
          <a:p>
            <a:pPr>
              <a:buNone/>
            </a:pPr>
            <a:endParaRPr lang="en-US" b="1" i="1" dirty="0" smtClean="0">
              <a:solidFill>
                <a:srgbClr val="7030A0"/>
              </a:solidFill>
              <a:latin typeface="Times New Roman" pitchFamily="18" charset="0"/>
              <a:cs typeface="Times New Roman" pitchFamily="18" charset="0"/>
            </a:endParaRPr>
          </a:p>
          <a:p>
            <a:pPr algn="r">
              <a:buNone/>
            </a:pPr>
            <a:endParaRPr lang="en-US" sz="4400" b="1" i="1" dirty="0">
              <a:ln w="900" cmpd="sng">
                <a:solidFill>
                  <a:schemeClr val="accent1">
                    <a:satMod val="190000"/>
                    <a:alpha val="55000"/>
                  </a:schemeClr>
                </a:solidFill>
                <a:prstDash val="solid"/>
              </a:ln>
              <a:solidFill>
                <a:srgbClr val="FF0000"/>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endParaRPr>
          </a:p>
        </p:txBody>
      </p:sp>
      <p:pic>
        <p:nvPicPr>
          <p:cNvPr id="5" name="Picture 4" descr="C:\Users\Khem\Desktop\logo_20110422093508.jpg"/>
          <p:cNvPicPr/>
          <p:nvPr/>
        </p:nvPicPr>
        <p:blipFill>
          <a:blip r:embed="rId2" cstate="print"/>
          <a:srcRect/>
          <a:stretch>
            <a:fillRect/>
          </a:stretch>
        </p:blipFill>
        <p:spPr bwMode="auto">
          <a:xfrm>
            <a:off x="8077200" y="0"/>
            <a:ext cx="1066800" cy="1143000"/>
          </a:xfrm>
          <a:prstGeom prst="rect">
            <a:avLst/>
          </a:prstGeom>
          <a:noFill/>
          <a:ln w="9525">
            <a:noFill/>
            <a:miter lim="800000"/>
            <a:headEnd/>
            <a:tailEnd/>
          </a:ln>
        </p:spPr>
      </p:pic>
      <p:pic>
        <p:nvPicPr>
          <p:cNvPr id="2050" name="Picture 2" descr="H:\study materials\Organisation and Management\downloads\images (4).jpg"/>
          <p:cNvPicPr>
            <a:picLocks noChangeAspect="1" noChangeArrowheads="1"/>
          </p:cNvPicPr>
          <p:nvPr/>
        </p:nvPicPr>
        <p:blipFill>
          <a:blip r:embed="rId3" cstate="print"/>
          <a:srcRect/>
          <a:stretch>
            <a:fillRect/>
          </a:stretch>
        </p:blipFill>
        <p:spPr bwMode="auto">
          <a:xfrm>
            <a:off x="1295400" y="990600"/>
            <a:ext cx="6096000" cy="41148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b="1" dirty="0" smtClean="0"/>
              <a:t>Case studies – course outline</a:t>
            </a:r>
            <a:endParaRPr lang="en-US" dirty="0"/>
          </a:p>
        </p:txBody>
      </p:sp>
      <p:sp>
        <p:nvSpPr>
          <p:cNvPr id="9" name="Content Placeholder 8"/>
          <p:cNvSpPr>
            <a:spLocks noGrp="1"/>
          </p:cNvSpPr>
          <p:nvPr>
            <p:ph idx="1"/>
          </p:nvPr>
        </p:nvSpPr>
        <p:spPr>
          <a:xfrm>
            <a:off x="457200" y="1189037"/>
            <a:ext cx="4572000" cy="4906963"/>
          </a:xfrm>
        </p:spPr>
        <p:txBody>
          <a:bodyPr>
            <a:normAutofit/>
          </a:bodyPr>
          <a:lstStyle/>
          <a:p>
            <a:pPr>
              <a:buFont typeface="Wingdings" pitchFamily="2" charset="2"/>
              <a:buChar char="v"/>
            </a:pPr>
            <a:r>
              <a:rPr lang="en-US" sz="2800" dirty="0" smtClean="0"/>
              <a:t> 	Introduction</a:t>
            </a:r>
          </a:p>
          <a:p>
            <a:pPr>
              <a:buFont typeface="Wingdings" pitchFamily="2" charset="2"/>
              <a:buChar char="v"/>
            </a:pPr>
            <a:r>
              <a:rPr lang="en-US" sz="2800" dirty="0" smtClean="0"/>
              <a:t> 	Objectives of case study</a:t>
            </a:r>
          </a:p>
          <a:p>
            <a:pPr>
              <a:buFont typeface="Wingdings" pitchFamily="2" charset="2"/>
              <a:buChar char="v"/>
            </a:pPr>
            <a:r>
              <a:rPr lang="en-US" sz="2800" dirty="0" smtClean="0"/>
              <a:t> 	Phases of case study</a:t>
            </a:r>
          </a:p>
          <a:p>
            <a:pPr>
              <a:buFont typeface="Wingdings" pitchFamily="2" charset="2"/>
              <a:buChar char="v"/>
            </a:pPr>
            <a:r>
              <a:rPr lang="en-US" sz="2800" dirty="0" smtClean="0"/>
              <a:t> 	Steps of case study</a:t>
            </a:r>
          </a:p>
          <a:p>
            <a:pPr>
              <a:buFont typeface="Wingdings" pitchFamily="2" charset="2"/>
              <a:buChar char="v"/>
            </a:pPr>
            <a:r>
              <a:rPr lang="en-US" sz="2800" dirty="0" smtClean="0"/>
              <a:t> 	Types of case studies</a:t>
            </a:r>
          </a:p>
          <a:p>
            <a:endParaRPr lang="en-US" sz="2800" dirty="0"/>
          </a:p>
        </p:txBody>
      </p:sp>
      <p:sp>
        <p:nvSpPr>
          <p:cNvPr id="5" name="Slide Number Placeholder 4"/>
          <p:cNvSpPr>
            <a:spLocks noGrp="1"/>
          </p:cNvSpPr>
          <p:nvPr>
            <p:ph type="sldNum" sz="quarter" idx="12"/>
          </p:nvPr>
        </p:nvSpPr>
        <p:spPr/>
        <p:txBody>
          <a:bodyPr/>
          <a:lstStyle/>
          <a:p>
            <a:fld id="{D51081E8-3327-495A-9823-FC891E0968B6}" type="slidenum">
              <a:rPr lang="en-US" smtClean="0"/>
              <a:pPr/>
              <a:t>2</a:t>
            </a:fld>
            <a:endParaRPr lang="en-US"/>
          </a:p>
        </p:txBody>
      </p:sp>
      <p:pic>
        <p:nvPicPr>
          <p:cNvPr id="10" name="Picture 9" descr="C:\Users\Khem\Desktop\logo_20110422093508.jpg"/>
          <p:cNvPicPr/>
          <p:nvPr/>
        </p:nvPicPr>
        <p:blipFill>
          <a:blip r:embed="rId2" cstate="print"/>
          <a:srcRect/>
          <a:stretch>
            <a:fillRect/>
          </a:stretch>
        </p:blipFill>
        <p:spPr bwMode="auto">
          <a:xfrm>
            <a:off x="8077200" y="0"/>
            <a:ext cx="1066800" cy="1143000"/>
          </a:xfrm>
          <a:prstGeom prst="rect">
            <a:avLst/>
          </a:prstGeom>
          <a:noFill/>
          <a:ln w="9525">
            <a:noFill/>
            <a:miter lim="800000"/>
            <a:headEnd/>
            <a:tailEnd/>
          </a:ln>
        </p:spPr>
      </p:pic>
      <p:pic>
        <p:nvPicPr>
          <p:cNvPr id="1026" name="Picture 2" descr="H:\study materials\Organisation and Management\downloads\images (3).jpg"/>
          <p:cNvPicPr>
            <a:picLocks noChangeAspect="1" noChangeArrowheads="1"/>
          </p:cNvPicPr>
          <p:nvPr/>
        </p:nvPicPr>
        <p:blipFill>
          <a:blip r:embed="rId3" cstate="print"/>
          <a:srcRect/>
          <a:stretch>
            <a:fillRect/>
          </a:stretch>
        </p:blipFill>
        <p:spPr bwMode="auto">
          <a:xfrm>
            <a:off x="5029200" y="1219200"/>
            <a:ext cx="3886200" cy="43434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1. Introduction</a:t>
            </a:r>
            <a:endParaRPr lang="en-US" dirty="0"/>
          </a:p>
        </p:txBody>
      </p:sp>
      <p:sp>
        <p:nvSpPr>
          <p:cNvPr id="9" name="Content Placeholder 8"/>
          <p:cNvSpPr>
            <a:spLocks noGrp="1"/>
          </p:cNvSpPr>
          <p:nvPr>
            <p:ph idx="1"/>
          </p:nvPr>
        </p:nvSpPr>
        <p:spPr>
          <a:xfrm>
            <a:off x="457200" y="1143000"/>
            <a:ext cx="8229600" cy="4800600"/>
          </a:xfrm>
        </p:spPr>
        <p:txBody>
          <a:bodyPr>
            <a:normAutofit fontScale="77500" lnSpcReduction="20000"/>
          </a:bodyPr>
          <a:lstStyle/>
          <a:p>
            <a:pPr algn="just">
              <a:buNone/>
            </a:pPr>
            <a:r>
              <a:rPr lang="en-US" dirty="0" smtClean="0"/>
              <a:t>	</a:t>
            </a:r>
            <a:r>
              <a:rPr lang="en-US" i="1" dirty="0" smtClean="0">
                <a:solidFill>
                  <a:srgbClr val="0628D4"/>
                </a:solidFill>
              </a:rPr>
              <a:t>The </a:t>
            </a:r>
            <a:r>
              <a:rPr lang="en-US" b="1" i="1" dirty="0" smtClean="0">
                <a:solidFill>
                  <a:srgbClr val="FF0000"/>
                </a:solidFill>
              </a:rPr>
              <a:t>case study </a:t>
            </a:r>
            <a:r>
              <a:rPr lang="en-US" i="1" dirty="0" smtClean="0">
                <a:solidFill>
                  <a:srgbClr val="0628D4"/>
                </a:solidFill>
              </a:rPr>
              <a:t>techniques is based on the belief that the trainee can be kept attain managerial understanding &amp; competence through the study, and discussion of actual situations.</a:t>
            </a:r>
          </a:p>
          <a:p>
            <a:pPr algn="just">
              <a:buNone/>
            </a:pPr>
            <a:r>
              <a:rPr lang="en-US" dirty="0" smtClean="0"/>
              <a:t>	A case study has a different meaning depending on how it is used. To some people, it will mean same as a legal case; to the research, a case may be appear as a vehicle for testing hypothesis. We are concerned with the form of case study most suited to our objective in management education. </a:t>
            </a:r>
            <a:r>
              <a:rPr lang="en-US" i="1" dirty="0" smtClean="0">
                <a:solidFill>
                  <a:srgbClr val="0628D4"/>
                </a:solidFill>
              </a:rPr>
              <a:t>This form of case study will present the student with an authentic management problem. </a:t>
            </a:r>
            <a:r>
              <a:rPr lang="en-US" dirty="0" smtClean="0"/>
              <a:t>It will present reports, facts and even opinions, </a:t>
            </a:r>
            <a:r>
              <a:rPr lang="en-US" i="1" dirty="0" smtClean="0">
                <a:solidFill>
                  <a:srgbClr val="FF0000"/>
                </a:solidFill>
              </a:rPr>
              <a:t>but will not evaluate</a:t>
            </a:r>
            <a:r>
              <a:rPr lang="en-US" dirty="0" smtClean="0"/>
              <a:t>. </a:t>
            </a:r>
            <a:r>
              <a:rPr lang="en-US" i="1" dirty="0" smtClean="0">
                <a:solidFill>
                  <a:srgbClr val="0628D4"/>
                </a:solidFill>
              </a:rPr>
              <a:t>The aim is to train the student in analysis &amp; decision-making. This aim is ensured by facing the student with a whole series of case situations.</a:t>
            </a:r>
          </a:p>
        </p:txBody>
      </p:sp>
      <p:sp>
        <p:nvSpPr>
          <p:cNvPr id="5" name="Slide Number Placeholder 4"/>
          <p:cNvSpPr>
            <a:spLocks noGrp="1"/>
          </p:cNvSpPr>
          <p:nvPr>
            <p:ph type="sldNum" sz="quarter" idx="12"/>
          </p:nvPr>
        </p:nvSpPr>
        <p:spPr/>
        <p:txBody>
          <a:bodyPr/>
          <a:lstStyle/>
          <a:p>
            <a:fld id="{D51081E8-3327-495A-9823-FC891E0968B6}" type="slidenum">
              <a:rPr lang="en-US" smtClean="0"/>
              <a:pPr/>
              <a:t>3</a:t>
            </a:fld>
            <a:endParaRPr lang="en-US"/>
          </a:p>
        </p:txBody>
      </p:sp>
      <p:pic>
        <p:nvPicPr>
          <p:cNvPr id="10" name="Picture 9" descr="C:\Users\Khem\Desktop\logo_20110422093508.jpg"/>
          <p:cNvPicPr/>
          <p:nvPr/>
        </p:nvPicPr>
        <p:blipFill>
          <a:blip r:embed="rId2" cstate="print"/>
          <a:srcRect/>
          <a:stretch>
            <a:fillRect/>
          </a:stretch>
        </p:blipFill>
        <p:spPr bwMode="auto">
          <a:xfrm>
            <a:off x="8077200" y="0"/>
            <a:ext cx="10668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2. Objectives of case study</a:t>
            </a:r>
            <a:endParaRPr lang="en-US" dirty="0"/>
          </a:p>
        </p:txBody>
      </p:sp>
      <p:sp>
        <p:nvSpPr>
          <p:cNvPr id="9" name="Content Placeholder 8"/>
          <p:cNvSpPr>
            <a:spLocks noGrp="1"/>
          </p:cNvSpPr>
          <p:nvPr>
            <p:ph idx="1"/>
          </p:nvPr>
        </p:nvSpPr>
        <p:spPr/>
        <p:txBody>
          <a:bodyPr>
            <a:normAutofit fontScale="85000" lnSpcReduction="10000"/>
          </a:bodyPr>
          <a:lstStyle/>
          <a:p>
            <a:pPr algn="just">
              <a:buNone/>
            </a:pPr>
            <a:r>
              <a:rPr lang="en-US" dirty="0" smtClean="0"/>
              <a:t> 	</a:t>
            </a:r>
            <a:r>
              <a:rPr lang="en-US" dirty="0" smtClean="0">
                <a:solidFill>
                  <a:srgbClr val="FF0000"/>
                </a:solidFill>
              </a:rPr>
              <a:t>Case study method accomplishes several objectives of management development programs.</a:t>
            </a:r>
          </a:p>
          <a:p>
            <a:pPr marL="571500" indent="-571500" algn="just">
              <a:buFont typeface="+mj-lt"/>
              <a:buAutoNum type="romanLcPeriod"/>
            </a:pPr>
            <a:r>
              <a:rPr lang="en-US" i="1" dirty="0" smtClean="0">
                <a:solidFill>
                  <a:srgbClr val="0628D4"/>
                </a:solidFill>
              </a:rPr>
              <a:t>It distributes knowledge and facts.</a:t>
            </a:r>
          </a:p>
          <a:p>
            <a:pPr marL="571500" indent="-571500" algn="just">
              <a:buFont typeface="+mj-lt"/>
              <a:buAutoNum type="romanLcPeriod"/>
            </a:pPr>
            <a:r>
              <a:rPr lang="en-US" i="1" dirty="0" smtClean="0">
                <a:solidFill>
                  <a:srgbClr val="0628D4"/>
                </a:solidFill>
              </a:rPr>
              <a:t>It improves participant’s skill in problem analysis, communication and decision-making.</a:t>
            </a:r>
          </a:p>
          <a:p>
            <a:pPr marL="571500" indent="-571500" algn="just">
              <a:buFont typeface="+mj-lt"/>
              <a:buAutoNum type="romanLcPeriod"/>
            </a:pPr>
            <a:r>
              <a:rPr lang="en-US" i="1" dirty="0" smtClean="0">
                <a:solidFill>
                  <a:srgbClr val="0628D4"/>
                </a:solidFill>
              </a:rPr>
              <a:t>It affects attitude formation and student think that nothing is absolutely ‘right’ or ‘wrong’ in the field of human behavior.</a:t>
            </a:r>
          </a:p>
          <a:p>
            <a:pPr marL="571500" indent="-571500" algn="just">
              <a:buNone/>
            </a:pPr>
            <a:r>
              <a:rPr lang="en-US" dirty="0" smtClean="0"/>
              <a:t>	Study of the cases requires considerable times. The task of gathering all the pertinent facts, arranging them, and then putting them into effective writing is a long &amp; often tedious process.</a:t>
            </a:r>
          </a:p>
          <a:p>
            <a:pPr algn="just">
              <a:buNone/>
            </a:pPr>
            <a:endParaRPr lang="en-US" dirty="0"/>
          </a:p>
        </p:txBody>
      </p:sp>
      <p:sp>
        <p:nvSpPr>
          <p:cNvPr id="5" name="Slide Number Placeholder 4"/>
          <p:cNvSpPr>
            <a:spLocks noGrp="1"/>
          </p:cNvSpPr>
          <p:nvPr>
            <p:ph type="sldNum" sz="quarter" idx="12"/>
          </p:nvPr>
        </p:nvSpPr>
        <p:spPr/>
        <p:txBody>
          <a:bodyPr/>
          <a:lstStyle/>
          <a:p>
            <a:fld id="{D51081E8-3327-495A-9823-FC891E0968B6}" type="slidenum">
              <a:rPr lang="en-US" smtClean="0"/>
              <a:pPr/>
              <a:t>4</a:t>
            </a:fld>
            <a:endParaRPr lang="en-US"/>
          </a:p>
        </p:txBody>
      </p:sp>
      <p:pic>
        <p:nvPicPr>
          <p:cNvPr id="10" name="Picture 9" descr="C:\Users\Khem\Desktop\logo_20110422093508.jpg"/>
          <p:cNvPicPr/>
          <p:nvPr/>
        </p:nvPicPr>
        <p:blipFill>
          <a:blip r:embed="rId2" cstate="print"/>
          <a:srcRect/>
          <a:stretch>
            <a:fillRect/>
          </a:stretch>
        </p:blipFill>
        <p:spPr bwMode="auto">
          <a:xfrm>
            <a:off x="8077200" y="0"/>
            <a:ext cx="10668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3. Phases of case study</a:t>
            </a:r>
            <a:endParaRPr lang="en-US" dirty="0"/>
          </a:p>
        </p:txBody>
      </p:sp>
      <p:sp>
        <p:nvSpPr>
          <p:cNvPr id="9" name="Content Placeholder 8"/>
          <p:cNvSpPr>
            <a:spLocks noGrp="1"/>
          </p:cNvSpPr>
          <p:nvPr>
            <p:ph idx="1"/>
          </p:nvPr>
        </p:nvSpPr>
        <p:spPr/>
        <p:txBody>
          <a:bodyPr>
            <a:normAutofit fontScale="77500" lnSpcReduction="20000"/>
          </a:bodyPr>
          <a:lstStyle/>
          <a:p>
            <a:pPr algn="just">
              <a:buNone/>
            </a:pPr>
            <a:r>
              <a:rPr lang="en-US" dirty="0" smtClean="0"/>
              <a:t>	   </a:t>
            </a:r>
            <a:r>
              <a:rPr lang="en-US" dirty="0" smtClean="0">
                <a:solidFill>
                  <a:srgbClr val="FF0000"/>
                </a:solidFill>
              </a:rPr>
              <a:t>A case study has five phases.</a:t>
            </a:r>
          </a:p>
          <a:p>
            <a:pPr marL="514350" indent="-514350" algn="just">
              <a:buNone/>
            </a:pPr>
            <a:r>
              <a:rPr lang="en-US" dirty="0" smtClean="0"/>
              <a:t>	</a:t>
            </a:r>
            <a:r>
              <a:rPr lang="en-US" b="1" i="1" dirty="0" smtClean="0">
                <a:solidFill>
                  <a:srgbClr val="0628D4"/>
                </a:solidFill>
              </a:rPr>
              <a:t>First phase</a:t>
            </a:r>
            <a:r>
              <a:rPr lang="en-US" i="1" dirty="0" smtClean="0">
                <a:solidFill>
                  <a:srgbClr val="0628D4"/>
                </a:solidFill>
              </a:rPr>
              <a:t>: </a:t>
            </a:r>
            <a:r>
              <a:rPr lang="en-US" dirty="0" smtClean="0"/>
              <a:t>The first phase is for each member of the group to study the details. Two major questions are:</a:t>
            </a:r>
          </a:p>
          <a:p>
            <a:pPr marL="514350" indent="-514350" algn="just">
              <a:buFont typeface="+mj-lt"/>
              <a:buAutoNum type="alphaLcPeriod"/>
            </a:pPr>
            <a:r>
              <a:rPr lang="en-US" i="1" dirty="0" smtClean="0">
                <a:solidFill>
                  <a:srgbClr val="0000CC"/>
                </a:solidFill>
              </a:rPr>
              <a:t>What is happening or has happened? and</a:t>
            </a:r>
          </a:p>
          <a:p>
            <a:pPr marL="514350" indent="-514350" algn="just">
              <a:buFont typeface="+mj-lt"/>
              <a:buAutoNum type="alphaLcPeriod"/>
            </a:pPr>
            <a:r>
              <a:rPr lang="en-US" i="1" dirty="0" smtClean="0">
                <a:solidFill>
                  <a:srgbClr val="0000CC"/>
                </a:solidFill>
              </a:rPr>
              <a:t>What additional data are essential for classification?</a:t>
            </a:r>
          </a:p>
          <a:p>
            <a:pPr marL="514350" indent="-514350" algn="just">
              <a:buNone/>
            </a:pPr>
            <a:r>
              <a:rPr lang="en-US" dirty="0" smtClean="0"/>
              <a:t>	</a:t>
            </a:r>
            <a:r>
              <a:rPr lang="en-US" b="1" i="1" dirty="0" smtClean="0">
                <a:solidFill>
                  <a:srgbClr val="0628D4"/>
                </a:solidFill>
              </a:rPr>
              <a:t>Second phase</a:t>
            </a:r>
            <a:r>
              <a:rPr lang="en-US" i="1" dirty="0" smtClean="0">
                <a:solidFill>
                  <a:srgbClr val="0628D4"/>
                </a:solidFill>
              </a:rPr>
              <a:t>: </a:t>
            </a:r>
            <a:r>
              <a:rPr lang="en-US" i="1" dirty="0" smtClean="0">
                <a:solidFill>
                  <a:srgbClr val="FF0000"/>
                </a:solidFill>
              </a:rPr>
              <a:t>This phase consists of collection of additional facts.</a:t>
            </a:r>
            <a:r>
              <a:rPr lang="en-US" dirty="0" smtClean="0"/>
              <a:t> Group members can ask for more details from the discussion leader. When items are collected they need to be organized with particular reference to their applicability to decision-making.</a:t>
            </a:r>
          </a:p>
          <a:p>
            <a:pPr marL="514350" indent="-514350" algn="just">
              <a:buNone/>
            </a:pPr>
            <a:r>
              <a:rPr lang="en-US" dirty="0" smtClean="0"/>
              <a:t>	</a:t>
            </a:r>
            <a:r>
              <a:rPr lang="en-US" b="1" i="1" dirty="0" smtClean="0">
                <a:solidFill>
                  <a:srgbClr val="0628D4"/>
                </a:solidFill>
              </a:rPr>
              <a:t>Third phase</a:t>
            </a:r>
            <a:r>
              <a:rPr lang="en-US" i="1" dirty="0" smtClean="0">
                <a:solidFill>
                  <a:srgbClr val="0628D4"/>
                </a:solidFill>
              </a:rPr>
              <a:t>: </a:t>
            </a:r>
            <a:r>
              <a:rPr lang="en-US" i="1" dirty="0" smtClean="0">
                <a:solidFill>
                  <a:srgbClr val="FF0000"/>
                </a:solidFill>
              </a:rPr>
              <a:t>The group as a whole must consider what the problem is for the organization &amp; what the corrective way is to phrase the critical questions at this stage</a:t>
            </a:r>
            <a:r>
              <a:rPr lang="en-US" dirty="0" smtClean="0"/>
              <a:t>. (however, in quite a few cases, questions are provided).</a:t>
            </a:r>
          </a:p>
          <a:p>
            <a:pPr algn="just">
              <a:buNone/>
            </a:pPr>
            <a:endParaRPr lang="en-US" dirty="0"/>
          </a:p>
        </p:txBody>
      </p:sp>
      <p:sp>
        <p:nvSpPr>
          <p:cNvPr id="5" name="Slide Number Placeholder 4"/>
          <p:cNvSpPr>
            <a:spLocks noGrp="1"/>
          </p:cNvSpPr>
          <p:nvPr>
            <p:ph type="sldNum" sz="quarter" idx="12"/>
          </p:nvPr>
        </p:nvSpPr>
        <p:spPr/>
        <p:txBody>
          <a:bodyPr/>
          <a:lstStyle/>
          <a:p>
            <a:fld id="{D51081E8-3327-495A-9823-FC891E0968B6}" type="slidenum">
              <a:rPr lang="en-US" smtClean="0"/>
              <a:pPr/>
              <a:t>5</a:t>
            </a:fld>
            <a:endParaRPr lang="en-US"/>
          </a:p>
        </p:txBody>
      </p:sp>
      <p:pic>
        <p:nvPicPr>
          <p:cNvPr id="10" name="Picture 9" descr="C:\Users\Khem\Desktop\logo_20110422093508.jpg"/>
          <p:cNvPicPr/>
          <p:nvPr/>
        </p:nvPicPr>
        <p:blipFill>
          <a:blip r:embed="rId2" cstate="print"/>
          <a:srcRect/>
          <a:stretch>
            <a:fillRect/>
          </a:stretch>
        </p:blipFill>
        <p:spPr bwMode="auto">
          <a:xfrm>
            <a:off x="8077200" y="0"/>
            <a:ext cx="10668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3. Phases of case study</a:t>
            </a:r>
            <a:endParaRPr lang="en-US" dirty="0"/>
          </a:p>
        </p:txBody>
      </p:sp>
      <p:sp>
        <p:nvSpPr>
          <p:cNvPr id="9" name="Content Placeholder 8"/>
          <p:cNvSpPr>
            <a:spLocks noGrp="1"/>
          </p:cNvSpPr>
          <p:nvPr>
            <p:ph idx="1"/>
          </p:nvPr>
        </p:nvSpPr>
        <p:spPr/>
        <p:txBody>
          <a:bodyPr>
            <a:normAutofit fontScale="85000" lnSpcReduction="20000"/>
          </a:bodyPr>
          <a:lstStyle/>
          <a:p>
            <a:pPr algn="just">
              <a:buNone/>
            </a:pPr>
            <a:r>
              <a:rPr lang="en-US" dirty="0" smtClean="0"/>
              <a:t>	</a:t>
            </a:r>
            <a:r>
              <a:rPr lang="en-US" b="1" i="1" dirty="0" smtClean="0">
                <a:solidFill>
                  <a:srgbClr val="0628D4"/>
                </a:solidFill>
              </a:rPr>
              <a:t>Fourth phase</a:t>
            </a:r>
            <a:r>
              <a:rPr lang="en-US" i="1" dirty="0" smtClean="0">
                <a:solidFill>
                  <a:srgbClr val="0628D4"/>
                </a:solidFill>
              </a:rPr>
              <a:t>: </a:t>
            </a:r>
            <a:r>
              <a:rPr lang="en-US" dirty="0" smtClean="0"/>
              <a:t>Each member of the group write down his own answers to the questions.</a:t>
            </a:r>
          </a:p>
          <a:p>
            <a:pPr algn="just">
              <a:buNone/>
            </a:pPr>
            <a:r>
              <a:rPr lang="en-US" dirty="0" smtClean="0"/>
              <a:t>	</a:t>
            </a:r>
            <a:r>
              <a:rPr lang="en-US" i="1" dirty="0" smtClean="0">
                <a:solidFill>
                  <a:srgbClr val="FF0000"/>
                </a:solidFill>
              </a:rPr>
              <a:t>“How would I handle the incident?”</a:t>
            </a:r>
          </a:p>
          <a:p>
            <a:pPr algn="just">
              <a:buNone/>
            </a:pPr>
            <a:r>
              <a:rPr lang="en-US" i="1" dirty="0" smtClean="0">
                <a:solidFill>
                  <a:srgbClr val="FF0000"/>
                </a:solidFill>
              </a:rPr>
              <a:t>	“How would I support my decision?”</a:t>
            </a:r>
          </a:p>
          <a:p>
            <a:pPr algn="just">
              <a:buNone/>
            </a:pPr>
            <a:r>
              <a:rPr lang="en-US" dirty="0" smtClean="0"/>
              <a:t>	If there have been different decisions, smaller groups of people who have taken the same view should be formed. Their task is to present the strongest argument possible to support their joint decision.</a:t>
            </a:r>
          </a:p>
          <a:p>
            <a:pPr algn="just">
              <a:buNone/>
            </a:pPr>
            <a:r>
              <a:rPr lang="en-US" dirty="0" smtClean="0"/>
              <a:t>	- Decisions are discussed.</a:t>
            </a:r>
          </a:p>
          <a:p>
            <a:pPr algn="just">
              <a:buNone/>
            </a:pPr>
            <a:r>
              <a:rPr lang="en-US" dirty="0" smtClean="0"/>
              <a:t>	</a:t>
            </a:r>
          </a:p>
          <a:p>
            <a:pPr algn="just">
              <a:buNone/>
            </a:pPr>
            <a:r>
              <a:rPr lang="en-US" dirty="0" smtClean="0"/>
              <a:t>	</a:t>
            </a:r>
            <a:r>
              <a:rPr lang="en-US" b="1" i="1" dirty="0" smtClean="0">
                <a:solidFill>
                  <a:srgbClr val="0628D4"/>
                </a:solidFill>
              </a:rPr>
              <a:t>Fifth phase</a:t>
            </a:r>
            <a:r>
              <a:rPr lang="en-US" i="1" dirty="0" smtClean="0">
                <a:solidFill>
                  <a:srgbClr val="0628D4"/>
                </a:solidFill>
              </a:rPr>
              <a:t>: </a:t>
            </a:r>
            <a:r>
              <a:rPr lang="en-US" i="1" dirty="0" smtClean="0">
                <a:solidFill>
                  <a:srgbClr val="FF0000"/>
                </a:solidFill>
              </a:rPr>
              <a:t>The final phase is to try to learn from the case as a whole. E.g. “How could more have been achieved ?”  </a:t>
            </a:r>
          </a:p>
          <a:p>
            <a:pPr algn="just">
              <a:buNone/>
            </a:pPr>
            <a:endParaRPr lang="en-US" dirty="0"/>
          </a:p>
        </p:txBody>
      </p:sp>
      <p:sp>
        <p:nvSpPr>
          <p:cNvPr id="5" name="Slide Number Placeholder 4"/>
          <p:cNvSpPr>
            <a:spLocks noGrp="1"/>
          </p:cNvSpPr>
          <p:nvPr>
            <p:ph type="sldNum" sz="quarter" idx="12"/>
          </p:nvPr>
        </p:nvSpPr>
        <p:spPr/>
        <p:txBody>
          <a:bodyPr/>
          <a:lstStyle/>
          <a:p>
            <a:fld id="{D51081E8-3327-495A-9823-FC891E0968B6}" type="slidenum">
              <a:rPr lang="en-US" smtClean="0"/>
              <a:pPr/>
              <a:t>6</a:t>
            </a:fld>
            <a:endParaRPr lang="en-US"/>
          </a:p>
        </p:txBody>
      </p:sp>
      <p:pic>
        <p:nvPicPr>
          <p:cNvPr id="10" name="Picture 9" descr="C:\Users\Khem\Desktop\logo_20110422093508.jpg"/>
          <p:cNvPicPr/>
          <p:nvPr/>
        </p:nvPicPr>
        <p:blipFill>
          <a:blip r:embed="rId2" cstate="print"/>
          <a:srcRect/>
          <a:stretch>
            <a:fillRect/>
          </a:stretch>
        </p:blipFill>
        <p:spPr bwMode="auto">
          <a:xfrm>
            <a:off x="8077200" y="0"/>
            <a:ext cx="10668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4. Steps of case study</a:t>
            </a:r>
            <a:endParaRPr lang="en-US" dirty="0"/>
          </a:p>
        </p:txBody>
      </p:sp>
      <p:sp>
        <p:nvSpPr>
          <p:cNvPr id="9" name="Content Placeholder 8"/>
          <p:cNvSpPr>
            <a:spLocks noGrp="1"/>
          </p:cNvSpPr>
          <p:nvPr>
            <p:ph idx="1"/>
          </p:nvPr>
        </p:nvSpPr>
        <p:spPr/>
        <p:txBody>
          <a:bodyPr>
            <a:normAutofit fontScale="85000" lnSpcReduction="20000"/>
          </a:bodyPr>
          <a:lstStyle/>
          <a:p>
            <a:pPr marL="514350" indent="-514350" algn="just">
              <a:buFont typeface="+mj-lt"/>
              <a:buAutoNum type="arabicPeriod"/>
            </a:pPr>
            <a:r>
              <a:rPr lang="en-US" b="1" dirty="0" smtClean="0">
                <a:solidFill>
                  <a:srgbClr val="FF0000"/>
                </a:solidFill>
              </a:rPr>
              <a:t>State the problem:</a:t>
            </a:r>
            <a:r>
              <a:rPr lang="en-US" dirty="0" smtClean="0">
                <a:solidFill>
                  <a:srgbClr val="FF0000"/>
                </a:solidFill>
              </a:rPr>
              <a:t> </a:t>
            </a:r>
            <a:r>
              <a:rPr lang="en-US" dirty="0" smtClean="0"/>
              <a:t>After reading the case thoroughly and after studying the problems at the end of the case, write a statement of the problems – what is the case about, what is there to be done, what action has to be taken, or what questions have to be answered?</a:t>
            </a:r>
          </a:p>
          <a:p>
            <a:pPr marL="514350" indent="-514350" algn="just">
              <a:buFont typeface="+mj-lt"/>
              <a:buAutoNum type="arabicPeriod"/>
            </a:pPr>
            <a:r>
              <a:rPr lang="en-US" b="1" dirty="0" smtClean="0">
                <a:solidFill>
                  <a:srgbClr val="FF0000"/>
                </a:solidFill>
              </a:rPr>
              <a:t>Collection and analysis of data:</a:t>
            </a:r>
            <a:r>
              <a:rPr lang="en-US" dirty="0" smtClean="0">
                <a:solidFill>
                  <a:srgbClr val="FF0000"/>
                </a:solidFill>
              </a:rPr>
              <a:t> </a:t>
            </a:r>
            <a:r>
              <a:rPr lang="en-US" dirty="0" smtClean="0"/>
              <a:t>In order to analyze &amp; evaluate effectively the data presented in the case, the data must be analyzed and arranged in a systematic manner.</a:t>
            </a:r>
          </a:p>
          <a:p>
            <a:pPr marL="514350" indent="-514350" algn="just">
              <a:buFont typeface="+mj-lt"/>
              <a:buAutoNum type="arabicPeriod"/>
            </a:pPr>
            <a:r>
              <a:rPr lang="en-US" b="1" dirty="0" smtClean="0">
                <a:solidFill>
                  <a:srgbClr val="FF0000"/>
                </a:solidFill>
              </a:rPr>
              <a:t>Formulate tentative solutions:</a:t>
            </a:r>
            <a:r>
              <a:rPr lang="en-US" dirty="0" smtClean="0">
                <a:solidFill>
                  <a:srgbClr val="FF0000"/>
                </a:solidFill>
              </a:rPr>
              <a:t> </a:t>
            </a:r>
            <a:r>
              <a:rPr lang="en-US" dirty="0" smtClean="0"/>
              <a:t>It is better to develop the habit of regarding initial conditions as tentative. There are several tentative solutions available. All should be given due consideration.</a:t>
            </a:r>
          </a:p>
          <a:p>
            <a:pPr algn="just">
              <a:buNone/>
            </a:pPr>
            <a:endParaRPr lang="en-US" dirty="0"/>
          </a:p>
        </p:txBody>
      </p:sp>
      <p:sp>
        <p:nvSpPr>
          <p:cNvPr id="5" name="Slide Number Placeholder 4"/>
          <p:cNvSpPr>
            <a:spLocks noGrp="1"/>
          </p:cNvSpPr>
          <p:nvPr>
            <p:ph type="sldNum" sz="quarter" idx="12"/>
          </p:nvPr>
        </p:nvSpPr>
        <p:spPr/>
        <p:txBody>
          <a:bodyPr/>
          <a:lstStyle/>
          <a:p>
            <a:fld id="{D51081E8-3327-495A-9823-FC891E0968B6}" type="slidenum">
              <a:rPr lang="en-US" smtClean="0"/>
              <a:pPr/>
              <a:t>7</a:t>
            </a:fld>
            <a:endParaRPr lang="en-US"/>
          </a:p>
        </p:txBody>
      </p:sp>
      <p:pic>
        <p:nvPicPr>
          <p:cNvPr id="10" name="Picture 9" descr="C:\Users\Khem\Desktop\logo_20110422093508.jpg"/>
          <p:cNvPicPr/>
          <p:nvPr/>
        </p:nvPicPr>
        <p:blipFill>
          <a:blip r:embed="rId2" cstate="print"/>
          <a:srcRect/>
          <a:stretch>
            <a:fillRect/>
          </a:stretch>
        </p:blipFill>
        <p:spPr bwMode="auto">
          <a:xfrm>
            <a:off x="8077200" y="0"/>
            <a:ext cx="10668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4. Steps of case study</a:t>
            </a:r>
            <a:endParaRPr lang="en-US" dirty="0"/>
          </a:p>
        </p:txBody>
      </p:sp>
      <p:sp>
        <p:nvSpPr>
          <p:cNvPr id="9" name="Content Placeholder 8"/>
          <p:cNvSpPr>
            <a:spLocks noGrp="1"/>
          </p:cNvSpPr>
          <p:nvPr>
            <p:ph idx="1"/>
          </p:nvPr>
        </p:nvSpPr>
        <p:spPr/>
        <p:txBody>
          <a:bodyPr>
            <a:normAutofit fontScale="77500" lnSpcReduction="20000"/>
          </a:bodyPr>
          <a:lstStyle/>
          <a:p>
            <a:pPr marL="514350" indent="-514350" algn="just">
              <a:buNone/>
            </a:pPr>
            <a:r>
              <a:rPr lang="en-US" b="1" dirty="0" smtClean="0">
                <a:solidFill>
                  <a:srgbClr val="FF0000"/>
                </a:solidFill>
              </a:rPr>
              <a:t>4. 	Select a recommended solution: </a:t>
            </a:r>
            <a:r>
              <a:rPr lang="en-US" dirty="0" smtClean="0"/>
              <a:t>From the list of tentative solutions, a single solution has to be selected. The final solution should offer the best answer to the problem as stated, based upon the given data.</a:t>
            </a:r>
          </a:p>
          <a:p>
            <a:pPr marL="514350" indent="-514350" algn="just">
              <a:buNone/>
            </a:pPr>
            <a:r>
              <a:rPr lang="en-US" b="1" dirty="0" smtClean="0">
                <a:solidFill>
                  <a:srgbClr val="FF0000"/>
                </a:solidFill>
              </a:rPr>
              <a:t>5.	Preparing written reports: </a:t>
            </a:r>
            <a:r>
              <a:rPr lang="en-US" dirty="0" smtClean="0"/>
              <a:t>Results of the case should be presented in a written form.</a:t>
            </a:r>
          </a:p>
          <a:p>
            <a:pPr marL="514350" indent="-514350" algn="just">
              <a:buAutoNum type="arabicPeriod" startAt="6"/>
            </a:pPr>
            <a:r>
              <a:rPr lang="en-US" b="1" dirty="0" smtClean="0">
                <a:solidFill>
                  <a:srgbClr val="FF0000"/>
                </a:solidFill>
              </a:rPr>
              <a:t>Checklist</a:t>
            </a:r>
            <a:r>
              <a:rPr lang="en-US" dirty="0" smtClean="0">
                <a:solidFill>
                  <a:srgbClr val="FF0000"/>
                </a:solidFill>
              </a:rPr>
              <a:t>: </a:t>
            </a:r>
            <a:r>
              <a:rPr lang="en-US" dirty="0" smtClean="0"/>
              <a:t>Following is the criteria to judge whether you are going in a right direction:</a:t>
            </a:r>
          </a:p>
          <a:p>
            <a:pPr marL="514350" indent="-514350" algn="just">
              <a:buNone/>
            </a:pPr>
            <a:r>
              <a:rPr lang="en-US" dirty="0" smtClean="0"/>
              <a:t>	- </a:t>
            </a:r>
            <a:r>
              <a:rPr lang="en-US" i="1" dirty="0" smtClean="0">
                <a:solidFill>
                  <a:srgbClr val="0628D4"/>
                </a:solidFill>
              </a:rPr>
              <a:t>What is achieved by the solution ?</a:t>
            </a:r>
          </a:p>
          <a:p>
            <a:pPr marL="514350" indent="-514350" algn="just">
              <a:buNone/>
            </a:pPr>
            <a:r>
              <a:rPr lang="en-US" i="1" dirty="0" smtClean="0">
                <a:solidFill>
                  <a:srgbClr val="0628D4"/>
                </a:solidFill>
              </a:rPr>
              <a:t>	- What difficulties have to overcome to achieve the objective?</a:t>
            </a:r>
          </a:p>
          <a:p>
            <a:pPr marL="514350" indent="-514350" algn="just">
              <a:buNone/>
            </a:pPr>
            <a:r>
              <a:rPr lang="en-US" i="1" dirty="0" smtClean="0">
                <a:solidFill>
                  <a:srgbClr val="0628D4"/>
                </a:solidFill>
              </a:rPr>
              <a:t>	- What limitations are there in the situations? (</a:t>
            </a:r>
            <a:r>
              <a:rPr lang="en-US" i="1" dirty="0" err="1" smtClean="0">
                <a:solidFill>
                  <a:srgbClr val="0628D4"/>
                </a:solidFill>
              </a:rPr>
              <a:t>eg</a:t>
            </a:r>
            <a:r>
              <a:rPr lang="en-US" i="1" dirty="0" smtClean="0">
                <a:solidFill>
                  <a:srgbClr val="0628D4"/>
                </a:solidFill>
              </a:rPr>
              <a:t>. Time, money, equipment, manpower etc.)</a:t>
            </a:r>
          </a:p>
          <a:p>
            <a:pPr marL="514350" indent="-514350" algn="just">
              <a:buNone/>
            </a:pPr>
            <a:r>
              <a:rPr lang="en-US" i="1" dirty="0" smtClean="0">
                <a:solidFill>
                  <a:srgbClr val="0628D4"/>
                </a:solidFill>
              </a:rPr>
              <a:t>	- What is the best alternative?</a:t>
            </a:r>
          </a:p>
          <a:p>
            <a:pPr algn="just"/>
            <a:endParaRPr lang="en-US" dirty="0" smtClean="0"/>
          </a:p>
          <a:p>
            <a:pPr algn="just">
              <a:buNone/>
            </a:pPr>
            <a:endParaRPr lang="en-US" dirty="0"/>
          </a:p>
        </p:txBody>
      </p:sp>
      <p:sp>
        <p:nvSpPr>
          <p:cNvPr id="5" name="Slide Number Placeholder 4"/>
          <p:cNvSpPr>
            <a:spLocks noGrp="1"/>
          </p:cNvSpPr>
          <p:nvPr>
            <p:ph type="sldNum" sz="quarter" idx="12"/>
          </p:nvPr>
        </p:nvSpPr>
        <p:spPr/>
        <p:txBody>
          <a:bodyPr/>
          <a:lstStyle/>
          <a:p>
            <a:fld id="{D51081E8-3327-495A-9823-FC891E0968B6}" type="slidenum">
              <a:rPr lang="en-US" smtClean="0"/>
              <a:pPr/>
              <a:t>8</a:t>
            </a:fld>
            <a:endParaRPr lang="en-US"/>
          </a:p>
        </p:txBody>
      </p:sp>
      <p:pic>
        <p:nvPicPr>
          <p:cNvPr id="10" name="Picture 9" descr="C:\Users\Khem\Desktop\logo_20110422093508.jpg"/>
          <p:cNvPicPr/>
          <p:nvPr/>
        </p:nvPicPr>
        <p:blipFill>
          <a:blip r:embed="rId2" cstate="print"/>
          <a:srcRect/>
          <a:stretch>
            <a:fillRect/>
          </a:stretch>
        </p:blipFill>
        <p:spPr bwMode="auto">
          <a:xfrm>
            <a:off x="8077200" y="0"/>
            <a:ext cx="10668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5. Types of case studies</a:t>
            </a:r>
            <a:endParaRPr lang="en-US" dirty="0"/>
          </a:p>
        </p:txBody>
      </p:sp>
      <p:sp>
        <p:nvSpPr>
          <p:cNvPr id="9" name="Content Placeholder 8"/>
          <p:cNvSpPr>
            <a:spLocks noGrp="1"/>
          </p:cNvSpPr>
          <p:nvPr>
            <p:ph idx="1"/>
          </p:nvPr>
        </p:nvSpPr>
        <p:spPr/>
        <p:txBody>
          <a:bodyPr>
            <a:normAutofit fontScale="70000" lnSpcReduction="20000"/>
          </a:bodyPr>
          <a:lstStyle/>
          <a:p>
            <a:pPr algn="just">
              <a:buNone/>
            </a:pPr>
            <a:r>
              <a:rPr lang="en-US" dirty="0" smtClean="0"/>
              <a:t>	Under the more generalized category of case study exist several subdivisions, each of which is custom selected for use depending upon the goals and/or objectives of the investigator. These types of case study include the following:</a:t>
            </a:r>
          </a:p>
          <a:p>
            <a:pPr algn="just"/>
            <a:r>
              <a:rPr lang="en-US" b="1" dirty="0" smtClean="0">
                <a:solidFill>
                  <a:srgbClr val="FF0000"/>
                </a:solidFill>
              </a:rPr>
              <a:t>Illustrative Case Studies: </a:t>
            </a:r>
            <a:r>
              <a:rPr lang="en-US" dirty="0" smtClean="0"/>
              <a:t>These are primarily descriptive studies. They typically utilize one or two instances of an event to show what a situation is like. Illustrative case studies serve primarily to make the unfamiliar familiar and to give readers a common language about the topic in question.</a:t>
            </a:r>
          </a:p>
          <a:p>
            <a:pPr algn="just">
              <a:buNone/>
            </a:pPr>
            <a:endParaRPr lang="en-US" dirty="0" smtClean="0"/>
          </a:p>
          <a:p>
            <a:pPr algn="just"/>
            <a:r>
              <a:rPr lang="en-US" b="1" dirty="0" smtClean="0">
                <a:solidFill>
                  <a:srgbClr val="FF0000"/>
                </a:solidFill>
              </a:rPr>
              <a:t>Exploratory (or pilot) Case Studies: </a:t>
            </a:r>
            <a:r>
              <a:rPr lang="en-US" dirty="0" smtClean="0"/>
              <a:t>These are condensed case studies performed before implementing a large scale investigation. Their basic function is to help identify questions and select types of measurement prior to the main investigation. The primary pitfall of this type of study is that initial findings may seem convincing enough to be released prematurely as conclusions.</a:t>
            </a:r>
          </a:p>
        </p:txBody>
      </p:sp>
      <p:sp>
        <p:nvSpPr>
          <p:cNvPr id="5" name="Slide Number Placeholder 4"/>
          <p:cNvSpPr>
            <a:spLocks noGrp="1"/>
          </p:cNvSpPr>
          <p:nvPr>
            <p:ph type="sldNum" sz="quarter" idx="12"/>
          </p:nvPr>
        </p:nvSpPr>
        <p:spPr/>
        <p:txBody>
          <a:bodyPr/>
          <a:lstStyle/>
          <a:p>
            <a:fld id="{D51081E8-3327-495A-9823-FC891E0968B6}" type="slidenum">
              <a:rPr lang="en-US" smtClean="0"/>
              <a:pPr/>
              <a:t>9</a:t>
            </a:fld>
            <a:endParaRPr lang="en-US"/>
          </a:p>
        </p:txBody>
      </p:sp>
      <p:pic>
        <p:nvPicPr>
          <p:cNvPr id="10" name="Picture 9" descr="C:\Users\Khem\Desktop\logo_20110422093508.jpg"/>
          <p:cNvPicPr/>
          <p:nvPr/>
        </p:nvPicPr>
        <p:blipFill>
          <a:blip r:embed="rId2" cstate="print"/>
          <a:srcRect/>
          <a:stretch>
            <a:fillRect/>
          </a:stretch>
        </p:blipFill>
        <p:spPr bwMode="auto">
          <a:xfrm>
            <a:off x="8077200" y="0"/>
            <a:ext cx="10668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549</TotalTime>
  <Words>390</Words>
  <Application>Microsoft Office PowerPoint</Application>
  <PresentationFormat>On-screen Show (4:3)</PresentationFormat>
  <Paragraphs>115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Chapter 4 CASE STUDIES</vt:lpstr>
      <vt:lpstr>Case studies – course outline</vt:lpstr>
      <vt:lpstr>1. Introduction</vt:lpstr>
      <vt:lpstr>2. Objectives of case study</vt:lpstr>
      <vt:lpstr>3. Phases of case study</vt:lpstr>
      <vt:lpstr>3. Phases of case study</vt:lpstr>
      <vt:lpstr>4. Steps of case study</vt:lpstr>
      <vt:lpstr>4. Steps of case study</vt:lpstr>
      <vt:lpstr>5. Types of case studies</vt:lpstr>
      <vt:lpstr>5. Types of case studies</vt:lpstr>
      <vt:lpstr>Case report writing methodology</vt:lpstr>
      <vt:lpstr>Case study relevant titles</vt:lpstr>
      <vt:lpstr>Case study relevant titles</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IOE GC Template</dc:title>
  <dc:creator>Arun K. Timalsina</dc:creator>
  <cp:lastModifiedBy>user</cp:lastModifiedBy>
  <cp:revision>59</cp:revision>
  <dcterms:created xsi:type="dcterms:W3CDTF">2013-11-24T15:14:09Z</dcterms:created>
  <dcterms:modified xsi:type="dcterms:W3CDTF">2014-11-13T14:35:09Z</dcterms:modified>
</cp:coreProperties>
</file>