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gif" ContentType="image/gif"/>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9"/>
  </p:notesMasterIdLst>
  <p:handoutMasterIdLst>
    <p:handoutMasterId r:id="rId70"/>
  </p:handoutMasterIdLst>
  <p:sldIdLst>
    <p:sldId id="256" r:id="rId2"/>
    <p:sldId id="257" r:id="rId3"/>
    <p:sldId id="279" r:id="rId4"/>
    <p:sldId id="280" r:id="rId5"/>
    <p:sldId id="281" r:id="rId6"/>
    <p:sldId id="282" r:id="rId7"/>
    <p:sldId id="283" r:id="rId8"/>
    <p:sldId id="284" r:id="rId9"/>
    <p:sldId id="285" r:id="rId10"/>
    <p:sldId id="286" r:id="rId11"/>
    <p:sldId id="287" r:id="rId12"/>
    <p:sldId id="288" r:id="rId13"/>
    <p:sldId id="289" r:id="rId14"/>
    <p:sldId id="290" r:id="rId15"/>
    <p:sldId id="291" r:id="rId16"/>
    <p:sldId id="292" r:id="rId17"/>
    <p:sldId id="293" r:id="rId18"/>
    <p:sldId id="294" r:id="rId19"/>
    <p:sldId id="295" r:id="rId20"/>
    <p:sldId id="296" r:id="rId21"/>
    <p:sldId id="297" r:id="rId22"/>
    <p:sldId id="320" r:id="rId23"/>
    <p:sldId id="298" r:id="rId24"/>
    <p:sldId id="299" r:id="rId25"/>
    <p:sldId id="300" r:id="rId26"/>
    <p:sldId id="301" r:id="rId27"/>
    <p:sldId id="302" r:id="rId28"/>
    <p:sldId id="303" r:id="rId29"/>
    <p:sldId id="304" r:id="rId30"/>
    <p:sldId id="305" r:id="rId31"/>
    <p:sldId id="321" r:id="rId32"/>
    <p:sldId id="306" r:id="rId33"/>
    <p:sldId id="307" r:id="rId34"/>
    <p:sldId id="308" r:id="rId35"/>
    <p:sldId id="309" r:id="rId36"/>
    <p:sldId id="310" r:id="rId37"/>
    <p:sldId id="311" r:id="rId38"/>
    <p:sldId id="312" r:id="rId39"/>
    <p:sldId id="313" r:id="rId40"/>
    <p:sldId id="314" r:id="rId41"/>
    <p:sldId id="315" r:id="rId42"/>
    <p:sldId id="316" r:id="rId43"/>
    <p:sldId id="317" r:id="rId44"/>
    <p:sldId id="318" r:id="rId45"/>
    <p:sldId id="354" r:id="rId46"/>
    <p:sldId id="355" r:id="rId47"/>
    <p:sldId id="351" r:id="rId48"/>
    <p:sldId id="352" r:id="rId49"/>
    <p:sldId id="353" r:id="rId50"/>
    <p:sldId id="322" r:id="rId51"/>
    <p:sldId id="323" r:id="rId52"/>
    <p:sldId id="344" r:id="rId53"/>
    <p:sldId id="345" r:id="rId54"/>
    <p:sldId id="346" r:id="rId55"/>
    <p:sldId id="347" r:id="rId56"/>
    <p:sldId id="356" r:id="rId57"/>
    <p:sldId id="348" r:id="rId58"/>
    <p:sldId id="349" r:id="rId59"/>
    <p:sldId id="350" r:id="rId60"/>
    <p:sldId id="325" r:id="rId61"/>
    <p:sldId id="326" r:id="rId62"/>
    <p:sldId id="327" r:id="rId63"/>
    <p:sldId id="328" r:id="rId64"/>
    <p:sldId id="329" r:id="rId65"/>
    <p:sldId id="357" r:id="rId66"/>
    <p:sldId id="358" r:id="rId67"/>
    <p:sldId id="278"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5229E9"/>
    <a:srgbClr val="20A0CE"/>
    <a:srgbClr val="0628D4"/>
    <a:srgbClr val="B7E57F"/>
    <a:srgbClr val="FB5B7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3559" autoAdjust="0"/>
  </p:normalViewPr>
  <p:slideViewPr>
    <p:cSldViewPr>
      <p:cViewPr varScale="1">
        <p:scale>
          <a:sx n="46" d="100"/>
          <a:sy n="46" d="100"/>
        </p:scale>
        <p:origin x="-120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1289CF3-D9CA-4876-A06A-430A85AA0C2F}" type="datetimeFigureOut">
              <a:rPr lang="en-US" smtClean="0"/>
              <a:pPr/>
              <a:t>11/13/2014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886122B-5647-4416-9F44-274D43A2162D}" type="slidenum">
              <a:rPr lang="en-US" smtClean="0"/>
              <a:pPr/>
              <a:t>‹#›</a:t>
            </a:fld>
            <a:endParaRPr lang="en-US"/>
          </a:p>
        </p:txBody>
      </p:sp>
    </p:spTree>
    <p:extLst>
      <p:ext uri="{BB962C8B-B14F-4D97-AF65-F5344CB8AC3E}">
        <p14:creationId xmlns:p14="http://schemas.microsoft.com/office/powerpoint/2010/main" xmlns="" val="22840581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F1FB13-EA1D-44E3-8DC3-73C120EBEF71}" type="datetimeFigureOut">
              <a:rPr lang="en-US" smtClean="0"/>
              <a:pPr/>
              <a:t>11/13/2014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9AED3D-15A9-48AF-ABAA-A5623416F79A}" type="slidenum">
              <a:rPr lang="en-US" smtClean="0"/>
              <a:pPr/>
              <a:t>‹#›</a:t>
            </a:fld>
            <a:endParaRPr lang="en-US"/>
          </a:p>
        </p:txBody>
      </p:sp>
    </p:spTree>
    <p:extLst>
      <p:ext uri="{BB962C8B-B14F-4D97-AF65-F5344CB8AC3E}">
        <p14:creationId xmlns:p14="http://schemas.microsoft.com/office/powerpoint/2010/main" xmlns="" val="3294161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1"/>
            <a:ext cx="7772400" cy="1695450"/>
          </a:xfrm>
          <a:solidFill>
            <a:srgbClr val="5229E9"/>
          </a:solidFill>
          <a:ln>
            <a:solidFill>
              <a:schemeClr val="tx2">
                <a:lumMod val="75000"/>
              </a:schemeClr>
            </a:solidFill>
          </a:ln>
        </p:spPr>
        <p:txBody>
          <a:bodyPr/>
          <a:lstStyle>
            <a:lvl1pPr algn="ctr">
              <a:defRPr b="1">
                <a:latin typeface="Cambria"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191000"/>
            <a:ext cx="6400800" cy="1447800"/>
          </a:xfrm>
        </p:spPr>
        <p:txBody>
          <a:bodyPr/>
          <a:lstStyle>
            <a:lvl1pPr marL="0" indent="0" algn="ctr">
              <a:buNone/>
              <a:defRPr>
                <a:solidFill>
                  <a:srgbClr val="5229E9"/>
                </a:solidFill>
                <a:latin typeface="Book Antiqu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smtClean="0"/>
              <a:t>IOE – Graduate Conference , 29th November 2013, Central Campus , Pulchowk </a:t>
            </a:r>
            <a:endParaRPr lang="en-US"/>
          </a:p>
        </p:txBody>
      </p:sp>
      <p:sp>
        <p:nvSpPr>
          <p:cNvPr id="6" name="Slide Number Placeholder 5"/>
          <p:cNvSpPr>
            <a:spLocks noGrp="1"/>
          </p:cNvSpPr>
          <p:nvPr>
            <p:ph type="sldNum" sz="quarter" idx="12"/>
          </p:nvPr>
        </p:nvSpPr>
        <p:spPr/>
        <p:txBody>
          <a:bodyPr/>
          <a:lstStyle/>
          <a:p>
            <a:fld id="{D51081E8-3327-495A-9823-FC891E0968B6}" type="slidenum">
              <a:rPr lang="en-US" smtClean="0"/>
              <a:pPr/>
              <a:t>‹#›</a:t>
            </a:fld>
            <a:endParaRPr lang="en-US"/>
          </a:p>
        </p:txBody>
      </p:sp>
      <p:sp>
        <p:nvSpPr>
          <p:cNvPr id="7" name="Rectangle 6"/>
          <p:cNvSpPr/>
          <p:nvPr userDrawn="1"/>
        </p:nvSpPr>
        <p:spPr>
          <a:xfrm>
            <a:off x="0" y="0"/>
            <a:ext cx="91440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smtClean="0"/>
              <a:t>IOE – Graduate Conference , 29th November 2013, Central Campus , Pulchowk </a:t>
            </a:r>
            <a:endParaRPr lang="en-US"/>
          </a:p>
        </p:txBody>
      </p:sp>
      <p:sp>
        <p:nvSpPr>
          <p:cNvPr id="6" name="Slide Number Placeholder 5"/>
          <p:cNvSpPr>
            <a:spLocks noGrp="1"/>
          </p:cNvSpPr>
          <p:nvPr>
            <p:ph type="sldNum" sz="quarter" idx="12"/>
          </p:nvPr>
        </p:nvSpPr>
        <p:spPr/>
        <p:txBody>
          <a:bodyPr/>
          <a:lstStyle/>
          <a:p>
            <a:fld id="{D51081E8-3327-495A-9823-FC891E0968B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smtClean="0"/>
              <a:t>IOE – Graduate Conference , 29th November 2013, Central Campus , Pulchowk </a:t>
            </a:r>
            <a:endParaRPr lang="en-US"/>
          </a:p>
        </p:txBody>
      </p:sp>
      <p:sp>
        <p:nvSpPr>
          <p:cNvPr id="6" name="Slide Number Placeholder 5"/>
          <p:cNvSpPr>
            <a:spLocks noGrp="1"/>
          </p:cNvSpPr>
          <p:nvPr>
            <p:ph type="sldNum" sz="quarter" idx="12"/>
          </p:nvPr>
        </p:nvSpPr>
        <p:spPr/>
        <p:txBody>
          <a:bodyPr/>
          <a:lstStyle/>
          <a:p>
            <a:fld id="{D51081E8-3327-495A-9823-FC891E0968B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smtClean="0"/>
              <a:t>IOE – Graduate Conference , 29th November 2013, Central Campus , Pulchowk </a:t>
            </a:r>
            <a:endParaRPr lang="en-US"/>
          </a:p>
        </p:txBody>
      </p:sp>
      <p:sp>
        <p:nvSpPr>
          <p:cNvPr id="7" name="Slide Number Placeholder 6"/>
          <p:cNvSpPr>
            <a:spLocks noGrp="1"/>
          </p:cNvSpPr>
          <p:nvPr>
            <p:ph type="sldNum" sz="quarter" idx="12"/>
          </p:nvPr>
        </p:nvSpPr>
        <p:spPr/>
        <p:txBody>
          <a:bodyPr/>
          <a:lstStyle/>
          <a:p>
            <a:fld id="{D51081E8-3327-495A-9823-FC891E0968B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solidFill>
            <a:srgbClr val="5229E9"/>
          </a:solidFill>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04800" y="1371600"/>
            <a:ext cx="4270194" cy="803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04800" y="1164989"/>
            <a:ext cx="4270194" cy="496117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570206" y="1371600"/>
            <a:ext cx="4192793" cy="803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0206" y="1164989"/>
            <a:ext cx="4192793" cy="496117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r>
              <a:rPr lang="en-US" smtClean="0"/>
              <a:t>IOE – Graduate Conference , 29th November 2013, Central Campus , Pulchowk </a:t>
            </a:r>
            <a:endParaRPr lang="en-US"/>
          </a:p>
        </p:txBody>
      </p:sp>
      <p:sp>
        <p:nvSpPr>
          <p:cNvPr id="9" name="Slide Number Placeholder 8"/>
          <p:cNvSpPr>
            <a:spLocks noGrp="1"/>
          </p:cNvSpPr>
          <p:nvPr>
            <p:ph type="sldNum" sz="quarter" idx="12"/>
          </p:nvPr>
        </p:nvSpPr>
        <p:spPr/>
        <p:txBody>
          <a:bodyPr/>
          <a:lstStyle/>
          <a:p>
            <a:fld id="{D51081E8-3327-495A-9823-FC891E0968B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r>
              <a:rPr lang="en-US" smtClean="0"/>
              <a:t>IOE – Graduate Conference , 29th November 2013, Central Campus , Pulchowk </a:t>
            </a:r>
            <a:endParaRPr lang="en-US"/>
          </a:p>
        </p:txBody>
      </p:sp>
      <p:sp>
        <p:nvSpPr>
          <p:cNvPr id="5" name="Slide Number Placeholder 4"/>
          <p:cNvSpPr>
            <a:spLocks noGrp="1"/>
          </p:cNvSpPr>
          <p:nvPr>
            <p:ph type="sldNum" sz="quarter" idx="12"/>
          </p:nvPr>
        </p:nvSpPr>
        <p:spPr/>
        <p:txBody>
          <a:bodyPr/>
          <a:lstStyle/>
          <a:p>
            <a:fld id="{D51081E8-3327-495A-9823-FC891E0968B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2272"/>
            <a:ext cx="7391400" cy="609600"/>
          </a:xfrm>
          <a:prstGeom prst="rect">
            <a:avLst/>
          </a:prstGeom>
          <a:solidFill>
            <a:srgbClr val="0628D4"/>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189037"/>
            <a:ext cx="8229600" cy="4906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0" y="6400800"/>
            <a:ext cx="8299016" cy="443507"/>
          </a:xfrm>
          <a:prstGeom prst="rect">
            <a:avLst/>
          </a:prstGeom>
          <a:solidFill>
            <a:srgbClr val="B7E57F"/>
          </a:solidFill>
        </p:spPr>
        <p:txBody>
          <a:bodyPr vert="horz" lIns="91440" tIns="45720" rIns="91440" bIns="45720" rtlCol="0" anchor="ctr"/>
          <a:lstStyle>
            <a:lvl1pPr algn="ctr">
              <a:defRPr sz="1400" b="1">
                <a:solidFill>
                  <a:srgbClr val="0000CC"/>
                </a:solidFill>
                <a:latin typeface="Comic Sans MS" pitchFamily="66" charset="0"/>
              </a:defRPr>
            </a:lvl1pPr>
          </a:lstStyle>
          <a:p>
            <a:r>
              <a:rPr lang="en-US" dirty="0" smtClean="0"/>
              <a:t>IOE – Graduate Conference , 29</a:t>
            </a:r>
            <a:r>
              <a:rPr lang="en-US" baseline="30000" dirty="0" smtClean="0"/>
              <a:t>th</a:t>
            </a:r>
            <a:r>
              <a:rPr lang="en-US" dirty="0" smtClean="0"/>
              <a:t> November 2013, Central Campus , Pulchowk </a:t>
            </a:r>
            <a:endParaRPr lang="en-US" dirty="0"/>
          </a:p>
        </p:txBody>
      </p:sp>
      <p:sp>
        <p:nvSpPr>
          <p:cNvPr id="6" name="Slide Number Placeholder 5"/>
          <p:cNvSpPr>
            <a:spLocks noGrp="1"/>
          </p:cNvSpPr>
          <p:nvPr>
            <p:ph type="sldNum" sz="quarter" idx="4"/>
          </p:nvPr>
        </p:nvSpPr>
        <p:spPr>
          <a:xfrm>
            <a:off x="8305800" y="6400800"/>
            <a:ext cx="817736" cy="457200"/>
          </a:xfrm>
          <a:prstGeom prst="rect">
            <a:avLst/>
          </a:prstGeom>
          <a:solidFill>
            <a:srgbClr val="FB5B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algn="ctr" defTabSz="914400" rtl="0" eaLnBrk="1" latinLnBrk="0" hangingPunct="1">
              <a:defRPr lang="en-US" sz="1800" kern="1200" smtClean="0">
                <a:solidFill>
                  <a:schemeClr val="lt1"/>
                </a:solidFill>
                <a:latin typeface="+mn-lt"/>
                <a:ea typeface="+mn-ea"/>
                <a:cs typeface="+mn-cs"/>
              </a:defRPr>
            </a:lvl1pPr>
          </a:lstStyle>
          <a:p>
            <a:fld id="{D51081E8-3327-495A-9823-FC891E0968B6}" type="slidenum">
              <a:rPr lang="en-US" smtClean="0"/>
              <a:pPr/>
              <a:t>‹#›</a:t>
            </a:fld>
            <a:endParaRPr lang="en-US"/>
          </a:p>
        </p:txBody>
      </p:sp>
      <p:sp>
        <p:nvSpPr>
          <p:cNvPr id="7" name="Rectangle 6"/>
          <p:cNvSpPr/>
          <p:nvPr userDrawn="1"/>
        </p:nvSpPr>
        <p:spPr>
          <a:xfrm>
            <a:off x="0" y="2272"/>
            <a:ext cx="685800" cy="609600"/>
          </a:xfrm>
          <a:prstGeom prst="rect">
            <a:avLst/>
          </a:prstGeom>
          <a:solidFill>
            <a:srgbClr val="FB5B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685800" y="609600"/>
            <a:ext cx="7391400" cy="15467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IOE_GC_Logo.png"/>
          <p:cNvPicPr>
            <a:picLocks noChangeAspect="1"/>
          </p:cNvPicPr>
          <p:nvPr userDrawn="1"/>
        </p:nvPicPr>
        <p:blipFill>
          <a:blip r:embed="rId8" cstate="print"/>
          <a:stretch>
            <a:fillRect/>
          </a:stretch>
        </p:blipFill>
        <p:spPr>
          <a:xfrm>
            <a:off x="8153400" y="1"/>
            <a:ext cx="990600" cy="108204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dt="0"/>
  <p:txStyles>
    <p:titleStyle>
      <a:lvl1pPr algn="l"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ikashadh044@gmail.com"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en.wikipedia.org/wiki/Criminology" TargetMode="External"/><Relationship Id="rId2" Type="http://schemas.openxmlformats.org/officeDocument/2006/relationships/hyperlink" Target="http://en.wikipedia.org/wiki/Retributive_justice" TargetMode="Externa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en.wikipedia.org/wiki/United_States" TargetMode="External"/><Relationship Id="rId4" Type="http://schemas.openxmlformats.org/officeDocument/2006/relationships/hyperlink" Target="http://en.wikipedia.org/wiki/Criminal_justice"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3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5.bin"/></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Chapter 3</a:t>
            </a:r>
            <a:br>
              <a:rPr lang="en-US" dirty="0" smtClean="0"/>
            </a:br>
            <a:r>
              <a:rPr lang="en-US" dirty="0" smtClean="0"/>
              <a:t> MOTIVATION, LEADERSHIP AND ENTREPRENEURSHIP</a:t>
            </a:r>
            <a:endParaRPr lang="en-US" dirty="0"/>
          </a:p>
        </p:txBody>
      </p:sp>
      <p:pic>
        <p:nvPicPr>
          <p:cNvPr id="4" name="Picture 3" descr="C:\Users\Khem\Desktop\logo_20110422093508.jpg"/>
          <p:cNvPicPr/>
          <p:nvPr/>
        </p:nvPicPr>
        <p:blipFill>
          <a:blip r:embed="rId2" cstate="print"/>
          <a:srcRect/>
          <a:stretch>
            <a:fillRect/>
          </a:stretch>
        </p:blipFill>
        <p:spPr bwMode="auto">
          <a:xfrm>
            <a:off x="3733800" y="381000"/>
            <a:ext cx="1425424" cy="1357460"/>
          </a:xfrm>
          <a:prstGeom prst="rect">
            <a:avLst/>
          </a:prstGeom>
          <a:noFill/>
          <a:ln w="9525">
            <a:noFill/>
            <a:miter lim="800000"/>
            <a:headEnd/>
            <a:tailEnd/>
          </a:ln>
        </p:spPr>
      </p:pic>
      <p:sp>
        <p:nvSpPr>
          <p:cNvPr id="5" name="Subtitle 5"/>
          <p:cNvSpPr>
            <a:spLocks noGrp="1"/>
          </p:cNvSpPr>
          <p:nvPr/>
        </p:nvSpPr>
        <p:spPr>
          <a:xfrm>
            <a:off x="1371600" y="4495800"/>
            <a:ext cx="6400800" cy="1447800"/>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itchFamily="34" charset="0"/>
              <a:buNone/>
              <a:defRPr sz="3200" kern="1200">
                <a:solidFill>
                  <a:srgbClr val="5229E9"/>
                </a:solidFill>
                <a:latin typeface="Book Antiqua" pitchFamily="18"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b="1" dirty="0" err="1" smtClean="0"/>
              <a:t>Bikash</a:t>
            </a:r>
            <a:r>
              <a:rPr lang="en-US" b="1" dirty="0" smtClean="0"/>
              <a:t> </a:t>
            </a:r>
            <a:r>
              <a:rPr lang="en-US" b="1" dirty="0" err="1" smtClean="0"/>
              <a:t>Adhikari</a:t>
            </a:r>
            <a:endParaRPr lang="en-US" b="1" dirty="0" smtClean="0"/>
          </a:p>
          <a:p>
            <a:r>
              <a:rPr lang="en-US" b="1" dirty="0" smtClean="0">
                <a:hlinkClick r:id="rId3"/>
              </a:rPr>
              <a:t>bikashadh044@gmail.com</a:t>
            </a:r>
            <a:endParaRPr lang="en-US" b="1" dirty="0" smtClean="0"/>
          </a:p>
          <a:p>
            <a:r>
              <a:rPr lang="en-US" b="1" i="1" dirty="0" smtClean="0"/>
              <a:t>Acknowledgement: </a:t>
            </a:r>
            <a:r>
              <a:rPr lang="en-US" b="1" i="1" dirty="0" err="1" smtClean="0"/>
              <a:t>Khem</a:t>
            </a:r>
            <a:r>
              <a:rPr lang="en-US" b="1" i="1" dirty="0" smtClean="0"/>
              <a:t> </a:t>
            </a:r>
            <a:r>
              <a:rPr lang="en-US" b="1" i="1" dirty="0" err="1" smtClean="0"/>
              <a:t>Gyawali</a:t>
            </a:r>
            <a:r>
              <a:rPr lang="en-US" b="1" i="1" dirty="0" smtClean="0"/>
              <a:t> </a:t>
            </a:r>
          </a:p>
          <a:p>
            <a:r>
              <a:rPr lang="en-US" b="1" i="1" dirty="0" smtClean="0"/>
              <a:t>Mechanical Engineer</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III. Motivation- Introduction</a:t>
            </a:r>
            <a:endParaRPr lang="en-US" dirty="0"/>
          </a:p>
        </p:txBody>
      </p:sp>
      <p:sp>
        <p:nvSpPr>
          <p:cNvPr id="9" name="Content Placeholder 8"/>
          <p:cNvSpPr>
            <a:spLocks noGrp="1"/>
          </p:cNvSpPr>
          <p:nvPr>
            <p:ph idx="1"/>
          </p:nvPr>
        </p:nvSpPr>
        <p:spPr/>
        <p:txBody>
          <a:bodyPr/>
          <a:lstStyle/>
          <a:p>
            <a:pPr>
              <a:buNone/>
            </a:pPr>
            <a:r>
              <a:rPr lang="en-US" altLang="en-US" b="1" u="sng" dirty="0" smtClean="0"/>
              <a:t>Motivation Equation</a:t>
            </a:r>
            <a:endParaRPr lang="en-US" b="1" u="sng" dirty="0"/>
          </a:p>
        </p:txBody>
      </p:sp>
      <p:sp>
        <p:nvSpPr>
          <p:cNvPr id="5" name="Slide Number Placeholder 4"/>
          <p:cNvSpPr>
            <a:spLocks noGrp="1"/>
          </p:cNvSpPr>
          <p:nvPr>
            <p:ph type="sldNum" sz="quarter" idx="12"/>
          </p:nvPr>
        </p:nvSpPr>
        <p:spPr/>
        <p:txBody>
          <a:bodyPr/>
          <a:lstStyle/>
          <a:p>
            <a:fld id="{D51081E8-3327-495A-9823-FC891E0968B6}" type="slidenum">
              <a:rPr lang="en-US" smtClean="0"/>
              <a:pPr/>
              <a:t>10</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762000" y="1981200"/>
            <a:ext cx="7753350" cy="41243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IV. Types of Motivation</a:t>
            </a:r>
            <a:endParaRPr lang="en-US" dirty="0"/>
          </a:p>
        </p:txBody>
      </p:sp>
      <p:sp>
        <p:nvSpPr>
          <p:cNvPr id="9" name="Content Placeholder 8"/>
          <p:cNvSpPr>
            <a:spLocks noGrp="1"/>
          </p:cNvSpPr>
          <p:nvPr>
            <p:ph idx="1"/>
          </p:nvPr>
        </p:nvSpPr>
        <p:spPr>
          <a:xfrm>
            <a:off x="457200" y="1066800"/>
            <a:ext cx="8229600" cy="5029200"/>
          </a:xfrm>
        </p:spPr>
        <p:txBody>
          <a:bodyPr>
            <a:normAutofit fontScale="70000" lnSpcReduction="20000"/>
          </a:bodyPr>
          <a:lstStyle/>
          <a:p>
            <a:pPr algn="just">
              <a:buNone/>
            </a:pPr>
            <a:r>
              <a:rPr lang="en-US" dirty="0" smtClean="0"/>
              <a:t>	There are many different forms of motivation. Each one influences behavior in its own unique way. No single type of motivation works for everyone. People’s personalities vary and so accordingly does the type of motivation, that is most effective at inspiring their conduct.</a:t>
            </a:r>
          </a:p>
          <a:p>
            <a:pPr algn="just">
              <a:buNone/>
            </a:pPr>
            <a:endParaRPr lang="en-US" b="1" dirty="0" smtClean="0"/>
          </a:p>
          <a:p>
            <a:pPr algn="just"/>
            <a:r>
              <a:rPr lang="en-US" b="1" dirty="0" smtClean="0">
                <a:solidFill>
                  <a:srgbClr val="FF0000"/>
                </a:solidFill>
              </a:rPr>
              <a:t>Incentive: </a:t>
            </a:r>
            <a:r>
              <a:rPr lang="en-US" i="1" dirty="0" smtClean="0">
                <a:solidFill>
                  <a:srgbClr val="0000CC"/>
                </a:solidFill>
              </a:rPr>
              <a:t>A form of motivation that involves rewards, both monetary and nonmonetary is often called incentive motivation. Many people are driven by the knowledge that they will be rewarded in some manner for achieving a certain target or goal. Bonuses and promotions are good examples of the type of incentives that are used for motivation.</a:t>
            </a:r>
          </a:p>
          <a:p>
            <a:pPr algn="just">
              <a:buNone/>
            </a:pPr>
            <a:endParaRPr lang="en-US" b="1" dirty="0" smtClean="0"/>
          </a:p>
          <a:p>
            <a:pPr algn="just"/>
            <a:r>
              <a:rPr lang="en-US" b="1" dirty="0" smtClean="0">
                <a:solidFill>
                  <a:srgbClr val="FF0000"/>
                </a:solidFill>
              </a:rPr>
              <a:t>Fear:</a:t>
            </a:r>
            <a:r>
              <a:rPr lang="en-US" dirty="0" smtClean="0">
                <a:solidFill>
                  <a:srgbClr val="FF0000"/>
                </a:solidFill>
              </a:rPr>
              <a:t> </a:t>
            </a:r>
            <a:r>
              <a:rPr lang="en-US" i="1" dirty="0" smtClean="0">
                <a:solidFill>
                  <a:srgbClr val="0000CC"/>
                </a:solidFill>
              </a:rPr>
              <a:t>Fear motivation involves consequences. This type of motivation is often one that is utilized when incentive motivation fails. In a business style of motivation often referred to as the, “carrot and stick,” incentive is the carrot and fear is the stick.</a:t>
            </a:r>
          </a:p>
        </p:txBody>
      </p:sp>
      <p:sp>
        <p:nvSpPr>
          <p:cNvPr id="5" name="Slide Number Placeholder 4"/>
          <p:cNvSpPr>
            <a:spLocks noGrp="1"/>
          </p:cNvSpPr>
          <p:nvPr>
            <p:ph type="sldNum" sz="quarter" idx="12"/>
          </p:nvPr>
        </p:nvSpPr>
        <p:spPr/>
        <p:txBody>
          <a:bodyPr/>
          <a:lstStyle/>
          <a:p>
            <a:fld id="{D51081E8-3327-495A-9823-FC891E0968B6}" type="slidenum">
              <a:rPr lang="en-US" smtClean="0"/>
              <a:pPr/>
              <a:t>11</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IV. Types of Motivation</a:t>
            </a:r>
            <a:endParaRPr lang="en-US" dirty="0"/>
          </a:p>
        </p:txBody>
      </p:sp>
      <p:sp>
        <p:nvSpPr>
          <p:cNvPr id="9" name="Content Placeholder 8"/>
          <p:cNvSpPr>
            <a:spLocks noGrp="1"/>
          </p:cNvSpPr>
          <p:nvPr>
            <p:ph idx="1"/>
          </p:nvPr>
        </p:nvSpPr>
        <p:spPr>
          <a:xfrm>
            <a:off x="457200" y="1189037"/>
            <a:ext cx="8229600" cy="4983163"/>
          </a:xfrm>
        </p:spPr>
        <p:txBody>
          <a:bodyPr>
            <a:normAutofit fontScale="62500" lnSpcReduction="20000"/>
          </a:bodyPr>
          <a:lstStyle/>
          <a:p>
            <a:pPr algn="just"/>
            <a:r>
              <a:rPr lang="en-US" b="1" dirty="0" smtClean="0">
                <a:solidFill>
                  <a:srgbClr val="FF0000"/>
                </a:solidFill>
              </a:rPr>
              <a:t>Achievement: </a:t>
            </a:r>
            <a:r>
              <a:rPr lang="en-US" i="1" dirty="0" smtClean="0">
                <a:solidFill>
                  <a:srgbClr val="0628D4"/>
                </a:solidFill>
              </a:rPr>
              <a:t>Achievement motivation is also commonly referred to as the drive for competency. We are driven to achieve goals and tackle new challenges. We desire to improve skills and prove our competency both to others and to ourselves. Generally, this feeling of accomplishment and achievement is intrinsic in nature.</a:t>
            </a:r>
          </a:p>
          <a:p>
            <a:pPr algn="just"/>
            <a:r>
              <a:rPr lang="en-US" b="1" dirty="0" smtClean="0">
                <a:solidFill>
                  <a:srgbClr val="FF0000"/>
                </a:solidFill>
              </a:rPr>
              <a:t>Growth:</a:t>
            </a:r>
            <a:r>
              <a:rPr lang="en-US" b="1" dirty="0" smtClean="0"/>
              <a:t> </a:t>
            </a:r>
            <a:r>
              <a:rPr lang="en-US" i="1" dirty="0" smtClean="0">
                <a:solidFill>
                  <a:srgbClr val="0628D4"/>
                </a:solidFill>
              </a:rPr>
              <a:t>The need for self-improvement is truly an internal motivation. A burning desire to increase our knowledge of ourselves and of the outside world can be a very strong form of motivation. We seek to learn and grow as individuals.</a:t>
            </a:r>
          </a:p>
          <a:p>
            <a:pPr algn="just"/>
            <a:r>
              <a:rPr lang="en-US" b="1" dirty="0" smtClean="0">
                <a:solidFill>
                  <a:srgbClr val="FF0000"/>
                </a:solidFill>
              </a:rPr>
              <a:t>Power:</a:t>
            </a:r>
            <a:r>
              <a:rPr lang="en-US" b="1" dirty="0" smtClean="0"/>
              <a:t> </a:t>
            </a:r>
            <a:r>
              <a:rPr lang="en-US" i="1" dirty="0" smtClean="0">
                <a:solidFill>
                  <a:srgbClr val="0628D4"/>
                </a:solidFill>
              </a:rPr>
              <a:t>The motivation of power can either take the form of a desire for autonomy or other desire to control others around us. We want to have choices and control over our own lives. We strive for the ability to direct the manner in which we live now and the way our lives will unfold in the future.</a:t>
            </a:r>
          </a:p>
          <a:p>
            <a:pPr algn="just"/>
            <a:r>
              <a:rPr lang="en-US" b="1" dirty="0" smtClean="0">
                <a:solidFill>
                  <a:srgbClr val="FF0000"/>
                </a:solidFill>
              </a:rPr>
              <a:t>Social:</a:t>
            </a:r>
            <a:r>
              <a:rPr lang="en-US" b="1" dirty="0" smtClean="0"/>
              <a:t> </a:t>
            </a:r>
            <a:r>
              <a:rPr lang="en-US" i="1" dirty="0" smtClean="0">
                <a:solidFill>
                  <a:srgbClr val="0628D4"/>
                </a:solidFill>
              </a:rPr>
              <a:t>Many people are motivated by social factors. This may be a desire to belong and to be accepted by a specific peer group or a desire to relate to the people in our sphere or in the larger world. We have an innate need to feel a connection with others. We also have the need for acceptance and affiliation.</a:t>
            </a:r>
          </a:p>
          <a:p>
            <a:pPr algn="just"/>
            <a:endParaRPr lang="en-US" dirty="0" smtClean="0"/>
          </a:p>
        </p:txBody>
      </p:sp>
      <p:sp>
        <p:nvSpPr>
          <p:cNvPr id="5" name="Slide Number Placeholder 4"/>
          <p:cNvSpPr>
            <a:spLocks noGrp="1"/>
          </p:cNvSpPr>
          <p:nvPr>
            <p:ph type="sldNum" sz="quarter" idx="12"/>
          </p:nvPr>
        </p:nvSpPr>
        <p:spPr/>
        <p:txBody>
          <a:bodyPr/>
          <a:lstStyle/>
          <a:p>
            <a:fld id="{D51081E8-3327-495A-9823-FC891E0968B6}" type="slidenum">
              <a:rPr lang="en-US" smtClean="0"/>
              <a:pPr/>
              <a:t>12</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2000" dirty="0" smtClean="0"/>
              <a:t>V. Attitude Motivation, Group Motivation and Executive Motivation</a:t>
            </a:r>
            <a:endParaRPr lang="en-US" sz="2000" dirty="0"/>
          </a:p>
        </p:txBody>
      </p:sp>
      <p:sp>
        <p:nvSpPr>
          <p:cNvPr id="9" name="Content Placeholder 8"/>
          <p:cNvSpPr>
            <a:spLocks noGrp="1"/>
          </p:cNvSpPr>
          <p:nvPr>
            <p:ph idx="1"/>
          </p:nvPr>
        </p:nvSpPr>
        <p:spPr/>
        <p:txBody>
          <a:bodyPr>
            <a:normAutofit fontScale="85000" lnSpcReduction="20000"/>
          </a:bodyPr>
          <a:lstStyle/>
          <a:p>
            <a:pPr algn="just">
              <a:buNone/>
            </a:pPr>
            <a:r>
              <a:rPr lang="en-US" dirty="0" smtClean="0"/>
              <a:t>	</a:t>
            </a:r>
            <a:r>
              <a:rPr lang="en-US" b="1" dirty="0" smtClean="0">
                <a:solidFill>
                  <a:srgbClr val="FF0000"/>
                </a:solidFill>
              </a:rPr>
              <a:t>Attitude or self motivation: </a:t>
            </a:r>
            <a:r>
              <a:rPr lang="en-US" i="1" dirty="0" smtClean="0"/>
              <a:t>Being self-motivated means being ready for driven, focused discussion and behavior. It also means being sharp and smart enough not to be manipulated and to be open to positive learning. Being in this state of mind is the challenge!</a:t>
            </a:r>
          </a:p>
          <a:p>
            <a:pPr algn="just">
              <a:buNone/>
            </a:pPr>
            <a:endParaRPr lang="en-US" u="sng" dirty="0" smtClean="0"/>
          </a:p>
          <a:p>
            <a:pPr algn="just">
              <a:buNone/>
            </a:pPr>
            <a:r>
              <a:rPr lang="en-US" b="1" u="sng" dirty="0" smtClean="0">
                <a:solidFill>
                  <a:srgbClr val="FF0000"/>
                </a:solidFill>
              </a:rPr>
              <a:t>Causes of decrease in self-motivation.</a:t>
            </a:r>
          </a:p>
          <a:p>
            <a:pPr marL="514350" indent="-514350" algn="just">
              <a:buFont typeface="+mj-lt"/>
              <a:buAutoNum type="arabicPeriod"/>
            </a:pPr>
            <a:r>
              <a:rPr lang="en-US" i="1" dirty="0" smtClean="0">
                <a:solidFill>
                  <a:srgbClr val="0000CC"/>
                </a:solidFill>
              </a:rPr>
              <a:t>Monotonous work.</a:t>
            </a:r>
          </a:p>
          <a:p>
            <a:pPr marL="514350" indent="-514350" algn="just">
              <a:buFont typeface="+mj-lt"/>
              <a:buAutoNum type="arabicPeriod"/>
            </a:pPr>
            <a:r>
              <a:rPr lang="en-US" i="1" dirty="0" smtClean="0">
                <a:solidFill>
                  <a:srgbClr val="0000CC"/>
                </a:solidFill>
              </a:rPr>
              <a:t>Driven by boss.</a:t>
            </a:r>
          </a:p>
          <a:p>
            <a:pPr marL="514350" indent="-514350" algn="just">
              <a:buFont typeface="+mj-lt"/>
              <a:buAutoNum type="arabicPeriod"/>
            </a:pPr>
            <a:r>
              <a:rPr lang="en-US" i="1" dirty="0" smtClean="0">
                <a:solidFill>
                  <a:srgbClr val="0000CC"/>
                </a:solidFill>
              </a:rPr>
              <a:t>Bad physical condition.</a:t>
            </a:r>
          </a:p>
          <a:p>
            <a:pPr marL="514350" indent="-514350" algn="just">
              <a:buFont typeface="+mj-lt"/>
              <a:buAutoNum type="arabicPeriod"/>
            </a:pPr>
            <a:r>
              <a:rPr lang="en-US" i="1" dirty="0" smtClean="0">
                <a:solidFill>
                  <a:srgbClr val="0000CC"/>
                </a:solidFill>
              </a:rPr>
              <a:t>Does not get along with associates.</a:t>
            </a:r>
          </a:p>
          <a:p>
            <a:pPr marL="514350" indent="-514350" algn="just">
              <a:buFont typeface="+mj-lt"/>
              <a:buAutoNum type="arabicPeriod"/>
            </a:pPr>
            <a:r>
              <a:rPr lang="en-US" i="1" dirty="0" smtClean="0">
                <a:solidFill>
                  <a:srgbClr val="0000CC"/>
                </a:solidFill>
              </a:rPr>
              <a:t>Financial problem.</a:t>
            </a:r>
          </a:p>
        </p:txBody>
      </p:sp>
      <p:sp>
        <p:nvSpPr>
          <p:cNvPr id="5" name="Slide Number Placeholder 4"/>
          <p:cNvSpPr>
            <a:spLocks noGrp="1"/>
          </p:cNvSpPr>
          <p:nvPr>
            <p:ph type="sldNum" sz="quarter" idx="12"/>
          </p:nvPr>
        </p:nvSpPr>
        <p:spPr/>
        <p:txBody>
          <a:bodyPr/>
          <a:lstStyle/>
          <a:p>
            <a:fld id="{D51081E8-3327-495A-9823-FC891E0968B6}" type="slidenum">
              <a:rPr lang="en-US" smtClean="0"/>
              <a:pPr/>
              <a:t>13</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2000" dirty="0" smtClean="0"/>
              <a:t>V. Attitude Motivation, Group Motivation and Executive Motivation</a:t>
            </a:r>
            <a:endParaRPr lang="en-US" sz="2000" dirty="0"/>
          </a:p>
        </p:txBody>
      </p:sp>
      <p:sp>
        <p:nvSpPr>
          <p:cNvPr id="9" name="Content Placeholder 8"/>
          <p:cNvSpPr>
            <a:spLocks noGrp="1"/>
          </p:cNvSpPr>
          <p:nvPr>
            <p:ph idx="1"/>
          </p:nvPr>
        </p:nvSpPr>
        <p:spPr/>
        <p:txBody>
          <a:bodyPr>
            <a:normAutofit fontScale="85000" lnSpcReduction="20000"/>
          </a:bodyPr>
          <a:lstStyle/>
          <a:p>
            <a:pPr marL="514350" indent="-514350">
              <a:buNone/>
            </a:pPr>
            <a:r>
              <a:rPr lang="en-US" b="1" u="sng" dirty="0" smtClean="0">
                <a:solidFill>
                  <a:srgbClr val="FF0000"/>
                </a:solidFill>
              </a:rPr>
              <a:t>Effects of decrease in self-motivation.</a:t>
            </a:r>
          </a:p>
          <a:p>
            <a:pPr marL="514350" indent="-514350">
              <a:buFont typeface="+mj-lt"/>
              <a:buAutoNum type="arabicPeriod"/>
            </a:pPr>
            <a:r>
              <a:rPr lang="en-US" i="1" dirty="0" smtClean="0">
                <a:solidFill>
                  <a:srgbClr val="0628D4"/>
                </a:solidFill>
              </a:rPr>
              <a:t>Unwilling to work.</a:t>
            </a:r>
          </a:p>
          <a:p>
            <a:pPr marL="514350" indent="-514350">
              <a:buFont typeface="+mj-lt"/>
              <a:buAutoNum type="arabicPeriod"/>
            </a:pPr>
            <a:r>
              <a:rPr lang="en-US" i="1" dirty="0" smtClean="0">
                <a:solidFill>
                  <a:srgbClr val="0628D4"/>
                </a:solidFill>
              </a:rPr>
              <a:t>Creates sympathy.</a:t>
            </a:r>
          </a:p>
          <a:p>
            <a:pPr marL="514350" indent="-514350">
              <a:buFont typeface="+mj-lt"/>
              <a:buAutoNum type="arabicPeriod"/>
            </a:pPr>
            <a:r>
              <a:rPr lang="en-US" i="1" dirty="0" smtClean="0">
                <a:solidFill>
                  <a:srgbClr val="0628D4"/>
                </a:solidFill>
              </a:rPr>
              <a:t>Inferiority complex.</a:t>
            </a:r>
          </a:p>
          <a:p>
            <a:pPr>
              <a:buNone/>
            </a:pPr>
            <a:endParaRPr lang="en-US" u="sng" dirty="0" smtClean="0"/>
          </a:p>
          <a:p>
            <a:pPr>
              <a:buNone/>
            </a:pPr>
            <a:r>
              <a:rPr lang="en-US" b="1" u="sng" dirty="0" smtClean="0">
                <a:solidFill>
                  <a:srgbClr val="FF0000"/>
                </a:solidFill>
              </a:rPr>
              <a:t>Solutions to decrease in self-motivation.</a:t>
            </a:r>
          </a:p>
          <a:p>
            <a:pPr marL="514350" indent="-514350">
              <a:buFont typeface="+mj-lt"/>
              <a:buAutoNum type="arabicPeriod"/>
            </a:pPr>
            <a:r>
              <a:rPr lang="en-US" i="1" dirty="0" smtClean="0">
                <a:solidFill>
                  <a:srgbClr val="0628D4"/>
                </a:solidFill>
              </a:rPr>
              <a:t>Making the job more interesting.</a:t>
            </a:r>
          </a:p>
          <a:p>
            <a:pPr marL="514350" indent="-514350">
              <a:buFont typeface="+mj-lt"/>
              <a:buAutoNum type="arabicPeriod"/>
            </a:pPr>
            <a:r>
              <a:rPr lang="en-US" i="1" dirty="0" smtClean="0">
                <a:solidFill>
                  <a:srgbClr val="0628D4"/>
                </a:solidFill>
              </a:rPr>
              <a:t>Thinking constructively.</a:t>
            </a:r>
          </a:p>
          <a:p>
            <a:pPr marL="514350" indent="-514350">
              <a:buFont typeface="+mj-lt"/>
              <a:buAutoNum type="arabicPeriod"/>
            </a:pPr>
            <a:r>
              <a:rPr lang="en-US" i="1" dirty="0" smtClean="0">
                <a:solidFill>
                  <a:srgbClr val="0628D4"/>
                </a:solidFill>
              </a:rPr>
              <a:t>Making the best possible use of one’s strong points and not dwelling on weakness.</a:t>
            </a:r>
          </a:p>
          <a:p>
            <a:pPr marL="514350" indent="-514350">
              <a:buFont typeface="+mj-lt"/>
              <a:buAutoNum type="arabicPeriod"/>
            </a:pPr>
            <a:r>
              <a:rPr lang="en-US" i="1" dirty="0" smtClean="0">
                <a:solidFill>
                  <a:srgbClr val="0628D4"/>
                </a:solidFill>
              </a:rPr>
              <a:t>Adopting oneself  to the situation.</a:t>
            </a:r>
          </a:p>
          <a:p>
            <a:pPr marL="514350" indent="-514350">
              <a:buFont typeface="+mj-lt"/>
              <a:buAutoNum type="arabicPeriod"/>
            </a:pPr>
            <a:r>
              <a:rPr lang="en-US" i="1" dirty="0" smtClean="0">
                <a:solidFill>
                  <a:srgbClr val="0628D4"/>
                </a:solidFill>
              </a:rPr>
              <a:t>Acquiring the sensible and worthwhile principle of life.</a:t>
            </a:r>
          </a:p>
        </p:txBody>
      </p:sp>
      <p:sp>
        <p:nvSpPr>
          <p:cNvPr id="5" name="Slide Number Placeholder 4"/>
          <p:cNvSpPr>
            <a:spLocks noGrp="1"/>
          </p:cNvSpPr>
          <p:nvPr>
            <p:ph type="sldNum" sz="quarter" idx="12"/>
          </p:nvPr>
        </p:nvSpPr>
        <p:spPr/>
        <p:txBody>
          <a:bodyPr/>
          <a:lstStyle/>
          <a:p>
            <a:fld id="{D51081E8-3327-495A-9823-FC891E0968B6}" type="slidenum">
              <a:rPr lang="en-US" smtClean="0"/>
              <a:pPr/>
              <a:t>14</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2000" dirty="0" smtClean="0"/>
              <a:t>V. Attitude Motivation, Group Motivation and Executive Motivation</a:t>
            </a:r>
            <a:endParaRPr lang="en-US" sz="2000" dirty="0"/>
          </a:p>
        </p:txBody>
      </p:sp>
      <p:sp>
        <p:nvSpPr>
          <p:cNvPr id="9" name="Content Placeholder 8"/>
          <p:cNvSpPr>
            <a:spLocks noGrp="1"/>
          </p:cNvSpPr>
          <p:nvPr>
            <p:ph idx="1"/>
          </p:nvPr>
        </p:nvSpPr>
        <p:spPr/>
        <p:txBody>
          <a:bodyPr>
            <a:normAutofit fontScale="77500" lnSpcReduction="20000"/>
          </a:bodyPr>
          <a:lstStyle/>
          <a:p>
            <a:pPr>
              <a:buNone/>
            </a:pPr>
            <a:r>
              <a:rPr lang="en-US" b="1" u="sng" dirty="0" smtClean="0">
                <a:solidFill>
                  <a:srgbClr val="FF0000"/>
                </a:solidFill>
              </a:rPr>
              <a:t>Necessities of Group Motivation</a:t>
            </a:r>
          </a:p>
          <a:p>
            <a:r>
              <a:rPr lang="en-US" i="1" dirty="0" smtClean="0">
                <a:solidFill>
                  <a:srgbClr val="0000CC"/>
                </a:solidFill>
              </a:rPr>
              <a:t>Fairness</a:t>
            </a:r>
          </a:p>
          <a:p>
            <a:r>
              <a:rPr lang="en-US" i="1" dirty="0" smtClean="0">
                <a:solidFill>
                  <a:srgbClr val="0000CC"/>
                </a:solidFill>
              </a:rPr>
              <a:t>Truthfulness</a:t>
            </a:r>
          </a:p>
          <a:p>
            <a:r>
              <a:rPr lang="en-US" i="1" dirty="0" smtClean="0">
                <a:solidFill>
                  <a:srgbClr val="0000CC"/>
                </a:solidFill>
              </a:rPr>
              <a:t>Honesty</a:t>
            </a:r>
          </a:p>
          <a:p>
            <a:r>
              <a:rPr lang="en-US" i="1" dirty="0" smtClean="0">
                <a:solidFill>
                  <a:srgbClr val="0000CC"/>
                </a:solidFill>
              </a:rPr>
              <a:t>Loyalty</a:t>
            </a:r>
          </a:p>
          <a:p>
            <a:r>
              <a:rPr lang="en-US" i="1" dirty="0" smtClean="0">
                <a:solidFill>
                  <a:srgbClr val="0000CC"/>
                </a:solidFill>
              </a:rPr>
              <a:t>Stability</a:t>
            </a:r>
          </a:p>
          <a:p>
            <a:r>
              <a:rPr lang="en-US" i="1" dirty="0" smtClean="0">
                <a:solidFill>
                  <a:srgbClr val="0000CC"/>
                </a:solidFill>
              </a:rPr>
              <a:t>Tolerance</a:t>
            </a:r>
          </a:p>
          <a:p>
            <a:r>
              <a:rPr lang="en-US" i="1" dirty="0" smtClean="0">
                <a:solidFill>
                  <a:srgbClr val="0000CC"/>
                </a:solidFill>
              </a:rPr>
              <a:t>Ability to assume responsibility and co-operation</a:t>
            </a:r>
          </a:p>
          <a:p>
            <a:r>
              <a:rPr lang="en-US" i="1" dirty="0" smtClean="0">
                <a:solidFill>
                  <a:srgbClr val="0000CC"/>
                </a:solidFill>
              </a:rPr>
              <a:t>Constructive criticism</a:t>
            </a:r>
          </a:p>
          <a:p>
            <a:r>
              <a:rPr lang="en-US" i="1" dirty="0" smtClean="0">
                <a:solidFill>
                  <a:srgbClr val="0000CC"/>
                </a:solidFill>
              </a:rPr>
              <a:t>Compromise when necessary</a:t>
            </a:r>
          </a:p>
          <a:p>
            <a:r>
              <a:rPr lang="en-US" i="1" dirty="0" smtClean="0">
                <a:solidFill>
                  <a:srgbClr val="0000CC"/>
                </a:solidFill>
              </a:rPr>
              <a:t>Orderliness in mind and action</a:t>
            </a:r>
          </a:p>
          <a:p>
            <a:r>
              <a:rPr lang="en-US" i="1" dirty="0" smtClean="0">
                <a:solidFill>
                  <a:srgbClr val="0000CC"/>
                </a:solidFill>
              </a:rPr>
              <a:t>A sense of humor</a:t>
            </a:r>
          </a:p>
        </p:txBody>
      </p:sp>
      <p:sp>
        <p:nvSpPr>
          <p:cNvPr id="5" name="Slide Number Placeholder 4"/>
          <p:cNvSpPr>
            <a:spLocks noGrp="1"/>
          </p:cNvSpPr>
          <p:nvPr>
            <p:ph type="sldNum" sz="quarter" idx="12"/>
          </p:nvPr>
        </p:nvSpPr>
        <p:spPr/>
        <p:txBody>
          <a:bodyPr/>
          <a:lstStyle/>
          <a:p>
            <a:fld id="{D51081E8-3327-495A-9823-FC891E0968B6}" type="slidenum">
              <a:rPr lang="en-US" smtClean="0"/>
              <a:pPr/>
              <a:t>15</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2000" dirty="0" smtClean="0"/>
              <a:t>V. Attitude Motivation, Group Motivation and Executive Motivation</a:t>
            </a:r>
            <a:endParaRPr lang="en-US" sz="2000" dirty="0"/>
          </a:p>
        </p:txBody>
      </p:sp>
      <p:sp>
        <p:nvSpPr>
          <p:cNvPr id="9" name="Content Placeholder 8"/>
          <p:cNvSpPr>
            <a:spLocks noGrp="1"/>
          </p:cNvSpPr>
          <p:nvPr>
            <p:ph idx="1"/>
          </p:nvPr>
        </p:nvSpPr>
        <p:spPr/>
        <p:txBody>
          <a:bodyPr>
            <a:normAutofit fontScale="85000" lnSpcReduction="20000"/>
          </a:bodyPr>
          <a:lstStyle/>
          <a:p>
            <a:pPr>
              <a:buNone/>
            </a:pPr>
            <a:r>
              <a:rPr lang="en-US" b="1" u="sng" dirty="0" smtClean="0">
                <a:solidFill>
                  <a:srgbClr val="FF0000"/>
                </a:solidFill>
              </a:rPr>
              <a:t>Executive Motivation</a:t>
            </a:r>
          </a:p>
          <a:p>
            <a:r>
              <a:rPr lang="en-US" i="1" dirty="0" smtClean="0">
                <a:solidFill>
                  <a:srgbClr val="0628D4"/>
                </a:solidFill>
              </a:rPr>
              <a:t>Greater degree of the need for achievement.</a:t>
            </a:r>
          </a:p>
          <a:p>
            <a:r>
              <a:rPr lang="en-US" i="1" dirty="0" smtClean="0">
                <a:solidFill>
                  <a:srgbClr val="0628D4"/>
                </a:solidFill>
              </a:rPr>
              <a:t>Concerned more about actualization, esteem and social needs.</a:t>
            </a:r>
          </a:p>
          <a:p>
            <a:pPr>
              <a:buNone/>
            </a:pPr>
            <a:r>
              <a:rPr lang="en-US" u="sng" dirty="0" smtClean="0">
                <a:solidFill>
                  <a:srgbClr val="FF0000"/>
                </a:solidFill>
              </a:rPr>
              <a:t>Techniques</a:t>
            </a:r>
          </a:p>
          <a:p>
            <a:pPr>
              <a:buFont typeface="Wingdings" pitchFamily="2" charset="2"/>
              <a:buChar char="Ø"/>
            </a:pPr>
            <a:r>
              <a:rPr lang="en-US" i="1" dirty="0" smtClean="0">
                <a:solidFill>
                  <a:srgbClr val="0628D4"/>
                </a:solidFill>
              </a:rPr>
              <a:t>They are doing something that they call their own.</a:t>
            </a:r>
          </a:p>
          <a:p>
            <a:pPr>
              <a:buFont typeface="Wingdings" pitchFamily="2" charset="2"/>
              <a:buChar char="Ø"/>
            </a:pPr>
            <a:r>
              <a:rPr lang="en-US" i="1" dirty="0" smtClean="0">
                <a:solidFill>
                  <a:srgbClr val="0628D4"/>
                </a:solidFill>
              </a:rPr>
              <a:t>They do tasks they have set for themselves.</a:t>
            </a:r>
          </a:p>
          <a:p>
            <a:pPr>
              <a:buFont typeface="Wingdings" pitchFamily="2" charset="2"/>
              <a:buChar char="Ø"/>
            </a:pPr>
            <a:r>
              <a:rPr lang="en-US" i="1" dirty="0" smtClean="0">
                <a:solidFill>
                  <a:srgbClr val="0628D4"/>
                </a:solidFill>
              </a:rPr>
              <a:t>They can see what they have done.</a:t>
            </a:r>
          </a:p>
          <a:p>
            <a:pPr>
              <a:buFont typeface="Wingdings" pitchFamily="2" charset="2"/>
              <a:buChar char="Ø"/>
            </a:pPr>
            <a:r>
              <a:rPr lang="en-US" i="1" dirty="0" smtClean="0">
                <a:solidFill>
                  <a:srgbClr val="0628D4"/>
                </a:solidFill>
              </a:rPr>
              <a:t>They feel that their job is important.</a:t>
            </a:r>
          </a:p>
          <a:p>
            <a:pPr>
              <a:buFont typeface="Wingdings" pitchFamily="2" charset="2"/>
              <a:buChar char="Ø"/>
            </a:pPr>
            <a:r>
              <a:rPr lang="en-US" i="1" dirty="0" smtClean="0">
                <a:solidFill>
                  <a:srgbClr val="0628D4"/>
                </a:solidFill>
              </a:rPr>
              <a:t>They are secure.</a:t>
            </a:r>
          </a:p>
          <a:p>
            <a:pPr>
              <a:buFont typeface="Wingdings" pitchFamily="2" charset="2"/>
              <a:buChar char="Ø"/>
            </a:pPr>
            <a:r>
              <a:rPr lang="en-US" i="1" dirty="0" smtClean="0">
                <a:solidFill>
                  <a:srgbClr val="0628D4"/>
                </a:solidFill>
              </a:rPr>
              <a:t>Challenge in work.</a:t>
            </a:r>
          </a:p>
          <a:p>
            <a:pPr>
              <a:buFont typeface="Wingdings" pitchFamily="2" charset="2"/>
              <a:buChar char="Ø"/>
            </a:pPr>
            <a:r>
              <a:rPr lang="en-US" i="1" dirty="0" smtClean="0">
                <a:solidFill>
                  <a:srgbClr val="0628D4"/>
                </a:solidFill>
              </a:rPr>
              <a:t>Belief in the value of the work.</a:t>
            </a:r>
          </a:p>
        </p:txBody>
      </p:sp>
      <p:sp>
        <p:nvSpPr>
          <p:cNvPr id="5" name="Slide Number Placeholder 4"/>
          <p:cNvSpPr>
            <a:spLocks noGrp="1"/>
          </p:cNvSpPr>
          <p:nvPr>
            <p:ph type="sldNum" sz="quarter" idx="12"/>
          </p:nvPr>
        </p:nvSpPr>
        <p:spPr/>
        <p:txBody>
          <a:bodyPr/>
          <a:lstStyle/>
          <a:p>
            <a:fld id="{D51081E8-3327-495A-9823-FC891E0968B6}" type="slidenum">
              <a:rPr lang="en-US" smtClean="0"/>
              <a:pPr/>
              <a:t>16</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2000" dirty="0" smtClean="0"/>
              <a:t>V. Attitude Motivation, Group Motivation and Executive Motivation</a:t>
            </a:r>
            <a:endParaRPr lang="en-US" sz="2000" dirty="0"/>
          </a:p>
        </p:txBody>
      </p:sp>
      <p:sp>
        <p:nvSpPr>
          <p:cNvPr id="9" name="Content Placeholder 8"/>
          <p:cNvSpPr>
            <a:spLocks noGrp="1"/>
          </p:cNvSpPr>
          <p:nvPr>
            <p:ph idx="1"/>
          </p:nvPr>
        </p:nvSpPr>
        <p:spPr/>
        <p:txBody>
          <a:bodyPr/>
          <a:lstStyle/>
          <a:p>
            <a:pPr>
              <a:buNone/>
            </a:pPr>
            <a:r>
              <a:rPr lang="en-US" b="1" u="sng" dirty="0" smtClean="0">
                <a:solidFill>
                  <a:srgbClr val="FF0000"/>
                </a:solidFill>
              </a:rPr>
              <a:t>Reasons for low executive motivation.</a:t>
            </a:r>
          </a:p>
          <a:p>
            <a:pPr>
              <a:buFont typeface="Wingdings" pitchFamily="2" charset="2"/>
              <a:buChar char="Ø"/>
            </a:pPr>
            <a:r>
              <a:rPr lang="en-US" i="1" dirty="0" smtClean="0">
                <a:solidFill>
                  <a:srgbClr val="0000CC"/>
                </a:solidFill>
              </a:rPr>
              <a:t>Unsatisfactory bosses.</a:t>
            </a:r>
          </a:p>
          <a:p>
            <a:pPr>
              <a:buFont typeface="Wingdings" pitchFamily="2" charset="2"/>
              <a:buChar char="Ø"/>
            </a:pPr>
            <a:r>
              <a:rPr lang="en-US" i="1" dirty="0" smtClean="0">
                <a:solidFill>
                  <a:srgbClr val="0000CC"/>
                </a:solidFill>
              </a:rPr>
              <a:t>Advancement is limited.</a:t>
            </a:r>
          </a:p>
          <a:p>
            <a:pPr>
              <a:buFont typeface="Wingdings" pitchFamily="2" charset="2"/>
              <a:buChar char="Ø"/>
            </a:pPr>
            <a:r>
              <a:rPr lang="en-US" i="1" dirty="0" smtClean="0">
                <a:solidFill>
                  <a:srgbClr val="0000CC"/>
                </a:solidFill>
              </a:rPr>
              <a:t>Poor pay.</a:t>
            </a:r>
          </a:p>
          <a:p>
            <a:pPr>
              <a:buFont typeface="Wingdings" pitchFamily="2" charset="2"/>
              <a:buChar char="Ø"/>
            </a:pPr>
            <a:r>
              <a:rPr lang="en-US" i="1" dirty="0" smtClean="0">
                <a:solidFill>
                  <a:srgbClr val="0000CC"/>
                </a:solidFill>
              </a:rPr>
              <a:t>Security threatened.</a:t>
            </a:r>
          </a:p>
        </p:txBody>
      </p:sp>
      <p:sp>
        <p:nvSpPr>
          <p:cNvPr id="5" name="Slide Number Placeholder 4"/>
          <p:cNvSpPr>
            <a:spLocks noGrp="1"/>
          </p:cNvSpPr>
          <p:nvPr>
            <p:ph type="sldNum" sz="quarter" idx="12"/>
          </p:nvPr>
        </p:nvSpPr>
        <p:spPr/>
        <p:txBody>
          <a:bodyPr/>
          <a:lstStyle/>
          <a:p>
            <a:fld id="{D51081E8-3327-495A-9823-FC891E0968B6}" type="slidenum">
              <a:rPr lang="en-US" smtClean="0"/>
              <a:pPr/>
              <a:t>17</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VI. Techniques of Motivation</a:t>
            </a:r>
            <a:endParaRPr lang="en-US" dirty="0"/>
          </a:p>
        </p:txBody>
      </p:sp>
      <p:sp>
        <p:nvSpPr>
          <p:cNvPr id="9" name="Content Placeholder 8"/>
          <p:cNvSpPr>
            <a:spLocks noGrp="1"/>
          </p:cNvSpPr>
          <p:nvPr>
            <p:ph idx="1"/>
          </p:nvPr>
        </p:nvSpPr>
        <p:spPr/>
        <p:txBody>
          <a:bodyPr>
            <a:normAutofit fontScale="92500" lnSpcReduction="20000"/>
          </a:bodyPr>
          <a:lstStyle/>
          <a:p>
            <a:pPr marL="514350" indent="-514350">
              <a:buFont typeface="+mj-lt"/>
              <a:buAutoNum type="arabicPeriod"/>
            </a:pPr>
            <a:r>
              <a:rPr lang="en-US" b="1" dirty="0" smtClean="0">
                <a:solidFill>
                  <a:srgbClr val="FF0000"/>
                </a:solidFill>
              </a:rPr>
              <a:t>Financial Motivators.</a:t>
            </a:r>
          </a:p>
          <a:p>
            <a:pPr marL="788670" lvl="1" indent="-514350">
              <a:buFont typeface="+mj-lt"/>
              <a:buAutoNum type="alphaLcPeriod"/>
            </a:pPr>
            <a:r>
              <a:rPr lang="en-US" i="1" dirty="0" smtClean="0">
                <a:solidFill>
                  <a:srgbClr val="0628D4"/>
                </a:solidFill>
              </a:rPr>
              <a:t>Money</a:t>
            </a:r>
          </a:p>
          <a:p>
            <a:pPr marL="788670" lvl="1" indent="-514350">
              <a:buNone/>
            </a:pPr>
            <a:endParaRPr lang="en-US" dirty="0" smtClean="0"/>
          </a:p>
          <a:p>
            <a:pPr marL="514350" indent="-514350">
              <a:buFont typeface="+mj-lt"/>
              <a:buAutoNum type="arabicPeriod"/>
            </a:pPr>
            <a:r>
              <a:rPr lang="en-US" b="1" dirty="0" smtClean="0">
                <a:solidFill>
                  <a:srgbClr val="FF0000"/>
                </a:solidFill>
              </a:rPr>
              <a:t>Non-financial motivators.</a:t>
            </a:r>
          </a:p>
          <a:p>
            <a:pPr marL="788670" lvl="1" indent="-514350">
              <a:buFont typeface="+mj-lt"/>
              <a:buAutoNum type="alphaLcPeriod"/>
            </a:pPr>
            <a:r>
              <a:rPr lang="en-US" i="1" dirty="0" smtClean="0">
                <a:solidFill>
                  <a:srgbClr val="0628D4"/>
                </a:solidFill>
              </a:rPr>
              <a:t>Appraisal, praise or recognition.</a:t>
            </a:r>
          </a:p>
          <a:p>
            <a:pPr marL="788670" lvl="1" indent="-514350">
              <a:buFont typeface="+mj-lt"/>
              <a:buAutoNum type="alphaLcPeriod"/>
            </a:pPr>
            <a:r>
              <a:rPr lang="en-US" i="1" dirty="0" smtClean="0">
                <a:solidFill>
                  <a:srgbClr val="0628D4"/>
                </a:solidFill>
              </a:rPr>
              <a:t>Status and pride.</a:t>
            </a:r>
          </a:p>
          <a:p>
            <a:pPr marL="788670" lvl="1" indent="-514350">
              <a:buFont typeface="+mj-lt"/>
              <a:buAutoNum type="alphaLcPeriod"/>
            </a:pPr>
            <a:r>
              <a:rPr lang="en-US" i="1" dirty="0" smtClean="0">
                <a:solidFill>
                  <a:srgbClr val="0628D4"/>
                </a:solidFill>
              </a:rPr>
              <a:t>Competition.</a:t>
            </a:r>
          </a:p>
          <a:p>
            <a:pPr marL="788670" lvl="1" indent="-514350">
              <a:buFont typeface="+mj-lt"/>
              <a:buAutoNum type="alphaLcPeriod"/>
            </a:pPr>
            <a:r>
              <a:rPr lang="en-US" i="1" dirty="0" smtClean="0">
                <a:solidFill>
                  <a:srgbClr val="0628D4"/>
                </a:solidFill>
              </a:rPr>
              <a:t>Delegation of authority.</a:t>
            </a:r>
          </a:p>
          <a:p>
            <a:pPr marL="788670" lvl="1" indent="-514350">
              <a:buFont typeface="+mj-lt"/>
              <a:buAutoNum type="alphaLcPeriod"/>
            </a:pPr>
            <a:r>
              <a:rPr lang="en-US" i="1" dirty="0" smtClean="0">
                <a:solidFill>
                  <a:srgbClr val="0628D4"/>
                </a:solidFill>
              </a:rPr>
              <a:t>Participation.</a:t>
            </a:r>
          </a:p>
          <a:p>
            <a:pPr marL="788670" lvl="1" indent="-514350">
              <a:buFont typeface="+mj-lt"/>
              <a:buAutoNum type="alphaLcPeriod"/>
            </a:pPr>
            <a:r>
              <a:rPr lang="en-US" i="1" dirty="0" smtClean="0">
                <a:solidFill>
                  <a:srgbClr val="0628D4"/>
                </a:solidFill>
              </a:rPr>
              <a:t>Job security.</a:t>
            </a:r>
          </a:p>
          <a:p>
            <a:pPr marL="788670" lvl="1" indent="-514350">
              <a:buFont typeface="+mj-lt"/>
              <a:buAutoNum type="alphaLcPeriod"/>
            </a:pPr>
            <a:r>
              <a:rPr lang="en-US" i="1" dirty="0" smtClean="0">
                <a:solidFill>
                  <a:srgbClr val="0628D4"/>
                </a:solidFill>
              </a:rPr>
              <a:t>Job enlargement.</a:t>
            </a:r>
          </a:p>
          <a:p>
            <a:pPr marL="788670" lvl="1" indent="-514350">
              <a:buFont typeface="+mj-lt"/>
              <a:buAutoNum type="alphaLcPeriod"/>
            </a:pPr>
            <a:r>
              <a:rPr lang="en-US" i="1" dirty="0" smtClean="0">
                <a:solidFill>
                  <a:srgbClr val="0628D4"/>
                </a:solidFill>
              </a:rPr>
              <a:t>Quality of work life.</a:t>
            </a:r>
          </a:p>
        </p:txBody>
      </p:sp>
      <p:sp>
        <p:nvSpPr>
          <p:cNvPr id="5" name="Slide Number Placeholder 4"/>
          <p:cNvSpPr>
            <a:spLocks noGrp="1"/>
          </p:cNvSpPr>
          <p:nvPr>
            <p:ph type="sldNum" sz="quarter" idx="12"/>
          </p:nvPr>
        </p:nvSpPr>
        <p:spPr/>
        <p:txBody>
          <a:bodyPr/>
          <a:lstStyle/>
          <a:p>
            <a:fld id="{D51081E8-3327-495A-9823-FC891E0968B6}" type="slidenum">
              <a:rPr lang="en-US" smtClean="0"/>
              <a:pPr/>
              <a:t>18</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VII. Motivation Theories</a:t>
            </a:r>
            <a:endParaRPr lang="en-US" dirty="0"/>
          </a:p>
        </p:txBody>
      </p:sp>
      <p:sp>
        <p:nvSpPr>
          <p:cNvPr id="9" name="Content Placeholder 8"/>
          <p:cNvSpPr>
            <a:spLocks noGrp="1"/>
          </p:cNvSpPr>
          <p:nvPr>
            <p:ph idx="1"/>
          </p:nvPr>
        </p:nvSpPr>
        <p:spPr/>
        <p:txBody>
          <a:bodyPr/>
          <a:lstStyle/>
          <a:p>
            <a:r>
              <a:rPr lang="en-US" i="1" dirty="0" smtClean="0">
                <a:solidFill>
                  <a:srgbClr val="0628D4"/>
                </a:solidFill>
              </a:rPr>
              <a:t>McGregor’s Theory X - Y</a:t>
            </a:r>
          </a:p>
          <a:p>
            <a:r>
              <a:rPr lang="en-US" i="1" dirty="0" smtClean="0">
                <a:solidFill>
                  <a:srgbClr val="0628D4"/>
                </a:solidFill>
              </a:rPr>
              <a:t>Fear and Punishment Theory</a:t>
            </a:r>
          </a:p>
          <a:p>
            <a:r>
              <a:rPr lang="en-US" i="1" dirty="0" err="1" smtClean="0">
                <a:solidFill>
                  <a:srgbClr val="0628D4"/>
                </a:solidFill>
              </a:rPr>
              <a:t>Alderfer’s</a:t>
            </a:r>
            <a:r>
              <a:rPr lang="en-US" i="1" dirty="0" smtClean="0">
                <a:solidFill>
                  <a:srgbClr val="0628D4"/>
                </a:solidFill>
              </a:rPr>
              <a:t> ERG Theory</a:t>
            </a:r>
          </a:p>
          <a:p>
            <a:r>
              <a:rPr lang="en-US" i="1" dirty="0" err="1" smtClean="0">
                <a:solidFill>
                  <a:srgbClr val="0628D4"/>
                </a:solidFill>
              </a:rPr>
              <a:t>MacClelland’s</a:t>
            </a:r>
            <a:r>
              <a:rPr lang="en-US" i="1" dirty="0" smtClean="0">
                <a:solidFill>
                  <a:srgbClr val="0628D4"/>
                </a:solidFill>
              </a:rPr>
              <a:t> Theory of learned needs</a:t>
            </a:r>
          </a:p>
          <a:p>
            <a:r>
              <a:rPr lang="de-DE" i="1" dirty="0" smtClean="0">
                <a:solidFill>
                  <a:srgbClr val="0628D4"/>
                </a:solidFill>
              </a:rPr>
              <a:t>Herzberg’s Hygiene Maintenance Theory</a:t>
            </a:r>
          </a:p>
          <a:p>
            <a:r>
              <a:rPr lang="en-US" i="1" dirty="0" smtClean="0">
                <a:solidFill>
                  <a:srgbClr val="0628D4"/>
                </a:solidFill>
              </a:rPr>
              <a:t>Vroom’s Expectancy/ Valency Theory</a:t>
            </a:r>
          </a:p>
        </p:txBody>
      </p:sp>
      <p:sp>
        <p:nvSpPr>
          <p:cNvPr id="5" name="Slide Number Placeholder 4"/>
          <p:cNvSpPr>
            <a:spLocks noGrp="1"/>
          </p:cNvSpPr>
          <p:nvPr>
            <p:ph type="sldNum" sz="quarter" idx="12"/>
          </p:nvPr>
        </p:nvSpPr>
        <p:spPr/>
        <p:txBody>
          <a:bodyPr/>
          <a:lstStyle/>
          <a:p>
            <a:fld id="{D51081E8-3327-495A-9823-FC891E0968B6}" type="slidenum">
              <a:rPr lang="en-US" smtClean="0"/>
              <a:pPr/>
              <a:t>19</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b="1" dirty="0" smtClean="0"/>
              <a:t>Motivation -course outline</a:t>
            </a:r>
            <a:endParaRPr lang="en-US" dirty="0"/>
          </a:p>
        </p:txBody>
      </p:sp>
      <p:sp>
        <p:nvSpPr>
          <p:cNvPr id="9" name="Content Placeholder 8"/>
          <p:cNvSpPr>
            <a:spLocks noGrp="1"/>
          </p:cNvSpPr>
          <p:nvPr>
            <p:ph idx="1"/>
          </p:nvPr>
        </p:nvSpPr>
        <p:spPr>
          <a:xfrm>
            <a:off x="457200" y="990601"/>
            <a:ext cx="3962400" cy="5333999"/>
          </a:xfrm>
        </p:spPr>
        <p:txBody>
          <a:bodyPr>
            <a:normAutofit fontScale="92500" lnSpcReduction="20000"/>
          </a:bodyPr>
          <a:lstStyle/>
          <a:p>
            <a:pPr>
              <a:buFont typeface="Wingdings" pitchFamily="2" charset="2"/>
              <a:buChar char="ü"/>
            </a:pPr>
            <a:r>
              <a:rPr lang="en-US" i="1" dirty="0" smtClean="0"/>
              <a:t> Human needs</a:t>
            </a:r>
          </a:p>
          <a:p>
            <a:pPr>
              <a:buFont typeface="Wingdings" pitchFamily="2" charset="2"/>
              <a:buChar char="ü"/>
            </a:pPr>
            <a:r>
              <a:rPr lang="en-US" i="1" dirty="0" smtClean="0"/>
              <a:t> Maslow’s Hierarchy of needs</a:t>
            </a:r>
          </a:p>
          <a:p>
            <a:pPr>
              <a:buFont typeface="Wingdings" pitchFamily="2" charset="2"/>
              <a:buChar char="ü"/>
            </a:pPr>
            <a:r>
              <a:rPr lang="en-US" i="1" dirty="0" smtClean="0"/>
              <a:t> Motivation – Introduction</a:t>
            </a:r>
          </a:p>
          <a:p>
            <a:pPr>
              <a:buFont typeface="Wingdings" pitchFamily="2" charset="2"/>
              <a:buChar char="ü"/>
            </a:pPr>
            <a:r>
              <a:rPr lang="en-US" i="1" dirty="0" smtClean="0"/>
              <a:t> Types of Motivation</a:t>
            </a:r>
          </a:p>
          <a:p>
            <a:pPr>
              <a:buFont typeface="Wingdings" pitchFamily="2" charset="2"/>
              <a:buChar char="ü"/>
            </a:pPr>
            <a:r>
              <a:rPr lang="en-US" i="1" dirty="0" smtClean="0"/>
              <a:t> Attitude Motivation; Group Motivation; Executive Motivation</a:t>
            </a:r>
          </a:p>
          <a:p>
            <a:pPr>
              <a:buFont typeface="Wingdings" pitchFamily="2" charset="2"/>
              <a:buChar char="ü"/>
            </a:pPr>
            <a:r>
              <a:rPr lang="en-US" i="1" dirty="0" smtClean="0"/>
              <a:t> Techniques of Motivation</a:t>
            </a:r>
          </a:p>
          <a:p>
            <a:pPr>
              <a:buFont typeface="Wingdings" pitchFamily="2" charset="2"/>
              <a:buChar char="ü"/>
            </a:pPr>
            <a:r>
              <a:rPr lang="en-US" i="1" dirty="0" smtClean="0"/>
              <a:t> Motivation Theories</a:t>
            </a:r>
          </a:p>
          <a:p>
            <a:pPr>
              <a:buNone/>
            </a:pPr>
            <a:endParaRPr lang="en-US" dirty="0" smtClean="0"/>
          </a:p>
          <a:p>
            <a:pPr marL="514350" indent="-514350">
              <a:buAutoNum type="arabicPeriod" startAt="2"/>
            </a:pPr>
            <a:endParaRPr lang="en-US" dirty="0" smtClean="0"/>
          </a:p>
        </p:txBody>
      </p:sp>
      <p:sp>
        <p:nvSpPr>
          <p:cNvPr id="5" name="Slide Number Placeholder 4"/>
          <p:cNvSpPr>
            <a:spLocks noGrp="1"/>
          </p:cNvSpPr>
          <p:nvPr>
            <p:ph type="sldNum" sz="quarter" idx="12"/>
          </p:nvPr>
        </p:nvSpPr>
        <p:spPr/>
        <p:txBody>
          <a:bodyPr/>
          <a:lstStyle/>
          <a:p>
            <a:fld id="{D51081E8-3327-495A-9823-FC891E0968B6}" type="slidenum">
              <a:rPr lang="en-US" smtClean="0"/>
              <a:pPr/>
              <a:t>2</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pic>
        <p:nvPicPr>
          <p:cNvPr id="34818" name="Picture 2" descr="H:\study materials\Organisation and Management\downloads\Motivational-Fitness-Pictures-37-500x375.jpg"/>
          <p:cNvPicPr>
            <a:picLocks noChangeAspect="1" noChangeArrowheads="1"/>
          </p:cNvPicPr>
          <p:nvPr/>
        </p:nvPicPr>
        <p:blipFill>
          <a:blip r:embed="rId3"/>
          <a:srcRect/>
          <a:stretch>
            <a:fillRect/>
          </a:stretch>
        </p:blipFill>
        <p:spPr bwMode="auto">
          <a:xfrm>
            <a:off x="4267200" y="1066800"/>
            <a:ext cx="4762500" cy="50292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A. McGregor’s Theory X - Y</a:t>
            </a:r>
            <a:endParaRPr lang="en-US" dirty="0"/>
          </a:p>
        </p:txBody>
      </p:sp>
      <p:sp>
        <p:nvSpPr>
          <p:cNvPr id="9" name="Content Placeholder 8"/>
          <p:cNvSpPr>
            <a:spLocks noGrp="1"/>
          </p:cNvSpPr>
          <p:nvPr>
            <p:ph idx="1"/>
          </p:nvPr>
        </p:nvSpPr>
        <p:spPr/>
        <p:txBody>
          <a:bodyPr>
            <a:normAutofit fontScale="85000" lnSpcReduction="20000"/>
          </a:bodyPr>
          <a:lstStyle/>
          <a:p>
            <a:pPr algn="just">
              <a:buNone/>
            </a:pPr>
            <a:r>
              <a:rPr lang="en-US" dirty="0" smtClean="0"/>
              <a:t>	The concept of  Theory X and Theory Y managers was first developed by Douglas McGregor. He was able to show that Theory Y managers are better able to create employee engagement.</a:t>
            </a:r>
          </a:p>
          <a:p>
            <a:pPr algn="just">
              <a:lnSpc>
                <a:spcPct val="80000"/>
              </a:lnSpc>
              <a:buNone/>
            </a:pPr>
            <a:endParaRPr lang="en-GB" u="sng" dirty="0" smtClean="0"/>
          </a:p>
          <a:p>
            <a:pPr algn="just">
              <a:lnSpc>
                <a:spcPct val="80000"/>
              </a:lnSpc>
              <a:buNone/>
            </a:pPr>
            <a:r>
              <a:rPr lang="en-GB" b="1" u="sng" dirty="0" smtClean="0">
                <a:solidFill>
                  <a:srgbClr val="FF0000"/>
                </a:solidFill>
              </a:rPr>
              <a:t>Theory X workers:</a:t>
            </a:r>
          </a:p>
          <a:p>
            <a:pPr algn="just">
              <a:lnSpc>
                <a:spcPct val="80000"/>
              </a:lnSpc>
            </a:pPr>
            <a:r>
              <a:rPr lang="en-GB" i="1" dirty="0" smtClean="0">
                <a:solidFill>
                  <a:srgbClr val="0000CC"/>
                </a:solidFill>
              </a:rPr>
              <a:t>Don’t like working</a:t>
            </a:r>
          </a:p>
          <a:p>
            <a:pPr algn="just">
              <a:lnSpc>
                <a:spcPct val="80000"/>
              </a:lnSpc>
            </a:pPr>
            <a:r>
              <a:rPr lang="en-GB" i="1" dirty="0" smtClean="0">
                <a:solidFill>
                  <a:srgbClr val="0000CC"/>
                </a:solidFill>
              </a:rPr>
              <a:t>Do as little as they can get away with</a:t>
            </a:r>
          </a:p>
          <a:p>
            <a:pPr algn="just">
              <a:lnSpc>
                <a:spcPct val="80000"/>
              </a:lnSpc>
            </a:pPr>
            <a:r>
              <a:rPr lang="en-GB" i="1" dirty="0" smtClean="0">
                <a:solidFill>
                  <a:srgbClr val="0000CC"/>
                </a:solidFill>
              </a:rPr>
              <a:t>Don’t like things to change</a:t>
            </a:r>
          </a:p>
          <a:p>
            <a:pPr algn="just">
              <a:lnSpc>
                <a:spcPct val="80000"/>
              </a:lnSpc>
            </a:pPr>
            <a:r>
              <a:rPr lang="en-GB" i="1" dirty="0" smtClean="0">
                <a:solidFill>
                  <a:srgbClr val="0000CC"/>
                </a:solidFill>
              </a:rPr>
              <a:t>Need to be told what to do</a:t>
            </a:r>
          </a:p>
          <a:p>
            <a:pPr algn="just">
              <a:lnSpc>
                <a:spcPct val="80000"/>
              </a:lnSpc>
            </a:pPr>
            <a:r>
              <a:rPr lang="en-GB" i="1" dirty="0" smtClean="0">
                <a:solidFill>
                  <a:srgbClr val="0000CC"/>
                </a:solidFill>
              </a:rPr>
              <a:t>Cant be trusted to make a decision</a:t>
            </a:r>
          </a:p>
          <a:p>
            <a:pPr algn="just">
              <a:lnSpc>
                <a:spcPct val="80000"/>
              </a:lnSpc>
            </a:pPr>
            <a:r>
              <a:rPr lang="en-GB" i="1" dirty="0" smtClean="0">
                <a:solidFill>
                  <a:srgbClr val="0000CC"/>
                </a:solidFill>
              </a:rPr>
              <a:t>Are only interested in MONEY</a:t>
            </a:r>
          </a:p>
          <a:p>
            <a:pPr algn="just">
              <a:lnSpc>
                <a:spcPct val="80000"/>
              </a:lnSpc>
            </a:pPr>
            <a:r>
              <a:rPr lang="en-GB" i="1" dirty="0" smtClean="0">
                <a:solidFill>
                  <a:srgbClr val="0000CC"/>
                </a:solidFill>
              </a:rPr>
              <a:t>Must be closely watched</a:t>
            </a:r>
          </a:p>
          <a:p>
            <a:pPr algn="just">
              <a:lnSpc>
                <a:spcPct val="80000"/>
              </a:lnSpc>
            </a:pPr>
            <a:r>
              <a:rPr lang="en-GB" i="1" dirty="0" smtClean="0">
                <a:solidFill>
                  <a:srgbClr val="0000CC"/>
                </a:solidFill>
              </a:rPr>
              <a:t>Cant be trusted or relied upon</a:t>
            </a:r>
            <a:endParaRPr lang="en-US" i="1" dirty="0" smtClean="0">
              <a:solidFill>
                <a:srgbClr val="0000CC"/>
              </a:solidFill>
            </a:endParaRPr>
          </a:p>
        </p:txBody>
      </p:sp>
      <p:sp>
        <p:nvSpPr>
          <p:cNvPr id="5" name="Slide Number Placeholder 4"/>
          <p:cNvSpPr>
            <a:spLocks noGrp="1"/>
          </p:cNvSpPr>
          <p:nvPr>
            <p:ph type="sldNum" sz="quarter" idx="12"/>
          </p:nvPr>
        </p:nvSpPr>
        <p:spPr/>
        <p:txBody>
          <a:bodyPr/>
          <a:lstStyle/>
          <a:p>
            <a:fld id="{D51081E8-3327-495A-9823-FC891E0968B6}" type="slidenum">
              <a:rPr lang="en-US" smtClean="0"/>
              <a:pPr/>
              <a:t>20</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McGregor’s Theory X - Y</a:t>
            </a:r>
            <a:endParaRPr lang="en-US" dirty="0"/>
          </a:p>
        </p:txBody>
      </p:sp>
      <p:sp>
        <p:nvSpPr>
          <p:cNvPr id="9" name="Content Placeholder 8"/>
          <p:cNvSpPr>
            <a:spLocks noGrp="1"/>
          </p:cNvSpPr>
          <p:nvPr>
            <p:ph idx="1"/>
          </p:nvPr>
        </p:nvSpPr>
        <p:spPr/>
        <p:txBody>
          <a:bodyPr/>
          <a:lstStyle/>
          <a:p>
            <a:pPr>
              <a:lnSpc>
                <a:spcPct val="90000"/>
              </a:lnSpc>
              <a:buNone/>
            </a:pPr>
            <a:r>
              <a:rPr lang="en-GB" b="1" u="sng" dirty="0" smtClean="0">
                <a:solidFill>
                  <a:srgbClr val="FF0000"/>
                </a:solidFill>
              </a:rPr>
              <a:t>Theory Y workers:</a:t>
            </a:r>
          </a:p>
          <a:p>
            <a:pPr>
              <a:lnSpc>
                <a:spcPct val="90000"/>
              </a:lnSpc>
            </a:pPr>
            <a:r>
              <a:rPr lang="en-GB" i="1" dirty="0" smtClean="0">
                <a:solidFill>
                  <a:srgbClr val="0628D4"/>
                </a:solidFill>
              </a:rPr>
              <a:t>Enjoy their work</a:t>
            </a:r>
          </a:p>
          <a:p>
            <a:pPr>
              <a:lnSpc>
                <a:spcPct val="90000"/>
              </a:lnSpc>
            </a:pPr>
            <a:r>
              <a:rPr lang="en-GB" i="1" dirty="0" smtClean="0">
                <a:solidFill>
                  <a:srgbClr val="0628D4"/>
                </a:solidFill>
              </a:rPr>
              <a:t>Will work hard to get rewards</a:t>
            </a:r>
          </a:p>
          <a:p>
            <a:pPr>
              <a:lnSpc>
                <a:spcPct val="90000"/>
              </a:lnSpc>
            </a:pPr>
            <a:r>
              <a:rPr lang="en-GB" i="1" dirty="0" smtClean="0">
                <a:solidFill>
                  <a:srgbClr val="0628D4"/>
                </a:solidFill>
              </a:rPr>
              <a:t>Want to see new things happening</a:t>
            </a:r>
          </a:p>
          <a:p>
            <a:pPr>
              <a:lnSpc>
                <a:spcPct val="90000"/>
              </a:lnSpc>
            </a:pPr>
            <a:r>
              <a:rPr lang="en-GB" i="1" dirty="0" smtClean="0">
                <a:solidFill>
                  <a:srgbClr val="0628D4"/>
                </a:solidFill>
              </a:rPr>
              <a:t>Will work independently</a:t>
            </a:r>
          </a:p>
          <a:p>
            <a:pPr>
              <a:lnSpc>
                <a:spcPct val="90000"/>
              </a:lnSpc>
            </a:pPr>
            <a:r>
              <a:rPr lang="en-GB" i="1" dirty="0" smtClean="0">
                <a:solidFill>
                  <a:srgbClr val="0628D4"/>
                </a:solidFill>
              </a:rPr>
              <a:t>Can be trusted to make decisions </a:t>
            </a:r>
          </a:p>
          <a:p>
            <a:pPr>
              <a:lnSpc>
                <a:spcPct val="90000"/>
              </a:lnSpc>
            </a:pPr>
            <a:r>
              <a:rPr lang="en-GB" i="1" dirty="0" smtClean="0">
                <a:solidFill>
                  <a:srgbClr val="0628D4"/>
                </a:solidFill>
              </a:rPr>
              <a:t>Are motivated by things other than money</a:t>
            </a:r>
          </a:p>
          <a:p>
            <a:pPr>
              <a:lnSpc>
                <a:spcPct val="90000"/>
              </a:lnSpc>
            </a:pPr>
            <a:r>
              <a:rPr lang="en-GB" i="1" dirty="0" smtClean="0">
                <a:solidFill>
                  <a:srgbClr val="0628D4"/>
                </a:solidFill>
              </a:rPr>
              <a:t>Can work unsupervised</a:t>
            </a:r>
            <a:endParaRPr lang="en-US" i="1" dirty="0" smtClean="0">
              <a:solidFill>
                <a:srgbClr val="0628D4"/>
              </a:solidFill>
            </a:endParaRPr>
          </a:p>
        </p:txBody>
      </p:sp>
      <p:sp>
        <p:nvSpPr>
          <p:cNvPr id="5" name="Slide Number Placeholder 4"/>
          <p:cNvSpPr>
            <a:spLocks noGrp="1"/>
          </p:cNvSpPr>
          <p:nvPr>
            <p:ph type="sldNum" sz="quarter" idx="12"/>
          </p:nvPr>
        </p:nvSpPr>
        <p:spPr/>
        <p:txBody>
          <a:bodyPr/>
          <a:lstStyle/>
          <a:p>
            <a:fld id="{D51081E8-3327-495A-9823-FC891E0968B6}" type="slidenum">
              <a:rPr lang="en-US" smtClean="0"/>
              <a:pPr/>
              <a:t>21</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B. Fear and Punishment Theory</a:t>
            </a:r>
            <a:endParaRPr lang="en-US" dirty="0"/>
          </a:p>
        </p:txBody>
      </p:sp>
      <p:sp>
        <p:nvSpPr>
          <p:cNvPr id="9" name="Content Placeholder 8"/>
          <p:cNvSpPr>
            <a:spLocks noGrp="1"/>
          </p:cNvSpPr>
          <p:nvPr>
            <p:ph idx="1"/>
          </p:nvPr>
        </p:nvSpPr>
        <p:spPr>
          <a:xfrm>
            <a:off x="457200" y="914400"/>
            <a:ext cx="8229600" cy="5334000"/>
          </a:xfrm>
        </p:spPr>
        <p:txBody>
          <a:bodyPr>
            <a:normAutofit fontScale="62500" lnSpcReduction="20000"/>
          </a:bodyPr>
          <a:lstStyle/>
          <a:p>
            <a:pPr algn="just">
              <a:buNone/>
            </a:pPr>
            <a:r>
              <a:rPr lang="en-US" b="1" dirty="0" smtClean="0"/>
              <a:t>	Deterrence</a:t>
            </a:r>
            <a:r>
              <a:rPr lang="en-US" dirty="0" smtClean="0"/>
              <a:t> is a theory from behavioral psychology about preventing or controlling actions or behavior through fear of punishment or </a:t>
            </a:r>
            <a:r>
              <a:rPr lang="en-US" dirty="0" smtClean="0">
                <a:hlinkClick r:id="rId2" tooltip="Retributive justice"/>
              </a:rPr>
              <a:t>retribution</a:t>
            </a:r>
            <a:r>
              <a:rPr lang="en-US" dirty="0" smtClean="0"/>
              <a:t>. This theory of </a:t>
            </a:r>
            <a:r>
              <a:rPr lang="en-US" dirty="0" smtClean="0">
                <a:hlinkClick r:id="rId3" tooltip="Criminology"/>
              </a:rPr>
              <a:t>criminology</a:t>
            </a:r>
            <a:r>
              <a:rPr lang="en-US" dirty="0" smtClean="0"/>
              <a:t> is shaping the </a:t>
            </a:r>
            <a:r>
              <a:rPr lang="en-US" dirty="0" smtClean="0">
                <a:hlinkClick r:id="rId4" tooltip="Criminal justice"/>
              </a:rPr>
              <a:t>criminal justice</a:t>
            </a:r>
            <a:r>
              <a:rPr lang="en-US" dirty="0" smtClean="0"/>
              <a:t> system of the </a:t>
            </a:r>
            <a:r>
              <a:rPr lang="en-US" dirty="0" smtClean="0">
                <a:hlinkClick r:id="rId5" tooltip="United States"/>
              </a:rPr>
              <a:t>United States</a:t>
            </a:r>
            <a:r>
              <a:rPr lang="en-US" dirty="0" smtClean="0"/>
              <a:t> and various other countries.</a:t>
            </a:r>
          </a:p>
          <a:p>
            <a:pPr algn="just">
              <a:buNone/>
            </a:pPr>
            <a:r>
              <a:rPr lang="en-US" i="1" dirty="0" smtClean="0">
                <a:solidFill>
                  <a:srgbClr val="FF0000"/>
                </a:solidFill>
              </a:rPr>
              <a:t>Deterrence can be divided into two separate categories.</a:t>
            </a:r>
          </a:p>
          <a:p>
            <a:pPr algn="just">
              <a:buNone/>
            </a:pPr>
            <a:r>
              <a:rPr lang="en-US" b="1" dirty="0" smtClean="0"/>
              <a:t>	General deterrence</a:t>
            </a:r>
            <a:r>
              <a:rPr lang="en-US" dirty="0" smtClean="0"/>
              <a:t> manifests itself in policy whereby examples are made of deviants. The individual actor is not the focus of the attempt at behavioral change, but rather receives punishment in public view in order to deter other individuals from deviance in the future. For example, in the Islamic Crime &amp; Punishment system (Hoodoo), applied 1400 years ago, the punishment for crimes was performed in public, and was aimed at general social deterrence.</a:t>
            </a:r>
          </a:p>
          <a:p>
            <a:pPr algn="just">
              <a:buNone/>
            </a:pPr>
            <a:r>
              <a:rPr lang="en-US" b="1" dirty="0" smtClean="0"/>
              <a:t>	Specific deterrence</a:t>
            </a:r>
            <a:r>
              <a:rPr lang="en-US" dirty="0" smtClean="0"/>
              <a:t> focuses on the individual deviant and attempts to correct his or her behavior. Punishment is meant to discourage the individual from recidivating.</a:t>
            </a:r>
          </a:p>
          <a:p>
            <a:pPr algn="just">
              <a:buNone/>
            </a:pPr>
            <a:r>
              <a:rPr lang="en-US" dirty="0" smtClean="0"/>
              <a:t>	At the military level, the principle is expressed in </a:t>
            </a:r>
            <a:r>
              <a:rPr lang="en-US" b="1" dirty="0" smtClean="0">
                <a:solidFill>
                  <a:srgbClr val="FF0000"/>
                </a:solidFill>
              </a:rPr>
              <a:t>deterrence theory</a:t>
            </a:r>
            <a:r>
              <a:rPr lang="en-US" dirty="0" smtClean="0"/>
              <a:t>. There is some debate over whether deterrence is achieved through the higher probability of arrest and conviction, and/or, severity of punishment, or denunciation, and whether it is aimed at others or the offender themselves or both.</a:t>
            </a:r>
          </a:p>
          <a:p>
            <a:pPr algn="just">
              <a:buNone/>
            </a:pPr>
            <a:endParaRPr lang="en-US" dirty="0"/>
          </a:p>
        </p:txBody>
      </p:sp>
      <p:sp>
        <p:nvSpPr>
          <p:cNvPr id="5" name="Slide Number Placeholder 4"/>
          <p:cNvSpPr>
            <a:spLocks noGrp="1"/>
          </p:cNvSpPr>
          <p:nvPr>
            <p:ph type="sldNum" sz="quarter" idx="12"/>
          </p:nvPr>
        </p:nvSpPr>
        <p:spPr/>
        <p:txBody>
          <a:bodyPr/>
          <a:lstStyle/>
          <a:p>
            <a:fld id="{D51081E8-3327-495A-9823-FC891E0968B6}" type="slidenum">
              <a:rPr lang="en-US" smtClean="0"/>
              <a:pPr/>
              <a:t>22</a:t>
            </a:fld>
            <a:endParaRPr lang="en-US"/>
          </a:p>
        </p:txBody>
      </p:sp>
      <p:pic>
        <p:nvPicPr>
          <p:cNvPr id="10" name="Picture 9" descr="C:\Users\Khem\Desktop\logo_20110422093508.jpg"/>
          <p:cNvPicPr/>
          <p:nvPr/>
        </p:nvPicPr>
        <p:blipFill>
          <a:blip r:embed="rId6"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b="1" dirty="0" smtClean="0"/>
              <a:t>C. </a:t>
            </a:r>
            <a:r>
              <a:rPr lang="en-US" b="1" dirty="0" err="1" smtClean="0"/>
              <a:t>Alderfer's</a:t>
            </a:r>
            <a:r>
              <a:rPr lang="en-US" b="1" dirty="0" smtClean="0"/>
              <a:t> ERG theory</a:t>
            </a:r>
            <a:endParaRPr lang="en-US" dirty="0"/>
          </a:p>
        </p:txBody>
      </p:sp>
      <p:sp>
        <p:nvSpPr>
          <p:cNvPr id="9" name="Content Placeholder 8"/>
          <p:cNvSpPr>
            <a:spLocks noGrp="1"/>
          </p:cNvSpPr>
          <p:nvPr>
            <p:ph idx="1"/>
          </p:nvPr>
        </p:nvSpPr>
        <p:spPr>
          <a:xfrm>
            <a:off x="457200" y="1189037"/>
            <a:ext cx="8229600" cy="4754563"/>
          </a:xfrm>
        </p:spPr>
        <p:txBody>
          <a:bodyPr>
            <a:normAutofit fontScale="70000" lnSpcReduction="20000"/>
          </a:bodyPr>
          <a:lstStyle/>
          <a:p>
            <a:pPr algn="just">
              <a:buNone/>
            </a:pPr>
            <a:r>
              <a:rPr lang="en-US" dirty="0" smtClean="0"/>
              <a:t>	</a:t>
            </a:r>
            <a:r>
              <a:rPr lang="en-US" b="1" i="1" dirty="0" smtClean="0">
                <a:solidFill>
                  <a:srgbClr val="FF0000"/>
                </a:solidFill>
              </a:rPr>
              <a:t>Clayton </a:t>
            </a:r>
            <a:r>
              <a:rPr lang="en-US" b="1" i="1" dirty="0" err="1" smtClean="0">
                <a:solidFill>
                  <a:srgbClr val="FF0000"/>
                </a:solidFill>
              </a:rPr>
              <a:t>Alderfer's</a:t>
            </a:r>
            <a:r>
              <a:rPr lang="en-US" b="1" i="1" dirty="0" smtClean="0">
                <a:solidFill>
                  <a:srgbClr val="FF0000"/>
                </a:solidFill>
              </a:rPr>
              <a:t> ERG </a:t>
            </a:r>
            <a:r>
              <a:rPr lang="en-US" b="1" i="1" dirty="0" smtClean="0">
                <a:solidFill>
                  <a:srgbClr val="0000CC"/>
                </a:solidFill>
              </a:rPr>
              <a:t>(Existence, Relatedness, Growth) </a:t>
            </a:r>
            <a:r>
              <a:rPr lang="en-US" b="1" i="1" dirty="0" smtClean="0">
                <a:solidFill>
                  <a:srgbClr val="FF0000"/>
                </a:solidFill>
              </a:rPr>
              <a:t>theory is built upon Maslow's hierarchy of needs theory. To begin his theory, </a:t>
            </a:r>
            <a:r>
              <a:rPr lang="en-US" b="1" i="1" dirty="0" err="1" smtClean="0">
                <a:solidFill>
                  <a:srgbClr val="FF0000"/>
                </a:solidFill>
              </a:rPr>
              <a:t>Alderfer</a:t>
            </a:r>
            <a:r>
              <a:rPr lang="en-US" b="1" i="1" dirty="0" smtClean="0">
                <a:solidFill>
                  <a:srgbClr val="FF0000"/>
                </a:solidFill>
              </a:rPr>
              <a:t> collapses Maslow's five levels of needs into three categories.</a:t>
            </a:r>
          </a:p>
          <a:p>
            <a:pPr algn="just">
              <a:buNone/>
            </a:pPr>
            <a:r>
              <a:rPr lang="en-US" b="1" dirty="0" smtClean="0"/>
              <a:t>	</a:t>
            </a:r>
            <a:r>
              <a:rPr lang="en-US" b="1" dirty="0" smtClean="0">
                <a:solidFill>
                  <a:srgbClr val="0628D4"/>
                </a:solidFill>
              </a:rPr>
              <a:t>Existence needs</a:t>
            </a:r>
            <a:r>
              <a:rPr lang="en-US" dirty="0" smtClean="0"/>
              <a:t> are desires for physiological and material well‐being. (In terms of Maslow's model, existence needs include physiological and safety needs)</a:t>
            </a:r>
          </a:p>
          <a:p>
            <a:pPr algn="just">
              <a:buNone/>
            </a:pPr>
            <a:r>
              <a:rPr lang="en-US" b="1" dirty="0" smtClean="0"/>
              <a:t/>
            </a:r>
            <a:br>
              <a:rPr lang="en-US" b="1" dirty="0" smtClean="0"/>
            </a:br>
            <a:r>
              <a:rPr lang="en-US" b="1" dirty="0" smtClean="0">
                <a:solidFill>
                  <a:srgbClr val="0628D4"/>
                </a:solidFill>
              </a:rPr>
              <a:t>Relatedness needs</a:t>
            </a:r>
            <a:r>
              <a:rPr lang="en-US" dirty="0" smtClean="0"/>
              <a:t> are desires for satisfying interpersonal relationships. (In terms of Maslow's model, relatedness correspondence to social needs)</a:t>
            </a:r>
          </a:p>
          <a:p>
            <a:pPr algn="just">
              <a:buNone/>
            </a:pPr>
            <a:endParaRPr lang="en-US" dirty="0" smtClean="0"/>
          </a:p>
          <a:p>
            <a:pPr algn="just">
              <a:buNone/>
            </a:pPr>
            <a:r>
              <a:rPr lang="en-US" b="1" dirty="0" smtClean="0"/>
              <a:t>	</a:t>
            </a:r>
            <a:r>
              <a:rPr lang="en-US" b="1" dirty="0" smtClean="0">
                <a:solidFill>
                  <a:srgbClr val="0628D4"/>
                </a:solidFill>
              </a:rPr>
              <a:t>Growth needs</a:t>
            </a:r>
            <a:r>
              <a:rPr lang="en-US" dirty="0" smtClean="0"/>
              <a:t> are desires for continued psychological growth and development. (In terms of Maslow's model, growth needs include esteem and self‐realization needs)</a:t>
            </a:r>
          </a:p>
          <a:p>
            <a:pPr algn="just">
              <a:buNone/>
            </a:pPr>
            <a:r>
              <a:rPr lang="en-US" dirty="0" smtClean="0"/>
              <a:t>	</a:t>
            </a:r>
          </a:p>
        </p:txBody>
      </p:sp>
      <p:sp>
        <p:nvSpPr>
          <p:cNvPr id="5" name="Slide Number Placeholder 4"/>
          <p:cNvSpPr>
            <a:spLocks noGrp="1"/>
          </p:cNvSpPr>
          <p:nvPr>
            <p:ph type="sldNum" sz="quarter" idx="12"/>
          </p:nvPr>
        </p:nvSpPr>
        <p:spPr/>
        <p:txBody>
          <a:bodyPr/>
          <a:lstStyle/>
          <a:p>
            <a:fld id="{D51081E8-3327-495A-9823-FC891E0968B6}" type="slidenum">
              <a:rPr lang="en-US" smtClean="0"/>
              <a:pPr/>
              <a:t>23</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b="1" dirty="0" smtClean="0"/>
              <a:t>C. </a:t>
            </a:r>
            <a:r>
              <a:rPr lang="en-US" b="1" dirty="0" err="1" smtClean="0"/>
              <a:t>Alderfer's</a:t>
            </a:r>
            <a:r>
              <a:rPr lang="en-US" b="1" dirty="0" smtClean="0"/>
              <a:t> ERG theory</a:t>
            </a:r>
            <a:endParaRPr lang="en-US" dirty="0"/>
          </a:p>
        </p:txBody>
      </p:sp>
      <p:sp>
        <p:nvSpPr>
          <p:cNvPr id="9" name="Content Placeholder 8"/>
          <p:cNvSpPr>
            <a:spLocks noGrp="1"/>
          </p:cNvSpPr>
          <p:nvPr>
            <p:ph idx="1"/>
          </p:nvPr>
        </p:nvSpPr>
        <p:spPr/>
        <p:txBody>
          <a:bodyPr>
            <a:normAutofit/>
          </a:bodyPr>
          <a:lstStyle/>
          <a:p>
            <a:pPr algn="just">
              <a:buNone/>
            </a:pPr>
            <a:r>
              <a:rPr lang="en-US" altLang="en-US" sz="2400" dirty="0" smtClean="0">
                <a:solidFill>
                  <a:srgbClr val="3C0023"/>
                </a:solidFill>
              </a:rPr>
              <a:t>	</a:t>
            </a:r>
            <a:r>
              <a:rPr lang="en-US" altLang="en-US" sz="2400" b="1" i="1" dirty="0" smtClean="0">
                <a:solidFill>
                  <a:srgbClr val="0628D4"/>
                </a:solidFill>
              </a:rPr>
              <a:t>After lower level needs satisfied, person seeks higher needs. When unable to satisfy higher needs, lower needs motivation is raised.</a:t>
            </a:r>
            <a:endParaRPr lang="en-US" sz="2400" b="1" i="1" dirty="0">
              <a:solidFill>
                <a:srgbClr val="0628D4"/>
              </a:solidFill>
            </a:endParaRPr>
          </a:p>
        </p:txBody>
      </p:sp>
      <p:sp>
        <p:nvSpPr>
          <p:cNvPr id="5" name="Slide Number Placeholder 4"/>
          <p:cNvSpPr>
            <a:spLocks noGrp="1"/>
          </p:cNvSpPr>
          <p:nvPr>
            <p:ph type="sldNum" sz="quarter" idx="12"/>
          </p:nvPr>
        </p:nvSpPr>
        <p:spPr/>
        <p:txBody>
          <a:bodyPr/>
          <a:lstStyle/>
          <a:p>
            <a:fld id="{D51081E8-3327-495A-9823-FC891E0968B6}" type="slidenum">
              <a:rPr lang="en-US" smtClean="0"/>
              <a:pPr/>
              <a:t>24</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685800" y="2438400"/>
            <a:ext cx="7559675" cy="36353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3200" dirty="0" smtClean="0"/>
              <a:t>D. McClelland's Theory of learned needs</a:t>
            </a:r>
            <a:endParaRPr lang="en-US" sz="3200" dirty="0"/>
          </a:p>
        </p:txBody>
      </p:sp>
      <p:sp>
        <p:nvSpPr>
          <p:cNvPr id="9" name="Content Placeholder 8"/>
          <p:cNvSpPr>
            <a:spLocks noGrp="1"/>
          </p:cNvSpPr>
          <p:nvPr>
            <p:ph idx="1"/>
          </p:nvPr>
        </p:nvSpPr>
        <p:spPr>
          <a:xfrm>
            <a:off x="457200" y="1189037"/>
            <a:ext cx="8229600" cy="5059363"/>
          </a:xfrm>
        </p:spPr>
        <p:txBody>
          <a:bodyPr>
            <a:normAutofit fontScale="70000" lnSpcReduction="20000"/>
          </a:bodyPr>
          <a:lstStyle/>
          <a:p>
            <a:pPr algn="just">
              <a:buNone/>
            </a:pPr>
            <a:r>
              <a:rPr lang="en-US" dirty="0" smtClean="0"/>
              <a:t>	</a:t>
            </a:r>
            <a:r>
              <a:rPr lang="en-US" i="1" dirty="0" smtClean="0">
                <a:solidFill>
                  <a:srgbClr val="0628D4"/>
                </a:solidFill>
              </a:rPr>
              <a:t>David McClelland's acquired needs theory recognizes that everyone prioritizes needs differently. He also believes that individuals are not born with these needs, but that they are actually learned through life experiences. McClelland identifies three specific needs:</a:t>
            </a:r>
          </a:p>
          <a:p>
            <a:pPr algn="just"/>
            <a:r>
              <a:rPr lang="en-US" b="1" dirty="0" smtClean="0">
                <a:solidFill>
                  <a:srgbClr val="FF0000"/>
                </a:solidFill>
              </a:rPr>
              <a:t>Need for achievement</a:t>
            </a:r>
            <a:r>
              <a:rPr lang="en-US" dirty="0" smtClean="0"/>
              <a:t> is the drive to excel.</a:t>
            </a:r>
          </a:p>
          <a:p>
            <a:pPr algn="just"/>
            <a:r>
              <a:rPr lang="en-US" b="1" dirty="0" smtClean="0">
                <a:solidFill>
                  <a:srgbClr val="FF0000"/>
                </a:solidFill>
              </a:rPr>
              <a:t>Need for power</a:t>
            </a:r>
            <a:r>
              <a:rPr lang="en-US" dirty="0" smtClean="0"/>
              <a:t> is the desire to cause others to behave in a way that they would not have behaved otherwise.</a:t>
            </a:r>
          </a:p>
          <a:p>
            <a:pPr algn="just"/>
            <a:r>
              <a:rPr lang="en-US" b="1" dirty="0" smtClean="0">
                <a:solidFill>
                  <a:srgbClr val="FF0000"/>
                </a:solidFill>
              </a:rPr>
              <a:t>Need for affiliation</a:t>
            </a:r>
            <a:r>
              <a:rPr lang="en-US" dirty="0" smtClean="0"/>
              <a:t> is the desire for friendly, close interpersonal relationships and conflict avoidance.</a:t>
            </a:r>
          </a:p>
          <a:p>
            <a:pPr algn="just">
              <a:buNone/>
            </a:pPr>
            <a:r>
              <a:rPr lang="en-US" dirty="0" smtClean="0"/>
              <a:t>	McClelland associates each need with a distinct set of work preferences, and managers can help tailor the environment to meet these needs.</a:t>
            </a:r>
          </a:p>
          <a:p>
            <a:pPr algn="just">
              <a:buNone/>
            </a:pPr>
            <a:r>
              <a:rPr lang="en-US" dirty="0" smtClean="0"/>
              <a:t>	</a:t>
            </a:r>
            <a:r>
              <a:rPr lang="en-US" i="1" dirty="0" smtClean="0">
                <a:solidFill>
                  <a:srgbClr val="0000CC"/>
                </a:solidFill>
              </a:rPr>
              <a:t>High achievers differentiate themselves from others by their desires to do things better. These individuals are strongly motivated by job situations with personal responsibility, feedback, and an intermediate degree of risk. In addition, high achievers often exhibit the following behaviors.</a:t>
            </a:r>
            <a:endParaRPr lang="en-US" i="1" dirty="0">
              <a:solidFill>
                <a:srgbClr val="0000CC"/>
              </a:solidFill>
            </a:endParaRPr>
          </a:p>
        </p:txBody>
      </p:sp>
      <p:sp>
        <p:nvSpPr>
          <p:cNvPr id="5" name="Slide Number Placeholder 4"/>
          <p:cNvSpPr>
            <a:spLocks noGrp="1"/>
          </p:cNvSpPr>
          <p:nvPr>
            <p:ph type="sldNum" sz="quarter" idx="12"/>
          </p:nvPr>
        </p:nvSpPr>
        <p:spPr/>
        <p:txBody>
          <a:bodyPr/>
          <a:lstStyle/>
          <a:p>
            <a:fld id="{D51081E8-3327-495A-9823-FC891E0968B6}" type="slidenum">
              <a:rPr lang="en-US" smtClean="0"/>
              <a:pPr/>
              <a:t>25</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3200" dirty="0" smtClean="0"/>
              <a:t>E. Herzberg’s Hygiene Maintenance Theory</a:t>
            </a:r>
            <a:endParaRPr lang="en-US" sz="3200" dirty="0"/>
          </a:p>
        </p:txBody>
      </p:sp>
      <p:sp>
        <p:nvSpPr>
          <p:cNvPr id="9" name="Content Placeholder 8"/>
          <p:cNvSpPr>
            <a:spLocks noGrp="1"/>
          </p:cNvSpPr>
          <p:nvPr>
            <p:ph idx="1"/>
          </p:nvPr>
        </p:nvSpPr>
        <p:spPr>
          <a:xfrm>
            <a:off x="457200" y="1066801"/>
            <a:ext cx="8229600" cy="5029200"/>
          </a:xfrm>
        </p:spPr>
        <p:txBody>
          <a:bodyPr/>
          <a:lstStyle/>
          <a:p>
            <a:pPr algn="just">
              <a:buNone/>
            </a:pPr>
            <a:r>
              <a:rPr lang="en-US" dirty="0" smtClean="0">
                <a:solidFill>
                  <a:schemeClr val="accent1">
                    <a:tint val="88000"/>
                    <a:satMod val="150000"/>
                  </a:schemeClr>
                </a:solidFill>
              </a:rPr>
              <a:t>	</a:t>
            </a:r>
            <a:r>
              <a:rPr lang="en-US" sz="2000" b="1" dirty="0" smtClean="0">
                <a:solidFill>
                  <a:srgbClr val="0000CC"/>
                </a:solidFill>
              </a:rPr>
              <a:t>Herzberg showed that satisfaction and dissatisfaction at work almost always arose from different factors</a:t>
            </a:r>
          </a:p>
          <a:p>
            <a:pPr algn="just">
              <a:buNone/>
            </a:pPr>
            <a:r>
              <a:rPr lang="en-US" sz="2000" b="1" dirty="0" smtClean="0">
                <a:solidFill>
                  <a:srgbClr val="0000CC"/>
                </a:solidFill>
              </a:rPr>
              <a:t>	According to Helzberg, Man has two sets of needs:</a:t>
            </a:r>
            <a:endParaRPr lang="en-US" sz="2000" b="1" dirty="0">
              <a:solidFill>
                <a:srgbClr val="0000CC"/>
              </a:solidFill>
            </a:endParaRPr>
          </a:p>
        </p:txBody>
      </p:sp>
      <p:sp>
        <p:nvSpPr>
          <p:cNvPr id="5" name="Slide Number Placeholder 4"/>
          <p:cNvSpPr>
            <a:spLocks noGrp="1"/>
          </p:cNvSpPr>
          <p:nvPr>
            <p:ph type="sldNum" sz="quarter" idx="12"/>
          </p:nvPr>
        </p:nvSpPr>
        <p:spPr/>
        <p:txBody>
          <a:bodyPr/>
          <a:lstStyle/>
          <a:p>
            <a:fld id="{D51081E8-3327-495A-9823-FC891E0968B6}" type="slidenum">
              <a:rPr lang="en-US" smtClean="0"/>
              <a:pPr/>
              <a:t>26</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pic>
        <p:nvPicPr>
          <p:cNvPr id="7" name="Picture 3" descr="C:\Users\test\AppData\Local\Microsoft\Windows\Temporary Internet Files\Content.IE5\RQTWOUK7\MP900442411[1].jpg"/>
          <p:cNvPicPr>
            <a:picLocks noChangeAspect="1" noChangeArrowheads="1"/>
          </p:cNvPicPr>
          <p:nvPr/>
        </p:nvPicPr>
        <p:blipFill>
          <a:blip r:embed="rId3" cstate="print"/>
          <a:srcRect/>
          <a:stretch>
            <a:fillRect/>
          </a:stretch>
        </p:blipFill>
        <p:spPr bwMode="auto">
          <a:xfrm>
            <a:off x="533400" y="3581400"/>
            <a:ext cx="3810000" cy="2387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1" name="Picture 10" descr="MC900230354.WMF"/>
          <p:cNvPicPr>
            <a:picLocks noChangeAspect="1"/>
          </p:cNvPicPr>
          <p:nvPr/>
        </p:nvPicPr>
        <p:blipFill>
          <a:blip r:embed="rId4" cstate="print"/>
          <a:stretch>
            <a:fillRect/>
          </a:stretch>
        </p:blipFill>
        <p:spPr>
          <a:xfrm>
            <a:off x="5562600" y="3429000"/>
            <a:ext cx="2384079" cy="2819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2" name="Title 1"/>
          <p:cNvSpPr txBox="1">
            <a:spLocks/>
          </p:cNvSpPr>
          <p:nvPr/>
        </p:nvSpPr>
        <p:spPr bwMode="auto">
          <a:xfrm>
            <a:off x="381000" y="2514600"/>
            <a:ext cx="3886200" cy="838200"/>
          </a:xfrm>
          <a:prstGeom prst="rect">
            <a:avLst/>
          </a:prstGeom>
          <a:noFill/>
          <a:ln w="9525">
            <a:noFill/>
            <a:miter lim="800000"/>
            <a:headEnd/>
            <a:tailEnd/>
          </a:ln>
        </p:spPr>
        <p:txBody>
          <a:bodyPr anchor="ctr">
            <a:noAutofit/>
          </a:bodyPr>
          <a:lstStyle/>
          <a:p>
            <a:pPr algn="ctr" fontAlgn="auto">
              <a:spcAft>
                <a:spcPts val="0"/>
              </a:spcAft>
              <a:defRPr/>
            </a:pPr>
            <a:r>
              <a:rPr lang="en-US" sz="2800" dirty="0">
                <a:solidFill>
                  <a:srgbClr val="FF0000"/>
                </a:solidFill>
                <a:latin typeface="+mj-lt"/>
                <a:ea typeface="+mj-ea"/>
                <a:cs typeface="+mj-cs"/>
              </a:rPr>
              <a:t>As an animal to avoid pain</a:t>
            </a:r>
          </a:p>
        </p:txBody>
      </p:sp>
      <p:sp>
        <p:nvSpPr>
          <p:cNvPr id="13" name="Title 1"/>
          <p:cNvSpPr txBox="1">
            <a:spLocks/>
          </p:cNvSpPr>
          <p:nvPr/>
        </p:nvSpPr>
        <p:spPr bwMode="auto">
          <a:xfrm>
            <a:off x="4648200" y="2362200"/>
            <a:ext cx="4191000" cy="838200"/>
          </a:xfrm>
          <a:prstGeom prst="rect">
            <a:avLst/>
          </a:prstGeom>
          <a:noFill/>
          <a:ln w="9525">
            <a:noFill/>
            <a:miter lim="800000"/>
            <a:headEnd/>
            <a:tailEnd/>
          </a:ln>
        </p:spPr>
        <p:txBody>
          <a:bodyPr anchor="ctr">
            <a:noAutofit/>
          </a:bodyPr>
          <a:lstStyle/>
          <a:p>
            <a:pPr algn="ctr" fontAlgn="auto">
              <a:spcAft>
                <a:spcPts val="0"/>
              </a:spcAft>
              <a:defRPr/>
            </a:pPr>
            <a:r>
              <a:rPr lang="en-US" sz="2800" dirty="0">
                <a:solidFill>
                  <a:srgbClr val="FF0000"/>
                </a:solidFill>
                <a:latin typeface="+mj-lt"/>
                <a:ea typeface="+mj-ea"/>
                <a:cs typeface="+mj-cs"/>
              </a:rPr>
              <a:t>As a human being to grow psychologically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3200" dirty="0" smtClean="0"/>
              <a:t>E. Herzberg’s Hygiene Maintenance Theory</a:t>
            </a:r>
            <a:endParaRPr lang="en-US" sz="3200" dirty="0"/>
          </a:p>
        </p:txBody>
      </p:sp>
      <p:sp>
        <p:nvSpPr>
          <p:cNvPr id="9" name="Content Placeholder 8"/>
          <p:cNvSpPr>
            <a:spLocks noGrp="1"/>
          </p:cNvSpPr>
          <p:nvPr>
            <p:ph idx="1"/>
          </p:nvPr>
        </p:nvSpPr>
        <p:spPr/>
        <p:txBody>
          <a:bodyPr/>
          <a:lstStyle/>
          <a:p>
            <a:pPr lvl="1" algn="just">
              <a:lnSpc>
                <a:spcPct val="90000"/>
              </a:lnSpc>
              <a:buFont typeface="Wingdings" pitchFamily="2" charset="2"/>
              <a:buNone/>
              <a:tabLst>
                <a:tab pos="449263" algn="l"/>
              </a:tabLst>
            </a:pPr>
            <a:r>
              <a:rPr lang="en-US" altLang="en-US" dirty="0" smtClean="0"/>
              <a:t>	</a:t>
            </a:r>
            <a:r>
              <a:rPr lang="en-US" altLang="en-US" i="1" dirty="0" smtClean="0">
                <a:solidFill>
                  <a:srgbClr val="FF0000"/>
                </a:solidFill>
              </a:rPr>
              <a:t>Focuses on outcomes that can lead to high motivation, job satisfaction, &amp; those that can prevent dissatisfaction.</a:t>
            </a:r>
          </a:p>
          <a:p>
            <a:pPr lvl="2" algn="just">
              <a:buSzPct val="65000"/>
              <a:tabLst>
                <a:tab pos="449263" algn="l"/>
              </a:tabLst>
            </a:pPr>
            <a:r>
              <a:rPr lang="en-US" altLang="en-US" b="1" i="1" dirty="0" smtClean="0">
                <a:solidFill>
                  <a:srgbClr val="00279F"/>
                </a:solidFill>
              </a:rPr>
              <a:t>Motivator needs</a:t>
            </a:r>
            <a:r>
              <a:rPr lang="en-US" altLang="en-US" b="1" dirty="0" smtClean="0">
                <a:solidFill>
                  <a:srgbClr val="00279F"/>
                </a:solidFill>
              </a:rPr>
              <a:t>:</a:t>
            </a:r>
            <a:r>
              <a:rPr lang="en-US" altLang="en-US" dirty="0" smtClean="0">
                <a:solidFill>
                  <a:srgbClr val="00279F"/>
                </a:solidFill>
              </a:rPr>
              <a:t> </a:t>
            </a:r>
            <a:r>
              <a:rPr lang="en-US" altLang="en-US" dirty="0" smtClean="0"/>
              <a:t>related to nature of the work and how challenging it is.</a:t>
            </a:r>
          </a:p>
          <a:p>
            <a:pPr lvl="3" algn="just">
              <a:tabLst>
                <a:tab pos="449263" algn="l"/>
              </a:tabLst>
            </a:pPr>
            <a:r>
              <a:rPr lang="en-US" altLang="en-US" i="1" dirty="0" smtClean="0">
                <a:solidFill>
                  <a:srgbClr val="0628D4"/>
                </a:solidFill>
              </a:rPr>
              <a:t>Outcomes are autonomy, responsibility, interesting work.</a:t>
            </a:r>
          </a:p>
          <a:p>
            <a:pPr lvl="2" algn="just">
              <a:buSzPct val="65000"/>
              <a:tabLst>
                <a:tab pos="449263" algn="l"/>
              </a:tabLst>
            </a:pPr>
            <a:r>
              <a:rPr lang="en-US" altLang="en-US" b="1" i="1" dirty="0" smtClean="0">
                <a:solidFill>
                  <a:srgbClr val="00279F"/>
                </a:solidFill>
              </a:rPr>
              <a:t>Hygiene needs</a:t>
            </a:r>
            <a:r>
              <a:rPr lang="en-US" altLang="en-US" b="1" dirty="0" smtClean="0">
                <a:solidFill>
                  <a:srgbClr val="00279F"/>
                </a:solidFill>
              </a:rPr>
              <a:t>: </a:t>
            </a:r>
            <a:r>
              <a:rPr lang="en-US" altLang="en-US" dirty="0" smtClean="0"/>
              <a:t>relate to the physical &amp; psychological context of the work.</a:t>
            </a:r>
          </a:p>
          <a:p>
            <a:pPr lvl="3" algn="just">
              <a:tabLst>
                <a:tab pos="449263" algn="l"/>
              </a:tabLst>
            </a:pPr>
            <a:r>
              <a:rPr lang="en-US" altLang="en-US" i="1" dirty="0" smtClean="0">
                <a:solidFill>
                  <a:srgbClr val="0628D4"/>
                </a:solidFill>
              </a:rPr>
              <a:t>Refers to a good work environment, pay, job security.</a:t>
            </a:r>
          </a:p>
          <a:p>
            <a:pPr lvl="3" algn="just">
              <a:tabLst>
                <a:tab pos="449263" algn="l"/>
              </a:tabLst>
            </a:pPr>
            <a:r>
              <a:rPr lang="en-US" altLang="en-US" i="1" dirty="0" smtClean="0">
                <a:solidFill>
                  <a:srgbClr val="0628D4"/>
                </a:solidFill>
              </a:rPr>
              <a:t>When hygiene needs not met, workers are dissatisfied. Note: when met, they will NOT lead to higher motivation, just will prevent low motivation.</a:t>
            </a:r>
            <a:endParaRPr lang="en-US" i="1" dirty="0">
              <a:solidFill>
                <a:srgbClr val="0628D4"/>
              </a:solidFill>
            </a:endParaRPr>
          </a:p>
        </p:txBody>
      </p:sp>
      <p:sp>
        <p:nvSpPr>
          <p:cNvPr id="5" name="Slide Number Placeholder 4"/>
          <p:cNvSpPr>
            <a:spLocks noGrp="1"/>
          </p:cNvSpPr>
          <p:nvPr>
            <p:ph type="sldNum" sz="quarter" idx="12"/>
          </p:nvPr>
        </p:nvSpPr>
        <p:spPr/>
        <p:txBody>
          <a:bodyPr/>
          <a:lstStyle/>
          <a:p>
            <a:fld id="{D51081E8-3327-495A-9823-FC891E0968B6}" type="slidenum">
              <a:rPr lang="en-US" smtClean="0"/>
              <a:pPr/>
              <a:t>27</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3200" dirty="0" smtClean="0"/>
              <a:t>F. Vroom’s Expectancy/ Valency Theory</a:t>
            </a:r>
            <a:endParaRPr lang="en-US" sz="3200" dirty="0"/>
          </a:p>
        </p:txBody>
      </p:sp>
      <p:sp>
        <p:nvSpPr>
          <p:cNvPr id="9" name="Content Placeholder 8"/>
          <p:cNvSpPr>
            <a:spLocks noGrp="1"/>
          </p:cNvSpPr>
          <p:nvPr>
            <p:ph idx="1"/>
          </p:nvPr>
        </p:nvSpPr>
        <p:spPr>
          <a:xfrm>
            <a:off x="457200" y="1066801"/>
            <a:ext cx="8229600" cy="5029200"/>
          </a:xfrm>
        </p:spPr>
        <p:txBody>
          <a:bodyPr/>
          <a:lstStyle/>
          <a:p>
            <a:pPr algn="just">
              <a:lnSpc>
                <a:spcPct val="90000"/>
              </a:lnSpc>
              <a:buFont typeface="Wingdings" pitchFamily="2" charset="2"/>
              <a:buNone/>
            </a:pPr>
            <a:r>
              <a:rPr lang="en-US" altLang="en-US" dirty="0" smtClean="0"/>
              <a:t>	</a:t>
            </a:r>
            <a:r>
              <a:rPr lang="en-US" altLang="en-US" sz="1800" dirty="0" smtClean="0"/>
              <a:t>Developed by Victor Vroom and is a very popular theory of work motivation.</a:t>
            </a:r>
          </a:p>
          <a:p>
            <a:pPr algn="just">
              <a:lnSpc>
                <a:spcPct val="90000"/>
              </a:lnSpc>
            </a:pPr>
            <a:r>
              <a:rPr lang="en-US" altLang="en-US" sz="1800" dirty="0" smtClean="0"/>
              <a:t>Vroom suggests that motivation will be high when workers feel:</a:t>
            </a:r>
          </a:p>
          <a:p>
            <a:pPr lvl="1" algn="just">
              <a:lnSpc>
                <a:spcPct val="90000"/>
              </a:lnSpc>
              <a:buSzPct val="75000"/>
            </a:pPr>
            <a:r>
              <a:rPr lang="en-US" altLang="en-US" sz="1800" dirty="0" smtClean="0"/>
              <a:t>High levels of effort lead to high performance. </a:t>
            </a:r>
          </a:p>
          <a:p>
            <a:pPr lvl="1" algn="just">
              <a:lnSpc>
                <a:spcPct val="90000"/>
              </a:lnSpc>
              <a:buSzPct val="75000"/>
            </a:pPr>
            <a:r>
              <a:rPr lang="en-US" altLang="en-US" sz="1800" dirty="0" smtClean="0"/>
              <a:t>High performance will lead to the attainment of desire outcomes.</a:t>
            </a:r>
          </a:p>
          <a:p>
            <a:pPr algn="just">
              <a:lnSpc>
                <a:spcPct val="90000"/>
              </a:lnSpc>
            </a:pPr>
            <a:r>
              <a:rPr lang="en-US" altLang="en-US" sz="1800" dirty="0" smtClean="0"/>
              <a:t>Consists of three areas: </a:t>
            </a:r>
          </a:p>
          <a:p>
            <a:pPr lvl="1" algn="just">
              <a:lnSpc>
                <a:spcPct val="90000"/>
              </a:lnSpc>
              <a:buSzPct val="75000"/>
            </a:pPr>
            <a:r>
              <a:rPr lang="en-US" altLang="en-US" sz="1800" b="1" i="1" dirty="0" smtClean="0">
                <a:solidFill>
                  <a:srgbClr val="990033"/>
                </a:solidFill>
              </a:rPr>
              <a:t>Expectancy, Instrumentality, &amp; Valence</a:t>
            </a:r>
            <a:r>
              <a:rPr lang="en-US" altLang="en-US" sz="1800" i="1" dirty="0" smtClean="0">
                <a:solidFill>
                  <a:srgbClr val="990033"/>
                </a:solidFill>
              </a:rPr>
              <a:t>.</a:t>
            </a:r>
          </a:p>
          <a:p>
            <a:pPr lvl="1" algn="just">
              <a:lnSpc>
                <a:spcPct val="90000"/>
              </a:lnSpc>
              <a:buSzPct val="75000"/>
              <a:buNone/>
            </a:pPr>
            <a:endParaRPr lang="en-US" altLang="en-US" i="1" dirty="0" smtClean="0">
              <a:solidFill>
                <a:srgbClr val="990033"/>
              </a:solidFill>
            </a:endParaRPr>
          </a:p>
        </p:txBody>
      </p:sp>
      <p:sp>
        <p:nvSpPr>
          <p:cNvPr id="5" name="Slide Number Placeholder 4"/>
          <p:cNvSpPr>
            <a:spLocks noGrp="1"/>
          </p:cNvSpPr>
          <p:nvPr>
            <p:ph type="sldNum" sz="quarter" idx="12"/>
          </p:nvPr>
        </p:nvSpPr>
        <p:spPr/>
        <p:txBody>
          <a:bodyPr/>
          <a:lstStyle/>
          <a:p>
            <a:fld id="{D51081E8-3327-495A-9823-FC891E0968B6}" type="slidenum">
              <a:rPr lang="en-US" smtClean="0"/>
              <a:pPr/>
              <a:t>28</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grpSp>
        <p:nvGrpSpPr>
          <p:cNvPr id="7" name="Group 16"/>
          <p:cNvGrpSpPr>
            <a:grpSpLocks/>
          </p:cNvGrpSpPr>
          <p:nvPr/>
        </p:nvGrpSpPr>
        <p:grpSpPr bwMode="auto">
          <a:xfrm>
            <a:off x="762000" y="3276600"/>
            <a:ext cx="7531100" cy="2984500"/>
            <a:chOff x="508" y="1360"/>
            <a:chExt cx="4744" cy="2152"/>
          </a:xfrm>
        </p:grpSpPr>
        <p:sp>
          <p:nvSpPr>
            <p:cNvPr id="11" name="Rectangle 3"/>
            <p:cNvSpPr>
              <a:spLocks noChangeArrowheads="1"/>
            </p:cNvSpPr>
            <p:nvPr/>
          </p:nvSpPr>
          <p:spPr bwMode="auto">
            <a:xfrm>
              <a:off x="604" y="1360"/>
              <a:ext cx="1000" cy="376"/>
            </a:xfrm>
            <a:prstGeom prst="rect">
              <a:avLst/>
            </a:prstGeom>
            <a:solidFill>
              <a:schemeClr val="tx2"/>
            </a:solidFill>
            <a:ln w="12700">
              <a:solidFill>
                <a:schemeClr val="tx1"/>
              </a:solidFill>
              <a:miter lim="800000"/>
              <a:headEnd/>
              <a:tailEnd/>
            </a:ln>
            <a:effectLst>
              <a:outerShdw dist="107763" dir="2700000" algn="ctr" rotWithShape="0">
                <a:schemeClr val="bg2"/>
              </a:outerShdw>
            </a:effectLst>
          </p:spPr>
          <p:txBody>
            <a:bodyPr wrap="none" lIns="90488" tIns="44450" rIns="90488" bIns="44450" anchor="ctr"/>
            <a:lstStyle/>
            <a:p>
              <a:pPr algn="ctr"/>
              <a:r>
                <a:rPr lang="en-US" altLang="en-US" b="1" dirty="0">
                  <a:solidFill>
                    <a:schemeClr val="bg1"/>
                  </a:solidFill>
                  <a:effectLst>
                    <a:outerShdw blurRad="38100" dist="38100" dir="2700000" algn="tl">
                      <a:srgbClr val="000000"/>
                    </a:outerShdw>
                  </a:effectLst>
                </a:rPr>
                <a:t>Effort</a:t>
              </a:r>
            </a:p>
          </p:txBody>
        </p:sp>
        <p:sp>
          <p:nvSpPr>
            <p:cNvPr id="12" name="AutoShape 4"/>
            <p:cNvSpPr>
              <a:spLocks noChangeArrowheads="1"/>
            </p:cNvSpPr>
            <p:nvPr/>
          </p:nvSpPr>
          <p:spPr bwMode="auto">
            <a:xfrm>
              <a:off x="508" y="1984"/>
              <a:ext cx="1192" cy="1480"/>
            </a:xfrm>
            <a:prstGeom prst="octagon">
              <a:avLst>
                <a:gd name="adj" fmla="val 29278"/>
              </a:avLst>
            </a:prstGeom>
            <a:solidFill>
              <a:srgbClr val="00279F"/>
            </a:solidFill>
            <a:ln w="12700">
              <a:solidFill>
                <a:schemeClr val="tx1"/>
              </a:solidFill>
              <a:miter lim="800000"/>
              <a:headEnd/>
              <a:tailEnd/>
            </a:ln>
            <a:effectLst>
              <a:outerShdw dist="107763" dir="2700000" algn="ctr" rotWithShape="0">
                <a:schemeClr val="bg2"/>
              </a:outerShdw>
            </a:effectLst>
          </p:spPr>
          <p:txBody>
            <a:bodyPr wrap="none" lIns="90488" tIns="44450" rIns="90488" bIns="44450" anchor="ctr"/>
            <a:lstStyle/>
            <a:p>
              <a:pPr algn="ctr"/>
              <a:r>
                <a:rPr lang="en-US" altLang="en-US" sz="2000" b="1" u="sng" dirty="0">
                  <a:solidFill>
                    <a:schemeClr val="bg1"/>
                  </a:solidFill>
                  <a:effectLst>
                    <a:outerShdw blurRad="38100" dist="38100" dir="2700000" algn="tl">
                      <a:srgbClr val="000000"/>
                    </a:outerShdw>
                  </a:effectLst>
                </a:rPr>
                <a:t>Expectancy:</a:t>
              </a:r>
              <a:endParaRPr lang="en-US" altLang="en-US" sz="2000" b="1" dirty="0">
                <a:solidFill>
                  <a:schemeClr val="bg1"/>
                </a:solidFill>
                <a:effectLst>
                  <a:outerShdw blurRad="38100" dist="38100" dir="2700000" algn="tl">
                    <a:srgbClr val="000000"/>
                  </a:outerShdw>
                </a:effectLst>
              </a:endParaRPr>
            </a:p>
            <a:p>
              <a:pPr algn="ctr"/>
              <a:r>
                <a:rPr lang="en-US" altLang="en-US" sz="1800" b="1" dirty="0">
                  <a:solidFill>
                    <a:schemeClr val="bg1"/>
                  </a:solidFill>
                  <a:effectLst>
                    <a:outerShdw blurRad="38100" dist="38100" dir="2700000" algn="tl">
                      <a:srgbClr val="000000"/>
                    </a:outerShdw>
                  </a:effectLst>
                </a:rPr>
                <a:t>Person’s </a:t>
              </a:r>
            </a:p>
            <a:p>
              <a:pPr algn="ctr"/>
              <a:r>
                <a:rPr lang="en-US" altLang="en-US" sz="1800" b="1" dirty="0">
                  <a:solidFill>
                    <a:schemeClr val="bg1"/>
                  </a:solidFill>
                  <a:effectLst>
                    <a:outerShdw blurRad="38100" dist="38100" dir="2700000" algn="tl">
                      <a:srgbClr val="000000"/>
                    </a:outerShdw>
                  </a:effectLst>
                </a:rPr>
                <a:t>perception that</a:t>
              </a:r>
            </a:p>
            <a:p>
              <a:pPr algn="ctr"/>
              <a:r>
                <a:rPr lang="en-US" altLang="en-US" sz="1800" b="1" dirty="0">
                  <a:solidFill>
                    <a:schemeClr val="bg1"/>
                  </a:solidFill>
                  <a:effectLst>
                    <a:outerShdw blurRad="38100" dist="38100" dir="2700000" algn="tl">
                      <a:srgbClr val="000000"/>
                    </a:outerShdw>
                  </a:effectLst>
                </a:rPr>
                <a:t>their effort will</a:t>
              </a:r>
            </a:p>
            <a:p>
              <a:pPr algn="ctr"/>
              <a:r>
                <a:rPr lang="en-US" altLang="en-US" sz="1800" b="1" dirty="0">
                  <a:solidFill>
                    <a:schemeClr val="bg1"/>
                  </a:solidFill>
                  <a:effectLst>
                    <a:outerShdw blurRad="38100" dist="38100" dir="2700000" algn="tl">
                      <a:srgbClr val="000000"/>
                    </a:outerShdw>
                  </a:effectLst>
                </a:rPr>
                <a:t>result in</a:t>
              </a:r>
            </a:p>
            <a:p>
              <a:pPr algn="ctr"/>
              <a:r>
                <a:rPr lang="en-US" altLang="en-US" sz="1800" b="1" dirty="0">
                  <a:solidFill>
                    <a:schemeClr val="bg1"/>
                  </a:solidFill>
                  <a:effectLst>
                    <a:outerShdw blurRad="38100" dist="38100" dir="2700000" algn="tl">
                      <a:srgbClr val="000000"/>
                    </a:outerShdw>
                  </a:effectLst>
                </a:rPr>
                <a:t>performance</a:t>
              </a:r>
            </a:p>
          </p:txBody>
        </p:sp>
        <p:sp>
          <p:nvSpPr>
            <p:cNvPr id="13" name="AutoShape 5"/>
            <p:cNvSpPr>
              <a:spLocks noChangeArrowheads="1"/>
            </p:cNvSpPr>
            <p:nvPr/>
          </p:nvSpPr>
          <p:spPr bwMode="auto">
            <a:xfrm>
              <a:off x="2332" y="1984"/>
              <a:ext cx="1192" cy="1480"/>
            </a:xfrm>
            <a:prstGeom prst="octagon">
              <a:avLst>
                <a:gd name="adj" fmla="val 29278"/>
              </a:avLst>
            </a:prstGeom>
            <a:solidFill>
              <a:srgbClr val="00279F"/>
            </a:solidFill>
            <a:ln w="12700">
              <a:solidFill>
                <a:schemeClr val="tx1"/>
              </a:solidFill>
              <a:miter lim="800000"/>
              <a:headEnd/>
              <a:tailEnd/>
            </a:ln>
            <a:effectLst>
              <a:outerShdw dist="107763" dir="2700000" algn="ctr" rotWithShape="0">
                <a:schemeClr val="bg2"/>
              </a:outerShdw>
            </a:effectLst>
          </p:spPr>
          <p:txBody>
            <a:bodyPr wrap="none" lIns="90488" tIns="44450" rIns="90488" bIns="44450" anchor="ctr"/>
            <a:lstStyle/>
            <a:p>
              <a:pPr algn="ctr"/>
              <a:r>
                <a:rPr lang="en-US" altLang="en-US" sz="2000" b="1" u="sng">
                  <a:solidFill>
                    <a:schemeClr val="bg1"/>
                  </a:solidFill>
                  <a:effectLst>
                    <a:outerShdw blurRad="38100" dist="38100" dir="2700000" algn="tl">
                      <a:srgbClr val="000000"/>
                    </a:outerShdw>
                  </a:effectLst>
                </a:rPr>
                <a:t>Instrumentality</a:t>
              </a:r>
              <a:endParaRPr lang="en-US" altLang="en-US" sz="2000" b="1">
                <a:solidFill>
                  <a:schemeClr val="bg1"/>
                </a:solidFill>
                <a:effectLst>
                  <a:outerShdw blurRad="38100" dist="38100" dir="2700000" algn="tl">
                    <a:srgbClr val="000000"/>
                  </a:outerShdw>
                </a:effectLst>
              </a:endParaRPr>
            </a:p>
            <a:p>
              <a:pPr algn="ctr"/>
              <a:r>
                <a:rPr lang="en-US" altLang="en-US" sz="1800" b="1">
                  <a:solidFill>
                    <a:schemeClr val="bg1"/>
                  </a:solidFill>
                  <a:effectLst>
                    <a:outerShdw blurRad="38100" dist="38100" dir="2700000" algn="tl">
                      <a:srgbClr val="000000"/>
                    </a:outerShdw>
                  </a:effectLst>
                </a:rPr>
                <a:t>perception that </a:t>
              </a:r>
            </a:p>
            <a:p>
              <a:pPr algn="ctr"/>
              <a:r>
                <a:rPr lang="en-US" altLang="en-US" sz="1800" b="1">
                  <a:solidFill>
                    <a:schemeClr val="bg1"/>
                  </a:solidFill>
                  <a:effectLst>
                    <a:outerShdw blurRad="38100" dist="38100" dir="2700000" algn="tl">
                      <a:srgbClr val="000000"/>
                    </a:outerShdw>
                  </a:effectLst>
                </a:rPr>
                <a:t>performance</a:t>
              </a:r>
            </a:p>
            <a:p>
              <a:pPr algn="ctr"/>
              <a:r>
                <a:rPr lang="en-US" altLang="en-US" sz="1800" b="1">
                  <a:solidFill>
                    <a:schemeClr val="bg1"/>
                  </a:solidFill>
                  <a:effectLst>
                    <a:outerShdw blurRad="38100" dist="38100" dir="2700000" algn="tl">
                      <a:srgbClr val="000000"/>
                    </a:outerShdw>
                  </a:effectLst>
                </a:rPr>
                <a:t>results in </a:t>
              </a:r>
            </a:p>
            <a:p>
              <a:pPr algn="ctr"/>
              <a:r>
                <a:rPr lang="en-US" altLang="en-US" sz="1800" b="1">
                  <a:solidFill>
                    <a:schemeClr val="bg1"/>
                  </a:solidFill>
                  <a:effectLst>
                    <a:outerShdw blurRad="38100" dist="38100" dir="2700000" algn="tl">
                      <a:srgbClr val="000000"/>
                    </a:outerShdw>
                  </a:effectLst>
                </a:rPr>
                <a:t>outcomes</a:t>
              </a:r>
            </a:p>
          </p:txBody>
        </p:sp>
        <p:sp>
          <p:nvSpPr>
            <p:cNvPr id="14" name="AutoShape 6"/>
            <p:cNvSpPr>
              <a:spLocks noChangeArrowheads="1"/>
            </p:cNvSpPr>
            <p:nvPr/>
          </p:nvSpPr>
          <p:spPr bwMode="auto">
            <a:xfrm>
              <a:off x="4060" y="2032"/>
              <a:ext cx="1192" cy="1480"/>
            </a:xfrm>
            <a:prstGeom prst="octagon">
              <a:avLst>
                <a:gd name="adj" fmla="val 29278"/>
              </a:avLst>
            </a:prstGeom>
            <a:solidFill>
              <a:srgbClr val="00279F"/>
            </a:solidFill>
            <a:ln w="12700">
              <a:solidFill>
                <a:schemeClr val="tx1"/>
              </a:solidFill>
              <a:miter lim="800000"/>
              <a:headEnd/>
              <a:tailEnd/>
            </a:ln>
            <a:effectLst>
              <a:outerShdw dist="107763" dir="2700000" algn="ctr" rotWithShape="0">
                <a:schemeClr val="bg2"/>
              </a:outerShdw>
            </a:effectLst>
          </p:spPr>
          <p:txBody>
            <a:bodyPr wrap="none" lIns="90488" tIns="44450" rIns="90488" bIns="44450" anchor="ctr"/>
            <a:lstStyle/>
            <a:p>
              <a:pPr algn="ctr"/>
              <a:r>
                <a:rPr lang="en-US" altLang="en-US" sz="2000" b="1" u="sng">
                  <a:solidFill>
                    <a:schemeClr val="bg1"/>
                  </a:solidFill>
                  <a:effectLst>
                    <a:outerShdw blurRad="38100" dist="38100" dir="2700000" algn="tl">
                      <a:srgbClr val="000000"/>
                    </a:outerShdw>
                  </a:effectLst>
                </a:rPr>
                <a:t>Valence:</a:t>
              </a:r>
              <a:endParaRPr lang="en-US" altLang="en-US" sz="2000" b="1">
                <a:solidFill>
                  <a:schemeClr val="bg1"/>
                </a:solidFill>
                <a:effectLst>
                  <a:outerShdw blurRad="38100" dist="38100" dir="2700000" algn="tl">
                    <a:srgbClr val="000000"/>
                  </a:outerShdw>
                </a:effectLst>
              </a:endParaRPr>
            </a:p>
            <a:p>
              <a:pPr algn="ctr"/>
              <a:r>
                <a:rPr lang="en-US" altLang="en-US" sz="1800" b="1">
                  <a:solidFill>
                    <a:schemeClr val="bg1"/>
                  </a:solidFill>
                  <a:effectLst>
                    <a:outerShdw blurRad="38100" dist="38100" dir="2700000" algn="tl">
                      <a:srgbClr val="000000"/>
                    </a:outerShdw>
                  </a:effectLst>
                </a:rPr>
                <a:t>How desired</a:t>
              </a:r>
            </a:p>
            <a:p>
              <a:pPr algn="ctr"/>
              <a:r>
                <a:rPr lang="en-US" altLang="en-US" sz="1800" b="1">
                  <a:solidFill>
                    <a:schemeClr val="bg1"/>
                  </a:solidFill>
                  <a:effectLst>
                    <a:outerShdw blurRad="38100" dist="38100" dir="2700000" algn="tl">
                      <a:srgbClr val="000000"/>
                    </a:outerShdw>
                  </a:effectLst>
                </a:rPr>
                <a:t>are the outcomes</a:t>
              </a:r>
            </a:p>
            <a:p>
              <a:pPr algn="ctr"/>
              <a:r>
                <a:rPr lang="en-US" altLang="en-US" sz="1800" b="1">
                  <a:solidFill>
                    <a:schemeClr val="bg1"/>
                  </a:solidFill>
                  <a:effectLst>
                    <a:outerShdw blurRad="38100" dist="38100" dir="2700000" algn="tl">
                      <a:srgbClr val="000000"/>
                    </a:outerShdw>
                  </a:effectLst>
                </a:rPr>
                <a:t>from a </a:t>
              </a:r>
            </a:p>
            <a:p>
              <a:pPr algn="ctr"/>
              <a:r>
                <a:rPr lang="en-US" altLang="en-US" sz="1800" b="1">
                  <a:solidFill>
                    <a:schemeClr val="bg1"/>
                  </a:solidFill>
                  <a:effectLst>
                    <a:outerShdw blurRad="38100" dist="38100" dir="2700000" algn="tl">
                      <a:srgbClr val="000000"/>
                    </a:outerShdw>
                  </a:effectLst>
                </a:rPr>
                <a:t>job</a:t>
              </a:r>
            </a:p>
          </p:txBody>
        </p:sp>
        <p:sp>
          <p:nvSpPr>
            <p:cNvPr id="15" name="Rectangle 7"/>
            <p:cNvSpPr>
              <a:spLocks noChangeArrowheads="1"/>
            </p:cNvSpPr>
            <p:nvPr/>
          </p:nvSpPr>
          <p:spPr bwMode="auto">
            <a:xfrm>
              <a:off x="2428" y="1360"/>
              <a:ext cx="1000" cy="376"/>
            </a:xfrm>
            <a:prstGeom prst="rect">
              <a:avLst/>
            </a:prstGeom>
            <a:solidFill>
              <a:schemeClr val="tx2"/>
            </a:solidFill>
            <a:ln w="12700">
              <a:solidFill>
                <a:schemeClr val="tx1"/>
              </a:solidFill>
              <a:miter lim="800000"/>
              <a:headEnd/>
              <a:tailEnd/>
            </a:ln>
            <a:effectLst>
              <a:outerShdw dist="107763" dir="2700000" algn="ctr" rotWithShape="0">
                <a:schemeClr val="bg2"/>
              </a:outerShdw>
            </a:effectLst>
          </p:spPr>
          <p:txBody>
            <a:bodyPr wrap="none" lIns="90488" tIns="44450" rIns="90488" bIns="44450" anchor="ctr"/>
            <a:lstStyle/>
            <a:p>
              <a:pPr algn="ctr"/>
              <a:r>
                <a:rPr lang="en-US" altLang="en-US" sz="2000" b="1">
                  <a:solidFill>
                    <a:schemeClr val="bg1"/>
                  </a:solidFill>
                  <a:effectLst>
                    <a:outerShdw blurRad="38100" dist="38100" dir="2700000" algn="tl">
                      <a:srgbClr val="000000"/>
                    </a:outerShdw>
                  </a:effectLst>
                </a:rPr>
                <a:t>Performance</a:t>
              </a:r>
            </a:p>
          </p:txBody>
        </p:sp>
        <p:sp>
          <p:nvSpPr>
            <p:cNvPr id="16" name="Rectangle 8"/>
            <p:cNvSpPr>
              <a:spLocks noChangeArrowheads="1"/>
            </p:cNvSpPr>
            <p:nvPr/>
          </p:nvSpPr>
          <p:spPr bwMode="auto">
            <a:xfrm>
              <a:off x="4300" y="1360"/>
              <a:ext cx="808" cy="376"/>
            </a:xfrm>
            <a:prstGeom prst="rect">
              <a:avLst/>
            </a:prstGeom>
            <a:solidFill>
              <a:schemeClr val="tx2"/>
            </a:solidFill>
            <a:ln w="12700">
              <a:solidFill>
                <a:schemeClr val="tx1"/>
              </a:solidFill>
              <a:miter lim="800000"/>
              <a:headEnd/>
              <a:tailEnd/>
            </a:ln>
            <a:effectLst>
              <a:outerShdw dist="107763" dir="2700000" algn="ctr" rotWithShape="0">
                <a:schemeClr val="bg2"/>
              </a:outerShdw>
            </a:effectLst>
          </p:spPr>
          <p:txBody>
            <a:bodyPr wrap="none" lIns="90488" tIns="44450" rIns="90488" bIns="44450" anchor="ctr"/>
            <a:lstStyle/>
            <a:p>
              <a:pPr algn="ctr"/>
              <a:r>
                <a:rPr lang="en-US" altLang="en-US" sz="2000" b="1">
                  <a:solidFill>
                    <a:schemeClr val="bg1"/>
                  </a:solidFill>
                  <a:effectLst>
                    <a:outerShdw blurRad="38100" dist="38100" dir="2700000" algn="tl">
                      <a:srgbClr val="000000"/>
                    </a:outerShdw>
                  </a:effectLst>
                </a:rPr>
                <a:t>Outcomes</a:t>
              </a:r>
            </a:p>
          </p:txBody>
        </p:sp>
        <p:sp>
          <p:nvSpPr>
            <p:cNvPr id="17" name="Line 9"/>
            <p:cNvSpPr>
              <a:spLocks noChangeShapeType="1"/>
            </p:cNvSpPr>
            <p:nvPr/>
          </p:nvSpPr>
          <p:spPr bwMode="auto">
            <a:xfrm>
              <a:off x="1721" y="1548"/>
              <a:ext cx="591" cy="0"/>
            </a:xfrm>
            <a:prstGeom prst="line">
              <a:avLst/>
            </a:prstGeom>
            <a:noFill/>
            <a:ln w="25400">
              <a:solidFill>
                <a:srgbClr val="3C0023"/>
              </a:solidFill>
              <a:round/>
              <a:headEnd/>
              <a:tailEnd type="triangle" w="med" len="med"/>
            </a:ln>
            <a:effectLst/>
          </p:spPr>
          <p:txBody>
            <a:bodyPr wrap="none" anchor="ctr"/>
            <a:lstStyle/>
            <a:p>
              <a:endParaRPr lang="en-US"/>
            </a:p>
          </p:txBody>
        </p:sp>
        <p:sp>
          <p:nvSpPr>
            <p:cNvPr id="18" name="Line 10"/>
            <p:cNvSpPr>
              <a:spLocks noChangeShapeType="1"/>
            </p:cNvSpPr>
            <p:nvPr/>
          </p:nvSpPr>
          <p:spPr bwMode="auto">
            <a:xfrm>
              <a:off x="3593" y="1548"/>
              <a:ext cx="495" cy="0"/>
            </a:xfrm>
            <a:prstGeom prst="line">
              <a:avLst/>
            </a:prstGeom>
            <a:noFill/>
            <a:ln w="25400">
              <a:solidFill>
                <a:srgbClr val="3C0023"/>
              </a:solidFill>
              <a:round/>
              <a:headEnd/>
              <a:tailEnd type="triangle" w="med" len="med"/>
            </a:ln>
            <a:effectLst/>
          </p:spPr>
          <p:txBody>
            <a:bodyPr wrap="none" anchor="ctr"/>
            <a:lstStyle/>
            <a:p>
              <a:endParaRPr lang="en-US"/>
            </a:p>
          </p:txBody>
        </p:sp>
        <p:sp>
          <p:nvSpPr>
            <p:cNvPr id="19" name="Line 11"/>
            <p:cNvSpPr>
              <a:spLocks noChangeShapeType="1"/>
            </p:cNvSpPr>
            <p:nvPr/>
          </p:nvSpPr>
          <p:spPr bwMode="auto">
            <a:xfrm flipV="1">
              <a:off x="1625" y="1581"/>
              <a:ext cx="207" cy="559"/>
            </a:xfrm>
            <a:prstGeom prst="line">
              <a:avLst/>
            </a:prstGeom>
            <a:noFill/>
            <a:ln w="25400">
              <a:solidFill>
                <a:srgbClr val="081D58"/>
              </a:solidFill>
              <a:round/>
              <a:headEnd/>
              <a:tailEnd type="triangle" w="med" len="med"/>
            </a:ln>
            <a:effectLst/>
          </p:spPr>
          <p:txBody>
            <a:bodyPr wrap="none" anchor="ctr"/>
            <a:lstStyle/>
            <a:p>
              <a:endParaRPr lang="en-US"/>
            </a:p>
          </p:txBody>
        </p:sp>
        <p:sp>
          <p:nvSpPr>
            <p:cNvPr id="20" name="Line 12"/>
            <p:cNvSpPr>
              <a:spLocks noChangeShapeType="1"/>
            </p:cNvSpPr>
            <p:nvPr/>
          </p:nvSpPr>
          <p:spPr bwMode="auto">
            <a:xfrm flipV="1">
              <a:off x="3545" y="1629"/>
              <a:ext cx="207" cy="559"/>
            </a:xfrm>
            <a:prstGeom prst="line">
              <a:avLst/>
            </a:prstGeom>
            <a:noFill/>
            <a:ln w="25400">
              <a:solidFill>
                <a:srgbClr val="081D58"/>
              </a:solidFill>
              <a:round/>
              <a:headEnd/>
              <a:tailEnd type="triangle" w="med" len="med"/>
            </a:ln>
            <a:effectLst/>
          </p:spPr>
          <p:txBody>
            <a:bodyPr wrap="none" anchor="ctr"/>
            <a:lstStyle/>
            <a:p>
              <a:endParaRPr lang="en-US"/>
            </a:p>
          </p:txBody>
        </p:sp>
        <p:sp>
          <p:nvSpPr>
            <p:cNvPr id="21" name="Line 13"/>
            <p:cNvSpPr>
              <a:spLocks noChangeShapeType="1"/>
            </p:cNvSpPr>
            <p:nvPr/>
          </p:nvSpPr>
          <p:spPr bwMode="auto">
            <a:xfrm flipV="1">
              <a:off x="4728" y="1725"/>
              <a:ext cx="0" cy="319"/>
            </a:xfrm>
            <a:prstGeom prst="line">
              <a:avLst/>
            </a:prstGeom>
            <a:noFill/>
            <a:ln w="25400">
              <a:solidFill>
                <a:srgbClr val="081D58"/>
              </a:solidFill>
              <a:round/>
              <a:headEnd/>
              <a:tailEnd type="triangle" w="med" len="med"/>
            </a:ln>
            <a:effec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3200" dirty="0" smtClean="0"/>
              <a:t>F. Vroom’s Expectancy/ Valency Theory</a:t>
            </a:r>
            <a:endParaRPr lang="en-US" sz="3200" dirty="0"/>
          </a:p>
        </p:txBody>
      </p:sp>
      <p:sp>
        <p:nvSpPr>
          <p:cNvPr id="9" name="Content Placeholder 8"/>
          <p:cNvSpPr>
            <a:spLocks noGrp="1"/>
          </p:cNvSpPr>
          <p:nvPr>
            <p:ph idx="1"/>
          </p:nvPr>
        </p:nvSpPr>
        <p:spPr/>
        <p:txBody>
          <a:bodyPr>
            <a:normAutofit lnSpcReduction="10000"/>
          </a:bodyPr>
          <a:lstStyle/>
          <a:p>
            <a:pPr marL="566738" lvl="1" algn="just">
              <a:lnSpc>
                <a:spcPct val="80000"/>
              </a:lnSpc>
              <a:buSzPct val="75000"/>
            </a:pPr>
            <a:r>
              <a:rPr lang="en-US" altLang="en-US" b="1" i="1" dirty="0" smtClean="0">
                <a:solidFill>
                  <a:srgbClr val="6E0043"/>
                </a:solidFill>
              </a:rPr>
              <a:t>Expectancy</a:t>
            </a:r>
            <a:r>
              <a:rPr lang="en-US" altLang="en-US" b="1" dirty="0" smtClean="0"/>
              <a:t> </a:t>
            </a:r>
            <a:r>
              <a:rPr lang="en-US" altLang="en-US" dirty="0" smtClean="0"/>
              <a:t>is the perception that effort (input) will result in a level of performance.</a:t>
            </a:r>
          </a:p>
          <a:p>
            <a:pPr marL="941388" lvl="2" algn="just">
              <a:buSzPct val="65000"/>
            </a:pPr>
            <a:r>
              <a:rPr lang="en-US" altLang="en-US" dirty="0" smtClean="0"/>
              <a:t>You will work hard  if it leads to high performance.</a:t>
            </a:r>
          </a:p>
          <a:p>
            <a:pPr marL="1311275" lvl="3" algn="just">
              <a:lnSpc>
                <a:spcPct val="90000"/>
              </a:lnSpc>
            </a:pPr>
            <a:r>
              <a:rPr lang="en-US" altLang="en-US" i="1" dirty="0" smtClean="0">
                <a:solidFill>
                  <a:srgbClr val="0628D4"/>
                </a:solidFill>
              </a:rPr>
              <a:t>You would be less willing to work hard if you knew that the best you would get on a paper was a D regardless of how hard you tried.</a:t>
            </a:r>
          </a:p>
          <a:p>
            <a:pPr marL="1311275" lvl="3" algn="just"/>
            <a:r>
              <a:rPr lang="en-US" altLang="en-US" b="1" i="1" dirty="0" smtClean="0">
                <a:solidFill>
                  <a:srgbClr val="6E0043"/>
                </a:solidFill>
              </a:rPr>
              <a:t>Instrumentality</a:t>
            </a:r>
            <a:r>
              <a:rPr lang="en-US" altLang="en-US" i="1" dirty="0" smtClean="0">
                <a:solidFill>
                  <a:srgbClr val="6E0043"/>
                </a:solidFill>
              </a:rPr>
              <a:t>:</a:t>
            </a:r>
            <a:r>
              <a:rPr lang="en-US" altLang="en-US" dirty="0" smtClean="0">
                <a:solidFill>
                  <a:srgbClr val="6E0043"/>
                </a:solidFill>
              </a:rPr>
              <a:t> </a:t>
            </a:r>
            <a:r>
              <a:rPr lang="en-US" altLang="en-US" dirty="0" smtClean="0"/>
              <a:t>Performance leads to outcomes.</a:t>
            </a:r>
          </a:p>
          <a:p>
            <a:pPr marL="941388" lvl="2" algn="just">
              <a:lnSpc>
                <a:spcPct val="90000"/>
              </a:lnSpc>
              <a:buSzPct val="65000"/>
            </a:pPr>
            <a:r>
              <a:rPr lang="en-US" altLang="en-US" dirty="0" smtClean="0"/>
              <a:t>Workers are only motivated if they think performance leads to an outcome.</a:t>
            </a:r>
          </a:p>
          <a:p>
            <a:pPr marL="1311275" lvl="3" algn="just"/>
            <a:r>
              <a:rPr lang="en-US" altLang="en-US" i="1" dirty="0" smtClean="0">
                <a:solidFill>
                  <a:srgbClr val="0628D4"/>
                </a:solidFill>
              </a:rPr>
              <a:t>Managers should link performance to outcomes.</a:t>
            </a:r>
          </a:p>
          <a:p>
            <a:pPr marL="566738" lvl="1" algn="just">
              <a:lnSpc>
                <a:spcPct val="90000"/>
              </a:lnSpc>
              <a:buSzPct val="75000"/>
            </a:pPr>
            <a:r>
              <a:rPr lang="en-US" altLang="en-US" b="1" i="1" dirty="0" smtClean="0">
                <a:solidFill>
                  <a:srgbClr val="6E0043"/>
                </a:solidFill>
              </a:rPr>
              <a:t>Valence</a:t>
            </a:r>
            <a:r>
              <a:rPr lang="en-US" altLang="en-US" i="1" dirty="0" smtClean="0">
                <a:solidFill>
                  <a:srgbClr val="6E0043"/>
                </a:solidFill>
              </a:rPr>
              <a:t>:</a:t>
            </a:r>
            <a:r>
              <a:rPr lang="en-US" altLang="en-US" dirty="0" smtClean="0">
                <a:solidFill>
                  <a:srgbClr val="6E0043"/>
                </a:solidFill>
              </a:rPr>
              <a:t> </a:t>
            </a:r>
            <a:r>
              <a:rPr lang="en-US" altLang="en-US" dirty="0" smtClean="0"/>
              <a:t>How desirable each outcome is to a person.</a:t>
            </a:r>
          </a:p>
          <a:p>
            <a:pPr marL="941388" lvl="2" algn="just">
              <a:lnSpc>
                <a:spcPct val="80000"/>
              </a:lnSpc>
              <a:buSzPct val="65000"/>
            </a:pPr>
            <a:r>
              <a:rPr lang="en-US" altLang="en-US" i="1" dirty="0" smtClean="0">
                <a:solidFill>
                  <a:srgbClr val="0628D4"/>
                </a:solidFill>
              </a:rPr>
              <a:t>Managers should determine the outcomes workers want most.</a:t>
            </a:r>
            <a:endParaRPr lang="en-US" i="1" dirty="0">
              <a:solidFill>
                <a:srgbClr val="0628D4"/>
              </a:solidFill>
            </a:endParaRPr>
          </a:p>
        </p:txBody>
      </p:sp>
      <p:sp>
        <p:nvSpPr>
          <p:cNvPr id="5" name="Slide Number Placeholder 4"/>
          <p:cNvSpPr>
            <a:spLocks noGrp="1"/>
          </p:cNvSpPr>
          <p:nvPr>
            <p:ph type="sldNum" sz="quarter" idx="12"/>
          </p:nvPr>
        </p:nvSpPr>
        <p:spPr/>
        <p:txBody>
          <a:bodyPr/>
          <a:lstStyle/>
          <a:p>
            <a:fld id="{D51081E8-3327-495A-9823-FC891E0968B6}" type="slidenum">
              <a:rPr lang="en-US" smtClean="0"/>
              <a:pPr/>
              <a:t>29</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1. Motivation</a:t>
            </a:r>
            <a:endParaRPr lang="en-US" dirty="0"/>
          </a:p>
        </p:txBody>
      </p:sp>
      <p:sp>
        <p:nvSpPr>
          <p:cNvPr id="9" name="Content Placeholder 8"/>
          <p:cNvSpPr>
            <a:spLocks noGrp="1"/>
          </p:cNvSpPr>
          <p:nvPr>
            <p:ph idx="1"/>
          </p:nvPr>
        </p:nvSpPr>
        <p:spPr>
          <a:xfrm>
            <a:off x="457200" y="1189037"/>
            <a:ext cx="8229600" cy="5059363"/>
          </a:xfrm>
        </p:spPr>
        <p:txBody>
          <a:bodyPr>
            <a:normAutofit fontScale="77500" lnSpcReduction="20000"/>
          </a:bodyPr>
          <a:lstStyle/>
          <a:p>
            <a:pPr algn="just">
              <a:buNone/>
            </a:pPr>
            <a:r>
              <a:rPr lang="en-US" dirty="0" smtClean="0"/>
              <a:t>	The term </a:t>
            </a:r>
            <a:r>
              <a:rPr lang="en-US" b="1" dirty="0" smtClean="0">
                <a:solidFill>
                  <a:srgbClr val="FF0000"/>
                </a:solidFill>
              </a:rPr>
              <a:t>motivation</a:t>
            </a:r>
            <a:r>
              <a:rPr lang="en-US" dirty="0" smtClean="0"/>
              <a:t> is derived from the word ‘motive’ which may be defined as needs, wants, drives or impulses within an individual.</a:t>
            </a:r>
          </a:p>
          <a:p>
            <a:pPr algn="just">
              <a:buNone/>
            </a:pPr>
            <a:r>
              <a:rPr lang="en-US" dirty="0" smtClean="0"/>
              <a:t>	‘</a:t>
            </a:r>
            <a:r>
              <a:rPr lang="en-US" i="1" dirty="0" smtClean="0">
                <a:solidFill>
                  <a:srgbClr val="0000CC"/>
                </a:solidFill>
              </a:rPr>
              <a:t>Motivation is a general term applying to the entire class of drives, desires, needs, wishes and similar forces that induce an individual or a group of people to work.</a:t>
            </a:r>
            <a:r>
              <a:rPr lang="en-US" dirty="0" smtClean="0"/>
              <a:t>’</a:t>
            </a:r>
          </a:p>
          <a:p>
            <a:pPr algn="just">
              <a:buNone/>
            </a:pPr>
            <a:r>
              <a:rPr lang="en-US" dirty="0" smtClean="0"/>
              <a:t>	From the definitions, it is clear that motivation has two aspects:</a:t>
            </a:r>
          </a:p>
          <a:p>
            <a:pPr marL="514350" indent="-514350" algn="just">
              <a:buFont typeface="+mj-lt"/>
              <a:buAutoNum type="arabicPeriod"/>
            </a:pPr>
            <a:r>
              <a:rPr lang="en-US" i="1" dirty="0" smtClean="0">
                <a:solidFill>
                  <a:srgbClr val="5229E9"/>
                </a:solidFill>
              </a:rPr>
              <a:t>The knowledge of human needs.</a:t>
            </a:r>
          </a:p>
          <a:p>
            <a:pPr marL="514350" indent="-514350" algn="just">
              <a:buFont typeface="+mj-lt"/>
              <a:buAutoNum type="arabicPeriod"/>
            </a:pPr>
            <a:r>
              <a:rPr lang="en-US" i="1" dirty="0" smtClean="0">
                <a:solidFill>
                  <a:srgbClr val="5229E9"/>
                </a:solidFill>
              </a:rPr>
              <a:t>To inspire the employees to their best towards the goals of the enterprise. The employers use the finding of the study of motivation in making their employees’ work more and better in the accomplishment of the organization ‘s objectives through satisfaction of the employee’ needs.</a:t>
            </a:r>
          </a:p>
        </p:txBody>
      </p:sp>
      <p:sp>
        <p:nvSpPr>
          <p:cNvPr id="5" name="Slide Number Placeholder 4"/>
          <p:cNvSpPr>
            <a:spLocks noGrp="1"/>
          </p:cNvSpPr>
          <p:nvPr>
            <p:ph type="sldNum" sz="quarter" idx="12"/>
          </p:nvPr>
        </p:nvSpPr>
        <p:spPr/>
        <p:txBody>
          <a:bodyPr/>
          <a:lstStyle/>
          <a:p>
            <a:fld id="{D51081E8-3327-495A-9823-FC891E0968B6}" type="slidenum">
              <a:rPr lang="en-US" smtClean="0"/>
              <a:pPr/>
              <a:t>3</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3200" dirty="0" smtClean="0"/>
              <a:t>F. Vroom’s Expectancy/ Valency Theory</a:t>
            </a:r>
            <a:endParaRPr lang="en-US" sz="3200" dirty="0"/>
          </a:p>
        </p:txBody>
      </p:sp>
      <p:sp>
        <p:nvSpPr>
          <p:cNvPr id="9" name="Content Placeholder 8"/>
          <p:cNvSpPr>
            <a:spLocks noGrp="1"/>
          </p:cNvSpPr>
          <p:nvPr>
            <p:ph idx="1"/>
          </p:nvPr>
        </p:nvSpPr>
        <p:spPr/>
        <p:txBody>
          <a:bodyPr>
            <a:normAutofit/>
          </a:bodyPr>
          <a:lstStyle/>
          <a:p>
            <a:pPr algn="just">
              <a:lnSpc>
                <a:spcPct val="90000"/>
              </a:lnSpc>
            </a:pPr>
            <a:r>
              <a:rPr lang="en-US" altLang="en-US" sz="1800" b="1" i="1" dirty="0" smtClean="0">
                <a:solidFill>
                  <a:srgbClr val="FF0000"/>
                </a:solidFill>
              </a:rPr>
              <a:t>According to the Expectancy Theory, high motivation results from high levels of Expectancy, Instrumentality, &amp; Valence.</a:t>
            </a:r>
          </a:p>
          <a:p>
            <a:pPr lvl="1" algn="just">
              <a:lnSpc>
                <a:spcPct val="90000"/>
              </a:lnSpc>
              <a:buSzPct val="75000"/>
            </a:pPr>
            <a:r>
              <a:rPr lang="en-US" altLang="en-US" sz="1800" dirty="0" smtClean="0"/>
              <a:t>If just one </a:t>
            </a:r>
            <a:r>
              <a:rPr lang="en-US" altLang="en-US" sz="1800" b="1" i="1" dirty="0" smtClean="0">
                <a:solidFill>
                  <a:srgbClr val="0000CC"/>
                </a:solidFill>
              </a:rPr>
              <a:t>value is low, motivation will be low</a:t>
            </a:r>
            <a:r>
              <a:rPr lang="en-US" altLang="en-US" sz="1800" i="1" dirty="0" smtClean="0"/>
              <a:t>.</a:t>
            </a:r>
          </a:p>
          <a:p>
            <a:pPr lvl="1" algn="just">
              <a:lnSpc>
                <a:spcPct val="90000"/>
              </a:lnSpc>
              <a:buSzPct val="75000"/>
            </a:pPr>
            <a:r>
              <a:rPr lang="en-US" altLang="en-US" sz="1800" dirty="0" smtClean="0"/>
              <a:t>This means that even if desired outcomes are closely link to performance, the worker must feel the task is possible to achieve for high motivation to result.</a:t>
            </a:r>
          </a:p>
          <a:p>
            <a:pPr lvl="1" algn="just">
              <a:lnSpc>
                <a:spcPct val="90000"/>
              </a:lnSpc>
              <a:buSzPct val="75000"/>
            </a:pPr>
            <a:r>
              <a:rPr lang="en-US" altLang="en-US" sz="1800" dirty="0" smtClean="0"/>
              <a:t>Managers need to consider this relationship to build a high performance firm.</a:t>
            </a:r>
          </a:p>
          <a:p>
            <a:pPr algn="just">
              <a:buNone/>
            </a:pPr>
            <a:endParaRPr lang="en-US" sz="1800" dirty="0"/>
          </a:p>
        </p:txBody>
      </p:sp>
      <p:sp>
        <p:nvSpPr>
          <p:cNvPr id="5" name="Slide Number Placeholder 4"/>
          <p:cNvSpPr>
            <a:spLocks noGrp="1"/>
          </p:cNvSpPr>
          <p:nvPr>
            <p:ph type="sldNum" sz="quarter" idx="12"/>
          </p:nvPr>
        </p:nvSpPr>
        <p:spPr/>
        <p:txBody>
          <a:bodyPr/>
          <a:lstStyle/>
          <a:p>
            <a:fld id="{D51081E8-3327-495A-9823-FC891E0968B6}" type="slidenum">
              <a:rPr lang="en-US" smtClean="0"/>
              <a:pPr/>
              <a:t>30</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grpSp>
        <p:nvGrpSpPr>
          <p:cNvPr id="7" name="Group 6"/>
          <p:cNvGrpSpPr/>
          <p:nvPr/>
        </p:nvGrpSpPr>
        <p:grpSpPr>
          <a:xfrm>
            <a:off x="768350" y="3048000"/>
            <a:ext cx="7607300" cy="3022600"/>
            <a:chOff x="768350" y="2044700"/>
            <a:chExt cx="7607300" cy="4025900"/>
          </a:xfrm>
        </p:grpSpPr>
        <p:sp>
          <p:nvSpPr>
            <p:cNvPr id="11" name="AutoShape 8"/>
            <p:cNvSpPr>
              <a:spLocks noChangeArrowheads="1"/>
            </p:cNvSpPr>
            <p:nvPr/>
          </p:nvSpPr>
          <p:spPr bwMode="auto">
            <a:xfrm rot="7500000">
              <a:off x="6003925" y="3987800"/>
              <a:ext cx="1447800" cy="609600"/>
            </a:xfrm>
            <a:prstGeom prst="rightArrow">
              <a:avLst>
                <a:gd name="adj1" fmla="val 50000"/>
                <a:gd name="adj2" fmla="val 118783"/>
              </a:avLst>
            </a:prstGeom>
            <a:solidFill>
              <a:schemeClr val="tx2"/>
            </a:solidFill>
            <a:ln w="12700">
              <a:noFill/>
              <a:miter lim="800000"/>
              <a:headEnd/>
              <a:tailEnd/>
            </a:ln>
            <a:effectLst>
              <a:outerShdw dist="35921" dir="2700000" algn="ctr" rotWithShape="0">
                <a:schemeClr val="bg2"/>
              </a:outerShdw>
            </a:effectLst>
          </p:spPr>
          <p:txBody>
            <a:bodyPr wrap="none" anchor="ctr"/>
            <a:lstStyle/>
            <a:p>
              <a:endParaRPr lang="en-US"/>
            </a:p>
          </p:txBody>
        </p:sp>
        <p:sp>
          <p:nvSpPr>
            <p:cNvPr id="12" name="AutoShape 7"/>
            <p:cNvSpPr>
              <a:spLocks noChangeArrowheads="1"/>
            </p:cNvSpPr>
            <p:nvPr/>
          </p:nvSpPr>
          <p:spPr bwMode="auto">
            <a:xfrm rot="2880000">
              <a:off x="2044700" y="3965576"/>
              <a:ext cx="1590675" cy="609600"/>
            </a:xfrm>
            <a:prstGeom prst="rightArrow">
              <a:avLst>
                <a:gd name="adj1" fmla="val 50000"/>
                <a:gd name="adj2" fmla="val 130505"/>
              </a:avLst>
            </a:prstGeom>
            <a:solidFill>
              <a:schemeClr val="tx2"/>
            </a:solidFill>
            <a:ln w="12700">
              <a:noFill/>
              <a:miter lim="800000"/>
              <a:headEnd/>
              <a:tailEnd/>
            </a:ln>
            <a:effectLst>
              <a:outerShdw dist="35921" dir="2700000" algn="ctr" rotWithShape="0">
                <a:schemeClr val="bg2"/>
              </a:outerShdw>
            </a:effectLst>
          </p:spPr>
          <p:txBody>
            <a:bodyPr wrap="none" anchor="ctr"/>
            <a:lstStyle/>
            <a:p>
              <a:endParaRPr lang="en-US"/>
            </a:p>
          </p:txBody>
        </p:sp>
        <p:sp>
          <p:nvSpPr>
            <p:cNvPr id="13" name="Rectangle 3"/>
            <p:cNvSpPr>
              <a:spLocks noChangeArrowheads="1"/>
            </p:cNvSpPr>
            <p:nvPr/>
          </p:nvSpPr>
          <p:spPr bwMode="auto">
            <a:xfrm>
              <a:off x="768350" y="2044700"/>
              <a:ext cx="2044700" cy="1739900"/>
            </a:xfrm>
            <a:prstGeom prst="rect">
              <a:avLst/>
            </a:prstGeom>
            <a:solidFill>
              <a:schemeClr val="tx2"/>
            </a:solidFill>
            <a:ln w="12700">
              <a:solidFill>
                <a:schemeClr val="tx1"/>
              </a:solidFill>
              <a:miter lim="800000"/>
              <a:headEnd/>
              <a:tailEnd/>
            </a:ln>
            <a:effectLst>
              <a:outerShdw dist="107763" dir="2700000" algn="ctr" rotWithShape="0">
                <a:schemeClr val="bg2"/>
              </a:outerShdw>
            </a:effectLst>
          </p:spPr>
          <p:txBody>
            <a:bodyPr wrap="none" lIns="90488" tIns="44450" rIns="90488" bIns="44450" anchor="ctr"/>
            <a:lstStyle/>
            <a:p>
              <a:pPr algn="ctr"/>
              <a:r>
                <a:rPr lang="en-US" altLang="en-US" sz="1600" b="1" dirty="0">
                  <a:solidFill>
                    <a:schemeClr val="bg1"/>
                  </a:solidFill>
                  <a:effectLst>
                    <a:outerShdw blurRad="38100" dist="38100" dir="2700000" algn="tl">
                      <a:srgbClr val="000000"/>
                    </a:outerShdw>
                  </a:effectLst>
                </a:rPr>
                <a:t>High Expectancy</a:t>
              </a:r>
            </a:p>
            <a:p>
              <a:pPr algn="ctr"/>
              <a:r>
                <a:rPr lang="en-US" altLang="en-US" sz="1600" b="1" dirty="0" smtClean="0">
                  <a:solidFill>
                    <a:schemeClr val="bg1"/>
                  </a:solidFill>
                  <a:effectLst>
                    <a:outerShdw blurRad="38100" dist="38100" dir="2700000" algn="tl">
                      <a:srgbClr val="000000"/>
                    </a:outerShdw>
                  </a:effectLst>
                </a:rPr>
                <a:t>(</a:t>
              </a:r>
              <a:r>
                <a:rPr lang="en-US" altLang="en-US" sz="1600" b="1" dirty="0">
                  <a:solidFill>
                    <a:schemeClr val="bg1"/>
                  </a:solidFill>
                  <a:effectLst>
                    <a:outerShdw blurRad="38100" dist="38100" dir="2700000" algn="tl">
                      <a:srgbClr val="000000"/>
                    </a:outerShdw>
                  </a:effectLst>
                </a:rPr>
                <a:t>Worker knows that</a:t>
              </a:r>
            </a:p>
            <a:p>
              <a:pPr algn="ctr"/>
              <a:r>
                <a:rPr lang="en-US" altLang="en-US" sz="1600" b="1" dirty="0">
                  <a:solidFill>
                    <a:schemeClr val="bg1"/>
                  </a:solidFill>
                  <a:effectLst>
                    <a:outerShdw blurRad="38100" dist="38100" dir="2700000" algn="tl">
                      <a:srgbClr val="000000"/>
                    </a:outerShdw>
                  </a:effectLst>
                </a:rPr>
                <a:t>if they try, they can</a:t>
              </a:r>
            </a:p>
            <a:p>
              <a:pPr algn="ctr"/>
              <a:r>
                <a:rPr lang="en-US" altLang="en-US" sz="1600" b="1" dirty="0">
                  <a:solidFill>
                    <a:schemeClr val="bg1"/>
                  </a:solidFill>
                  <a:effectLst>
                    <a:outerShdw blurRad="38100" dist="38100" dir="2700000" algn="tl">
                      <a:srgbClr val="000000"/>
                    </a:outerShdw>
                  </a:effectLst>
                </a:rPr>
                <a:t>perform)</a:t>
              </a:r>
            </a:p>
          </p:txBody>
        </p:sp>
        <p:sp>
          <p:nvSpPr>
            <p:cNvPr id="14" name="Rectangle 4"/>
            <p:cNvSpPr>
              <a:spLocks noChangeArrowheads="1"/>
            </p:cNvSpPr>
            <p:nvPr/>
          </p:nvSpPr>
          <p:spPr bwMode="auto">
            <a:xfrm>
              <a:off x="3587750" y="2044700"/>
              <a:ext cx="2044700" cy="1739900"/>
            </a:xfrm>
            <a:prstGeom prst="rect">
              <a:avLst/>
            </a:prstGeom>
            <a:solidFill>
              <a:schemeClr val="tx2"/>
            </a:solidFill>
            <a:ln w="12700">
              <a:solidFill>
                <a:schemeClr val="tx1"/>
              </a:solidFill>
              <a:miter lim="800000"/>
              <a:headEnd/>
              <a:tailEnd/>
            </a:ln>
            <a:effectLst>
              <a:outerShdw dist="107763" dir="2700000" algn="ctr" rotWithShape="0">
                <a:schemeClr val="bg2"/>
              </a:outerShdw>
            </a:effectLst>
          </p:spPr>
          <p:txBody>
            <a:bodyPr wrap="none" lIns="90488" tIns="44450" rIns="90488" bIns="44450" anchor="ctr"/>
            <a:lstStyle/>
            <a:p>
              <a:pPr algn="ctr"/>
              <a:r>
                <a:rPr lang="en-US" altLang="en-US" sz="1600" b="1" dirty="0">
                  <a:solidFill>
                    <a:schemeClr val="bg1"/>
                  </a:solidFill>
                  <a:effectLst>
                    <a:outerShdw blurRad="38100" dist="38100" dir="2700000" algn="tl">
                      <a:srgbClr val="000000"/>
                    </a:outerShdw>
                  </a:effectLst>
                </a:rPr>
                <a:t>High </a:t>
              </a:r>
            </a:p>
            <a:p>
              <a:pPr algn="ctr"/>
              <a:r>
                <a:rPr lang="en-US" altLang="en-US" sz="1600" b="1" dirty="0">
                  <a:solidFill>
                    <a:schemeClr val="bg1"/>
                  </a:solidFill>
                  <a:effectLst>
                    <a:outerShdw blurRad="38100" dist="38100" dir="2700000" algn="tl">
                      <a:srgbClr val="000000"/>
                    </a:outerShdw>
                  </a:effectLst>
                </a:rPr>
                <a:t>Instrumentality</a:t>
              </a:r>
            </a:p>
            <a:p>
              <a:pPr algn="ctr"/>
              <a:r>
                <a:rPr lang="en-US" altLang="en-US" sz="1400" b="1" dirty="0" smtClean="0">
                  <a:solidFill>
                    <a:schemeClr val="bg1"/>
                  </a:solidFill>
                  <a:effectLst>
                    <a:outerShdw blurRad="38100" dist="38100" dir="2700000" algn="tl">
                      <a:srgbClr val="000000"/>
                    </a:outerShdw>
                  </a:effectLst>
                </a:rPr>
                <a:t>(</a:t>
              </a:r>
              <a:r>
                <a:rPr lang="en-US" altLang="en-US" sz="1400" b="1" dirty="0">
                  <a:solidFill>
                    <a:schemeClr val="bg1"/>
                  </a:solidFill>
                  <a:effectLst>
                    <a:outerShdw blurRad="38100" dist="38100" dir="2700000" algn="tl">
                      <a:srgbClr val="000000"/>
                    </a:outerShdw>
                  </a:effectLst>
                </a:rPr>
                <a:t>Worker perceives that</a:t>
              </a:r>
            </a:p>
            <a:p>
              <a:pPr algn="ctr"/>
              <a:r>
                <a:rPr lang="en-US" altLang="en-US" sz="1400" b="1" dirty="0">
                  <a:solidFill>
                    <a:schemeClr val="bg1"/>
                  </a:solidFill>
                  <a:effectLst>
                    <a:outerShdw blurRad="38100" dist="38100" dir="2700000" algn="tl">
                      <a:srgbClr val="000000"/>
                    </a:outerShdw>
                  </a:effectLst>
                </a:rPr>
                <a:t>high performance</a:t>
              </a:r>
            </a:p>
            <a:p>
              <a:pPr algn="ctr"/>
              <a:r>
                <a:rPr lang="en-US" altLang="en-US" sz="1400" b="1" dirty="0">
                  <a:solidFill>
                    <a:schemeClr val="bg1"/>
                  </a:solidFill>
                  <a:effectLst>
                    <a:outerShdw blurRad="38100" dist="38100" dir="2700000" algn="tl">
                      <a:srgbClr val="000000"/>
                    </a:outerShdw>
                  </a:effectLst>
                </a:rPr>
                <a:t>leads to outcomes)</a:t>
              </a:r>
            </a:p>
          </p:txBody>
        </p:sp>
        <p:sp>
          <p:nvSpPr>
            <p:cNvPr id="15" name="Rectangle 5"/>
            <p:cNvSpPr>
              <a:spLocks noChangeArrowheads="1"/>
            </p:cNvSpPr>
            <p:nvPr/>
          </p:nvSpPr>
          <p:spPr bwMode="auto">
            <a:xfrm>
              <a:off x="6330950" y="2044700"/>
              <a:ext cx="2044700" cy="1739900"/>
            </a:xfrm>
            <a:prstGeom prst="rect">
              <a:avLst/>
            </a:prstGeom>
            <a:solidFill>
              <a:schemeClr val="tx2"/>
            </a:solidFill>
            <a:ln w="12700">
              <a:solidFill>
                <a:schemeClr val="tx1"/>
              </a:solidFill>
              <a:miter lim="800000"/>
              <a:headEnd/>
              <a:tailEnd/>
            </a:ln>
            <a:effectLst>
              <a:outerShdw dist="107763" dir="2700000" algn="ctr" rotWithShape="0">
                <a:schemeClr val="bg2"/>
              </a:outerShdw>
            </a:effectLst>
          </p:spPr>
          <p:txBody>
            <a:bodyPr wrap="none" lIns="90488" tIns="44450" rIns="90488" bIns="44450" anchor="ctr"/>
            <a:lstStyle/>
            <a:p>
              <a:pPr algn="ctr"/>
              <a:r>
                <a:rPr lang="en-US" altLang="en-US" sz="2000" b="1" dirty="0">
                  <a:solidFill>
                    <a:schemeClr val="bg1"/>
                  </a:solidFill>
                  <a:effectLst>
                    <a:outerShdw blurRad="38100" dist="38100" dir="2700000" algn="tl">
                      <a:srgbClr val="000000"/>
                    </a:outerShdw>
                  </a:effectLst>
                </a:rPr>
                <a:t>High Valence</a:t>
              </a:r>
            </a:p>
            <a:p>
              <a:pPr algn="ctr"/>
              <a:r>
                <a:rPr lang="en-US" altLang="en-US" sz="1600" b="1" dirty="0" smtClean="0">
                  <a:solidFill>
                    <a:schemeClr val="bg1"/>
                  </a:solidFill>
                  <a:effectLst>
                    <a:outerShdw blurRad="38100" dist="38100" dir="2700000" algn="tl">
                      <a:srgbClr val="000000"/>
                    </a:outerShdw>
                  </a:effectLst>
                </a:rPr>
                <a:t>(</a:t>
              </a:r>
              <a:r>
                <a:rPr lang="en-US" altLang="en-US" sz="1600" b="1" dirty="0">
                  <a:solidFill>
                    <a:schemeClr val="bg1"/>
                  </a:solidFill>
                  <a:effectLst>
                    <a:outerShdw blurRad="38100" dist="38100" dir="2700000" algn="tl">
                      <a:srgbClr val="000000"/>
                    </a:outerShdw>
                  </a:effectLst>
                </a:rPr>
                <a:t>Worker desires the</a:t>
              </a:r>
            </a:p>
            <a:p>
              <a:pPr algn="ctr"/>
              <a:r>
                <a:rPr lang="en-US" altLang="en-US" sz="1600" b="1" dirty="0">
                  <a:solidFill>
                    <a:schemeClr val="bg1"/>
                  </a:solidFill>
                  <a:effectLst>
                    <a:outerShdw blurRad="38100" dist="38100" dir="2700000" algn="tl">
                      <a:srgbClr val="000000"/>
                    </a:outerShdw>
                  </a:effectLst>
                </a:rPr>
                <a:t>outcomes resulting</a:t>
              </a:r>
            </a:p>
            <a:p>
              <a:pPr algn="ctr"/>
              <a:r>
                <a:rPr lang="en-US" altLang="en-US" sz="1600" b="1" dirty="0">
                  <a:solidFill>
                    <a:schemeClr val="bg1"/>
                  </a:solidFill>
                  <a:effectLst>
                    <a:outerShdw blurRad="38100" dist="38100" dir="2700000" algn="tl">
                      <a:srgbClr val="000000"/>
                    </a:outerShdw>
                  </a:effectLst>
                </a:rPr>
                <a:t>from high</a:t>
              </a:r>
            </a:p>
            <a:p>
              <a:pPr algn="ctr"/>
              <a:r>
                <a:rPr lang="en-US" altLang="en-US" sz="1600" b="1" dirty="0">
                  <a:solidFill>
                    <a:schemeClr val="bg1"/>
                  </a:solidFill>
                  <a:effectLst>
                    <a:outerShdw blurRad="38100" dist="38100" dir="2700000" algn="tl">
                      <a:srgbClr val="000000"/>
                    </a:outerShdw>
                  </a:effectLst>
                </a:rPr>
                <a:t>performance)</a:t>
              </a:r>
            </a:p>
          </p:txBody>
        </p:sp>
        <p:sp>
          <p:nvSpPr>
            <p:cNvPr id="16" name="Oval 6"/>
            <p:cNvSpPr>
              <a:spLocks noChangeArrowheads="1"/>
            </p:cNvSpPr>
            <p:nvPr/>
          </p:nvSpPr>
          <p:spPr bwMode="auto">
            <a:xfrm>
              <a:off x="2749550" y="4711700"/>
              <a:ext cx="4025900" cy="1358900"/>
            </a:xfrm>
            <a:prstGeom prst="ellipse">
              <a:avLst/>
            </a:prstGeom>
            <a:solidFill>
              <a:srgbClr val="081D58"/>
            </a:solidFill>
            <a:ln w="12700">
              <a:solidFill>
                <a:schemeClr val="tx1"/>
              </a:solidFill>
              <a:round/>
              <a:headEnd/>
              <a:tailEnd/>
            </a:ln>
            <a:effectLst>
              <a:outerShdw dist="107763" dir="2700000" algn="ctr" rotWithShape="0">
                <a:schemeClr val="bg2"/>
              </a:outerShdw>
            </a:effectLst>
          </p:spPr>
          <p:txBody>
            <a:bodyPr wrap="none" lIns="90488" tIns="44450" rIns="90488" bIns="44450" anchor="ctr"/>
            <a:lstStyle/>
            <a:p>
              <a:pPr algn="ctr"/>
              <a:r>
                <a:rPr lang="en-US" altLang="en-US" sz="3200" b="1">
                  <a:solidFill>
                    <a:schemeClr val="bg1"/>
                  </a:solidFill>
                  <a:effectLst>
                    <a:outerShdw blurRad="38100" dist="38100" dir="2700000" algn="tl">
                      <a:srgbClr val="000000"/>
                    </a:outerShdw>
                  </a:effectLst>
                </a:rPr>
                <a:t>High </a:t>
              </a:r>
            </a:p>
            <a:p>
              <a:pPr algn="ctr"/>
              <a:r>
                <a:rPr lang="en-US" altLang="en-US" sz="3200" b="1">
                  <a:solidFill>
                    <a:schemeClr val="bg1"/>
                  </a:solidFill>
                  <a:effectLst>
                    <a:outerShdw blurRad="38100" dist="38100" dir="2700000" algn="tl">
                      <a:srgbClr val="000000"/>
                    </a:outerShdw>
                  </a:effectLst>
                </a:rPr>
                <a:t>Motivation</a:t>
              </a:r>
            </a:p>
          </p:txBody>
        </p:sp>
        <p:sp>
          <p:nvSpPr>
            <p:cNvPr id="17" name="AutoShape 9"/>
            <p:cNvSpPr>
              <a:spLocks noChangeArrowheads="1"/>
            </p:cNvSpPr>
            <p:nvPr/>
          </p:nvSpPr>
          <p:spPr bwMode="auto">
            <a:xfrm rot="16200000" flipH="1">
              <a:off x="4197350" y="3949700"/>
              <a:ext cx="825500" cy="520700"/>
            </a:xfrm>
            <a:prstGeom prst="rightArrow">
              <a:avLst>
                <a:gd name="adj1" fmla="val 50000"/>
                <a:gd name="adj2" fmla="val 79290"/>
              </a:avLst>
            </a:prstGeom>
            <a:solidFill>
              <a:schemeClr val="tx2"/>
            </a:solidFill>
            <a:ln w="12700">
              <a:solidFill>
                <a:schemeClr val="tx1"/>
              </a:solidFill>
              <a:miter lim="800000"/>
              <a:headEnd/>
              <a:tailEnd/>
            </a:ln>
            <a:effectLst>
              <a:outerShdw dist="35921" dir="2700000" algn="ctr" rotWithShape="0">
                <a:schemeClr val="bg2"/>
              </a:outerShdw>
            </a:effec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a:p>
        </p:txBody>
      </p:sp>
      <p:sp>
        <p:nvSpPr>
          <p:cNvPr id="3" name="Content Placeholder 2"/>
          <p:cNvSpPr>
            <a:spLocks noGrp="1"/>
          </p:cNvSpPr>
          <p:nvPr>
            <p:ph sz="quarter" idx="1"/>
          </p:nvPr>
        </p:nvSpPr>
        <p:spPr>
          <a:xfrm>
            <a:off x="457200" y="1066800"/>
            <a:ext cx="8229600" cy="4724400"/>
          </a:xfrm>
        </p:spPr>
        <p:txBody>
          <a:bodyPr>
            <a:normAutofit fontScale="62500" lnSpcReduction="20000"/>
          </a:bodyPr>
          <a:lstStyle/>
          <a:p>
            <a:pPr>
              <a:buNone/>
            </a:pPr>
            <a:r>
              <a:rPr lang="en-US" b="1" i="1" dirty="0" smtClean="0">
                <a:solidFill>
                  <a:srgbClr val="7030A0"/>
                </a:solidFill>
              </a:rPr>
              <a:t>                  </a:t>
            </a:r>
          </a:p>
          <a:p>
            <a:pPr>
              <a:buNone/>
            </a:pPr>
            <a:endParaRPr lang="en-US" sz="66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algn="ctr">
              <a:buNone/>
            </a:pPr>
            <a:endParaRPr lang="en-US" sz="66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algn="ctr">
              <a:buNone/>
            </a:pPr>
            <a:endParaRPr lang="en-US" sz="66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algn="ctr">
              <a:buNone/>
            </a:pPr>
            <a:endParaRPr lang="en-US" sz="66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algn="ctr">
              <a:buNone/>
            </a:pPr>
            <a:endParaRPr lang="en-US" sz="66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algn="ctr">
              <a:buNone/>
            </a:pPr>
            <a:endParaRPr lang="en-US" sz="66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algn="ctr">
              <a:buNone/>
            </a:pPr>
            <a:r>
              <a:rPr lang="en-US" sz="66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THANK   YOU!!!</a:t>
            </a:r>
            <a:endParaRPr lang="en-US" sz="6600" b="1" i="1" dirty="0" smtClean="0">
              <a:solidFill>
                <a:srgbClr val="7030A0"/>
              </a:solidFill>
              <a:latin typeface="Times New Roman" pitchFamily="18" charset="0"/>
              <a:cs typeface="Times New Roman" pitchFamily="18" charset="0"/>
            </a:endParaRPr>
          </a:p>
          <a:p>
            <a:pPr>
              <a:buNone/>
            </a:pPr>
            <a:endParaRPr lang="en-US" b="1" i="1" dirty="0" smtClean="0">
              <a:solidFill>
                <a:srgbClr val="7030A0"/>
              </a:solidFill>
              <a:latin typeface="Times New Roman" pitchFamily="18" charset="0"/>
              <a:cs typeface="Times New Roman" pitchFamily="18" charset="0"/>
            </a:endParaRPr>
          </a:p>
          <a:p>
            <a:pPr>
              <a:buNone/>
            </a:pPr>
            <a:endParaRPr lang="en-US" b="1" i="1" dirty="0" smtClean="0">
              <a:solidFill>
                <a:srgbClr val="7030A0"/>
              </a:solidFill>
              <a:latin typeface="Times New Roman" pitchFamily="18" charset="0"/>
              <a:cs typeface="Times New Roman" pitchFamily="18" charset="0"/>
            </a:endParaRPr>
          </a:p>
          <a:p>
            <a:pPr>
              <a:buNone/>
            </a:pPr>
            <a:endParaRPr lang="en-US" b="1" i="1" dirty="0" smtClean="0">
              <a:solidFill>
                <a:srgbClr val="7030A0"/>
              </a:solidFill>
              <a:latin typeface="Times New Roman" pitchFamily="18" charset="0"/>
              <a:cs typeface="Times New Roman" pitchFamily="18" charset="0"/>
            </a:endParaRPr>
          </a:p>
          <a:p>
            <a:pPr algn="r">
              <a:buNone/>
            </a:pPr>
            <a:endParaRPr lang="en-US" sz="4400" b="1" i="1" dirty="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endParaRPr>
          </a:p>
        </p:txBody>
      </p:sp>
      <p:pic>
        <p:nvPicPr>
          <p:cNvPr id="5" name="Picture 4"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pic>
        <p:nvPicPr>
          <p:cNvPr id="5122" name="Picture 2" descr="H:\study materials\Organisation and Management\downloads\tumblr_mgdzdzMDS01rkgr6ro1_500.jpg"/>
          <p:cNvPicPr>
            <a:picLocks noChangeAspect="1" noChangeArrowheads="1"/>
          </p:cNvPicPr>
          <p:nvPr/>
        </p:nvPicPr>
        <p:blipFill>
          <a:blip r:embed="rId3"/>
          <a:srcRect/>
          <a:stretch>
            <a:fillRect/>
          </a:stretch>
        </p:blipFill>
        <p:spPr bwMode="auto">
          <a:xfrm>
            <a:off x="2057400" y="304800"/>
            <a:ext cx="5029200" cy="47244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2. Leadership – course outline</a:t>
            </a:r>
            <a:endParaRPr lang="en-US" dirty="0"/>
          </a:p>
        </p:txBody>
      </p:sp>
      <p:sp>
        <p:nvSpPr>
          <p:cNvPr id="9" name="Content Placeholder 8"/>
          <p:cNvSpPr>
            <a:spLocks noGrp="1"/>
          </p:cNvSpPr>
          <p:nvPr>
            <p:ph idx="1"/>
          </p:nvPr>
        </p:nvSpPr>
        <p:spPr>
          <a:xfrm>
            <a:off x="457200" y="1189037"/>
            <a:ext cx="4419600" cy="4906963"/>
          </a:xfrm>
        </p:spPr>
        <p:txBody>
          <a:bodyPr/>
          <a:lstStyle/>
          <a:p>
            <a:r>
              <a:rPr lang="en-US" i="1" dirty="0" smtClean="0">
                <a:solidFill>
                  <a:srgbClr val="0628D4"/>
                </a:solidFill>
              </a:rPr>
              <a:t>Qualities of a good Leader</a:t>
            </a:r>
          </a:p>
          <a:p>
            <a:r>
              <a:rPr lang="en-US" i="1" dirty="0" smtClean="0">
                <a:solidFill>
                  <a:srgbClr val="0628D4"/>
                </a:solidFill>
              </a:rPr>
              <a:t>Leadership Style</a:t>
            </a:r>
          </a:p>
          <a:p>
            <a:r>
              <a:rPr lang="en-US" i="1" dirty="0" err="1" smtClean="0">
                <a:solidFill>
                  <a:srgbClr val="0628D4"/>
                </a:solidFill>
              </a:rPr>
              <a:t>Blakes</a:t>
            </a:r>
            <a:r>
              <a:rPr lang="en-US" i="1" dirty="0" smtClean="0">
                <a:solidFill>
                  <a:srgbClr val="0628D4"/>
                </a:solidFill>
              </a:rPr>
              <a:t> and Mouton’s Managerial Grid</a:t>
            </a:r>
          </a:p>
          <a:p>
            <a:r>
              <a:rPr lang="en-US" i="1" dirty="0" smtClean="0">
                <a:solidFill>
                  <a:srgbClr val="0628D4"/>
                </a:solidFill>
              </a:rPr>
              <a:t>Leadership Approach</a:t>
            </a:r>
          </a:p>
          <a:p>
            <a:r>
              <a:rPr lang="en-US" i="1" dirty="0" smtClean="0">
                <a:solidFill>
                  <a:srgbClr val="0628D4"/>
                </a:solidFill>
              </a:rPr>
              <a:t>Leadership Theories</a:t>
            </a:r>
            <a:endParaRPr lang="en-US" i="1" dirty="0">
              <a:solidFill>
                <a:srgbClr val="0628D4"/>
              </a:solidFill>
            </a:endParaRPr>
          </a:p>
        </p:txBody>
      </p:sp>
      <p:sp>
        <p:nvSpPr>
          <p:cNvPr id="5" name="Slide Number Placeholder 4"/>
          <p:cNvSpPr>
            <a:spLocks noGrp="1"/>
          </p:cNvSpPr>
          <p:nvPr>
            <p:ph type="sldNum" sz="quarter" idx="12"/>
          </p:nvPr>
        </p:nvSpPr>
        <p:spPr/>
        <p:txBody>
          <a:bodyPr/>
          <a:lstStyle/>
          <a:p>
            <a:fld id="{D51081E8-3327-495A-9823-FC891E0968B6}" type="slidenum">
              <a:rPr lang="en-US" smtClean="0"/>
              <a:pPr/>
              <a:t>32</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pic>
        <p:nvPicPr>
          <p:cNvPr id="47107" name="Picture 3"/>
          <p:cNvPicPr>
            <a:picLocks noChangeAspect="1" noChangeArrowheads="1"/>
          </p:cNvPicPr>
          <p:nvPr/>
        </p:nvPicPr>
        <p:blipFill>
          <a:blip r:embed="rId3" cstate="print"/>
          <a:srcRect/>
          <a:stretch>
            <a:fillRect/>
          </a:stretch>
        </p:blipFill>
        <p:spPr bwMode="auto">
          <a:xfrm>
            <a:off x="4495800" y="990600"/>
            <a:ext cx="4165600" cy="508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2. Leadership</a:t>
            </a:r>
            <a:endParaRPr lang="en-US" dirty="0"/>
          </a:p>
        </p:txBody>
      </p:sp>
      <p:sp>
        <p:nvSpPr>
          <p:cNvPr id="5" name="Slide Number Placeholder 4"/>
          <p:cNvSpPr>
            <a:spLocks noGrp="1"/>
          </p:cNvSpPr>
          <p:nvPr>
            <p:ph type="sldNum" sz="quarter" idx="12"/>
          </p:nvPr>
        </p:nvSpPr>
        <p:spPr/>
        <p:txBody>
          <a:bodyPr/>
          <a:lstStyle/>
          <a:p>
            <a:fld id="{D51081E8-3327-495A-9823-FC891E0968B6}" type="slidenum">
              <a:rPr lang="en-US" smtClean="0"/>
              <a:pPr/>
              <a:t>33</a:t>
            </a:fld>
            <a:endParaRPr lang="en-US"/>
          </a:p>
        </p:txBody>
      </p:sp>
      <p:pic>
        <p:nvPicPr>
          <p:cNvPr id="10" name="Picture 9" descr="C:\Users\Khem\Desktop\logo_20110422093508.jpg"/>
          <p:cNvPicPr/>
          <p:nvPr/>
        </p:nvPicPr>
        <p:blipFill>
          <a:blip r:embed="rId3" cstate="print"/>
          <a:srcRect/>
          <a:stretch>
            <a:fillRect/>
          </a:stretch>
        </p:blipFill>
        <p:spPr bwMode="auto">
          <a:xfrm>
            <a:off x="8077200" y="0"/>
            <a:ext cx="1066800" cy="1143000"/>
          </a:xfrm>
          <a:prstGeom prst="rect">
            <a:avLst/>
          </a:prstGeom>
          <a:noFill/>
          <a:ln w="9525">
            <a:noFill/>
            <a:miter lim="800000"/>
            <a:headEnd/>
            <a:tailEnd/>
          </a:ln>
        </p:spPr>
      </p:pic>
      <p:sp>
        <p:nvSpPr>
          <p:cNvPr id="7" name="Rectangle 3"/>
          <p:cNvSpPr>
            <a:spLocks noChangeArrowheads="1"/>
          </p:cNvSpPr>
          <p:nvPr/>
        </p:nvSpPr>
        <p:spPr bwMode="auto">
          <a:xfrm>
            <a:off x="1447800" y="2209800"/>
            <a:ext cx="3048000" cy="914400"/>
          </a:xfrm>
          <a:prstGeom prst="rect">
            <a:avLst/>
          </a:prstGeom>
          <a:solidFill>
            <a:schemeClr val="accent1"/>
          </a:solidFill>
          <a:ln w="9525">
            <a:noFill/>
            <a:miter lim="800000"/>
            <a:headEnd/>
            <a:tailEnd/>
          </a:ln>
          <a:effectLst/>
        </p:spPr>
        <p:txBody>
          <a:bodyPr wrap="none" anchor="ctr"/>
          <a:lstStyle/>
          <a:p>
            <a:r>
              <a:rPr lang="en-US" sz="3200" b="1" dirty="0"/>
              <a:t>Leading people</a:t>
            </a:r>
          </a:p>
        </p:txBody>
      </p:sp>
      <p:sp>
        <p:nvSpPr>
          <p:cNvPr id="11" name="Rectangle 4"/>
          <p:cNvSpPr>
            <a:spLocks noChangeArrowheads="1"/>
          </p:cNvSpPr>
          <p:nvPr/>
        </p:nvSpPr>
        <p:spPr bwMode="auto">
          <a:xfrm>
            <a:off x="2590800" y="3124200"/>
            <a:ext cx="4191000" cy="685800"/>
          </a:xfrm>
          <a:prstGeom prst="rect">
            <a:avLst/>
          </a:prstGeom>
          <a:solidFill>
            <a:schemeClr val="accent1"/>
          </a:solidFill>
          <a:ln w="9525">
            <a:noFill/>
            <a:miter lim="800000"/>
            <a:headEnd/>
            <a:tailEnd/>
          </a:ln>
          <a:effectLst/>
        </p:spPr>
        <p:txBody>
          <a:bodyPr wrap="none" anchor="ctr"/>
          <a:lstStyle/>
          <a:p>
            <a:pPr algn="ctr"/>
            <a:r>
              <a:rPr lang="en-US" sz="3200" b="1" dirty="0"/>
              <a:t>Influencing people</a:t>
            </a:r>
          </a:p>
        </p:txBody>
      </p:sp>
      <p:sp>
        <p:nvSpPr>
          <p:cNvPr id="12" name="Rectangle 5"/>
          <p:cNvSpPr>
            <a:spLocks noChangeArrowheads="1"/>
          </p:cNvSpPr>
          <p:nvPr/>
        </p:nvSpPr>
        <p:spPr bwMode="auto">
          <a:xfrm>
            <a:off x="4114800" y="4191000"/>
            <a:ext cx="3962400" cy="838200"/>
          </a:xfrm>
          <a:prstGeom prst="rect">
            <a:avLst/>
          </a:prstGeom>
          <a:solidFill>
            <a:schemeClr val="accent1"/>
          </a:solidFill>
          <a:ln w="9525">
            <a:noFill/>
            <a:miter lim="800000"/>
            <a:headEnd/>
            <a:tailEnd/>
          </a:ln>
          <a:effectLst/>
        </p:spPr>
        <p:txBody>
          <a:bodyPr wrap="none" anchor="ctr"/>
          <a:lstStyle/>
          <a:p>
            <a:r>
              <a:rPr lang="en-US" sz="3200" b="1"/>
              <a:t>Commanding people</a:t>
            </a:r>
          </a:p>
        </p:txBody>
      </p:sp>
      <p:sp>
        <p:nvSpPr>
          <p:cNvPr id="13" name="Rectangle 6"/>
          <p:cNvSpPr>
            <a:spLocks noChangeArrowheads="1"/>
          </p:cNvSpPr>
          <p:nvPr/>
        </p:nvSpPr>
        <p:spPr bwMode="auto">
          <a:xfrm>
            <a:off x="2590800" y="5334000"/>
            <a:ext cx="3276600" cy="685800"/>
          </a:xfrm>
          <a:prstGeom prst="rect">
            <a:avLst/>
          </a:prstGeom>
          <a:solidFill>
            <a:schemeClr val="accent1"/>
          </a:solidFill>
          <a:ln w="9525">
            <a:noFill/>
            <a:miter lim="800000"/>
            <a:headEnd/>
            <a:tailEnd/>
          </a:ln>
          <a:effectLst/>
        </p:spPr>
        <p:txBody>
          <a:bodyPr wrap="none" anchor="ctr"/>
          <a:lstStyle/>
          <a:p>
            <a:r>
              <a:rPr lang="en-US" sz="3200" b="1"/>
              <a:t>Guiding people</a:t>
            </a:r>
          </a:p>
        </p:txBody>
      </p:sp>
      <p:graphicFrame>
        <p:nvGraphicFramePr>
          <p:cNvPr id="3074" name="Object 2"/>
          <p:cNvGraphicFramePr>
            <a:graphicFrameLocks noGrp="1" noChangeAspect="1"/>
          </p:cNvGraphicFramePr>
          <p:nvPr>
            <p:ph idx="1"/>
          </p:nvPr>
        </p:nvGraphicFramePr>
        <p:xfrm>
          <a:off x="304800" y="3352800"/>
          <a:ext cx="1879600" cy="3035300"/>
        </p:xfrm>
        <a:graphic>
          <a:graphicData uri="http://schemas.openxmlformats.org/presentationml/2006/ole">
            <p:oleObj spid="_x0000_s3076" name="Clip" r:id="rId4" imgW="4666593" imgH="7535917" progId="">
              <p:embed/>
            </p:oleObj>
          </a:graphicData>
        </a:graphic>
      </p:graphicFrame>
      <p:graphicFrame>
        <p:nvGraphicFramePr>
          <p:cNvPr id="3075" name="Object 3"/>
          <p:cNvGraphicFramePr>
            <a:graphicFrameLocks noChangeAspect="1"/>
          </p:cNvGraphicFramePr>
          <p:nvPr/>
        </p:nvGraphicFramePr>
        <p:xfrm>
          <a:off x="6934200" y="1066800"/>
          <a:ext cx="1281113" cy="3073400"/>
        </p:xfrm>
        <a:graphic>
          <a:graphicData uri="http://schemas.openxmlformats.org/presentationml/2006/ole">
            <p:oleObj spid="_x0000_s3077" name="Clip" r:id="rId5" imgW="4613564" imgH="9933709" progId="">
              <p:embed/>
            </p:oleObj>
          </a:graphicData>
        </a:graphic>
      </p:graphicFrame>
      <p:sp>
        <p:nvSpPr>
          <p:cNvPr id="14" name="Rectangle 13"/>
          <p:cNvSpPr/>
          <p:nvPr/>
        </p:nvSpPr>
        <p:spPr>
          <a:xfrm>
            <a:off x="609600" y="1066800"/>
            <a:ext cx="5791200" cy="769441"/>
          </a:xfrm>
          <a:prstGeom prst="rect">
            <a:avLst/>
          </a:prstGeom>
        </p:spPr>
        <p:txBody>
          <a:bodyPr wrap="square">
            <a:spAutoFit/>
          </a:bodyPr>
          <a:lstStyle/>
          <a:p>
            <a:r>
              <a:rPr lang="en-US" sz="4400" b="1" u="sng" dirty="0" smtClean="0">
                <a:solidFill>
                  <a:srgbClr val="FF0000"/>
                </a:solidFill>
              </a:rPr>
              <a:t>What is leadership?</a:t>
            </a:r>
            <a:endParaRPr lang="en-US" sz="4400" u="sng"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52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 calcmode="lin" valueType="num">
                                      <p:cBhvr>
                                        <p:cTn id="14" dur="500" fill="hold"/>
                                        <p:tgtEl>
                                          <p:spTgt spid="11"/>
                                        </p:tgtEl>
                                        <p:attrNameLst>
                                          <p:attrName>ppt_x</p:attrName>
                                        </p:attrNameLst>
                                      </p:cBhvr>
                                      <p:tavLst>
                                        <p:tav tm="0">
                                          <p:val>
                                            <p:fltVal val="0.5"/>
                                          </p:val>
                                        </p:tav>
                                        <p:tav tm="100000">
                                          <p:val>
                                            <p:strVal val="#ppt_x"/>
                                          </p:val>
                                        </p:tav>
                                      </p:tavLst>
                                    </p:anim>
                                    <p:anim calcmode="lin" valueType="num">
                                      <p:cBhvr>
                                        <p:cTn id="15" dur="500" fill="hold"/>
                                        <p:tgtEl>
                                          <p:spTgt spid="11"/>
                                        </p:tgtEl>
                                        <p:attrNameLst>
                                          <p:attrName>ppt_y</p:attrName>
                                        </p:attrNameLst>
                                      </p:cBhvr>
                                      <p:tavLst>
                                        <p:tav tm="0">
                                          <p:val>
                                            <p:fltVal val="0.5"/>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1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3074"/>
                                        </p:tgtEl>
                                        <p:attrNameLst>
                                          <p:attrName>style.visibility</p:attrName>
                                        </p:attrNameLst>
                                      </p:cBhvr>
                                      <p:to>
                                        <p:strVal val="visible"/>
                                      </p:to>
                                    </p:set>
                                    <p:animEffect transition="in" filter="wipe(up)">
                                      <p:cBhvr>
                                        <p:cTn id="30" dur="500"/>
                                        <p:tgtEl>
                                          <p:spTgt spid="3074"/>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11" grpId="0" animBg="1" autoUpdateAnimBg="0"/>
      <p:bldP spid="12" grpId="0" animBg="1" autoUpdateAnimBg="0"/>
      <p:bldP spid="13"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2. Leadership</a:t>
            </a:r>
            <a:endParaRPr lang="en-US" dirty="0"/>
          </a:p>
        </p:txBody>
      </p:sp>
      <p:sp>
        <p:nvSpPr>
          <p:cNvPr id="9" name="Content Placeholder 8"/>
          <p:cNvSpPr>
            <a:spLocks noGrp="1"/>
          </p:cNvSpPr>
          <p:nvPr>
            <p:ph idx="1"/>
          </p:nvPr>
        </p:nvSpPr>
        <p:spPr/>
        <p:txBody>
          <a:bodyPr/>
          <a:lstStyle/>
          <a:p>
            <a:pPr>
              <a:buNone/>
            </a:pPr>
            <a:r>
              <a:rPr lang="en-US" b="1" u="sng" dirty="0" smtClean="0">
                <a:solidFill>
                  <a:srgbClr val="FF0000"/>
                </a:solidFill>
              </a:rPr>
              <a:t>Types of Leaders</a:t>
            </a:r>
          </a:p>
          <a:p>
            <a:r>
              <a:rPr lang="en-US" i="1" dirty="0" smtClean="0">
                <a:solidFill>
                  <a:srgbClr val="0628D4"/>
                </a:solidFill>
              </a:rPr>
              <a:t>Leader by the position achieved</a:t>
            </a:r>
          </a:p>
          <a:p>
            <a:r>
              <a:rPr lang="en-US" i="1" dirty="0" smtClean="0">
                <a:solidFill>
                  <a:srgbClr val="0628D4"/>
                </a:solidFill>
              </a:rPr>
              <a:t>Leader by personality, charisma </a:t>
            </a:r>
          </a:p>
          <a:p>
            <a:r>
              <a:rPr lang="en-US" i="1" dirty="0" smtClean="0">
                <a:solidFill>
                  <a:srgbClr val="0628D4"/>
                </a:solidFill>
              </a:rPr>
              <a:t>Leader by moral example</a:t>
            </a:r>
          </a:p>
          <a:p>
            <a:r>
              <a:rPr lang="en-US" i="1" dirty="0" smtClean="0">
                <a:solidFill>
                  <a:srgbClr val="0628D4"/>
                </a:solidFill>
              </a:rPr>
              <a:t>Leader by power held</a:t>
            </a:r>
          </a:p>
          <a:p>
            <a:r>
              <a:rPr lang="en-US" i="1" dirty="0" smtClean="0">
                <a:solidFill>
                  <a:srgbClr val="0628D4"/>
                </a:solidFill>
              </a:rPr>
              <a:t>Intellectual leader</a:t>
            </a:r>
          </a:p>
          <a:p>
            <a:r>
              <a:rPr lang="en-US" i="1" dirty="0" smtClean="0">
                <a:solidFill>
                  <a:srgbClr val="0628D4"/>
                </a:solidFill>
              </a:rPr>
              <a:t>Leader because of ability to accomplish things</a:t>
            </a:r>
          </a:p>
        </p:txBody>
      </p:sp>
      <p:sp>
        <p:nvSpPr>
          <p:cNvPr id="5" name="Slide Number Placeholder 4"/>
          <p:cNvSpPr>
            <a:spLocks noGrp="1"/>
          </p:cNvSpPr>
          <p:nvPr>
            <p:ph type="sldNum" sz="quarter" idx="12"/>
          </p:nvPr>
        </p:nvSpPr>
        <p:spPr/>
        <p:txBody>
          <a:bodyPr/>
          <a:lstStyle/>
          <a:p>
            <a:fld id="{D51081E8-3327-495A-9823-FC891E0968B6}" type="slidenum">
              <a:rPr lang="en-US" smtClean="0"/>
              <a:pPr/>
              <a:t>34</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b="1" dirty="0" smtClean="0"/>
              <a:t>Managers vs. Leaders</a:t>
            </a:r>
            <a:endParaRPr lang="en-US" dirty="0"/>
          </a:p>
        </p:txBody>
      </p:sp>
      <p:sp>
        <p:nvSpPr>
          <p:cNvPr id="5" name="Slide Number Placeholder 4"/>
          <p:cNvSpPr>
            <a:spLocks noGrp="1"/>
          </p:cNvSpPr>
          <p:nvPr>
            <p:ph type="sldNum" sz="quarter" idx="12"/>
          </p:nvPr>
        </p:nvSpPr>
        <p:spPr/>
        <p:txBody>
          <a:bodyPr/>
          <a:lstStyle/>
          <a:p>
            <a:fld id="{D51081E8-3327-495A-9823-FC891E0968B6}" type="slidenum">
              <a:rPr lang="en-US" smtClean="0"/>
              <a:pPr/>
              <a:t>35</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
        <p:nvSpPr>
          <p:cNvPr id="7" name="Rectangle 3"/>
          <p:cNvSpPr>
            <a:spLocks noGrp="1" noChangeArrowheads="1"/>
          </p:cNvSpPr>
          <p:nvPr>
            <p:ph idx="1"/>
          </p:nvPr>
        </p:nvSpPr>
        <p:spPr/>
        <p:txBody>
          <a:bodyPr/>
          <a:lstStyle/>
          <a:p>
            <a:pPr>
              <a:buFont typeface="Monotype Sorts" pitchFamily="2" charset="2"/>
              <a:buNone/>
            </a:pPr>
            <a:r>
              <a:rPr lang="en-US" sz="3200" b="1" u="sng" dirty="0">
                <a:solidFill>
                  <a:srgbClr val="FF0000"/>
                </a:solidFill>
              </a:rPr>
              <a:t>Managers</a:t>
            </a:r>
          </a:p>
          <a:p>
            <a:r>
              <a:rPr lang="en-US" sz="3200" i="1" dirty="0">
                <a:solidFill>
                  <a:srgbClr val="0000CC"/>
                </a:solidFill>
              </a:rPr>
              <a:t>Focus on things</a:t>
            </a:r>
          </a:p>
          <a:p>
            <a:r>
              <a:rPr lang="en-US" sz="3200" i="1" dirty="0">
                <a:solidFill>
                  <a:srgbClr val="0000CC"/>
                </a:solidFill>
              </a:rPr>
              <a:t>Do things right</a:t>
            </a:r>
          </a:p>
          <a:p>
            <a:r>
              <a:rPr lang="en-US" sz="3200" i="1" dirty="0">
                <a:solidFill>
                  <a:srgbClr val="0000CC"/>
                </a:solidFill>
              </a:rPr>
              <a:t>Plan</a:t>
            </a:r>
          </a:p>
          <a:p>
            <a:r>
              <a:rPr lang="en-US" sz="3200" i="1" dirty="0">
                <a:solidFill>
                  <a:srgbClr val="0000CC"/>
                </a:solidFill>
              </a:rPr>
              <a:t>Organize</a:t>
            </a:r>
          </a:p>
          <a:p>
            <a:r>
              <a:rPr lang="en-US" sz="3200" i="1" dirty="0">
                <a:solidFill>
                  <a:srgbClr val="0000CC"/>
                </a:solidFill>
              </a:rPr>
              <a:t>Direct</a:t>
            </a:r>
          </a:p>
          <a:p>
            <a:r>
              <a:rPr lang="en-US" sz="3200" i="1" dirty="0">
                <a:solidFill>
                  <a:srgbClr val="0000CC"/>
                </a:solidFill>
              </a:rPr>
              <a:t>Control</a:t>
            </a:r>
          </a:p>
          <a:p>
            <a:r>
              <a:rPr lang="en-US" sz="3200" i="1" dirty="0">
                <a:solidFill>
                  <a:srgbClr val="0000CC"/>
                </a:solidFill>
              </a:rPr>
              <a:t>Follows the rules</a:t>
            </a:r>
          </a:p>
          <a:p>
            <a:endParaRPr lang="en-US" sz="3200" b="1" dirty="0"/>
          </a:p>
        </p:txBody>
      </p:sp>
      <p:sp>
        <p:nvSpPr>
          <p:cNvPr id="11" name="Rectangle 4"/>
          <p:cNvSpPr txBox="1">
            <a:spLocks noChangeArrowheads="1"/>
          </p:cNvSpPr>
          <p:nvPr/>
        </p:nvSpPr>
        <p:spPr>
          <a:xfrm>
            <a:off x="4648200" y="1219200"/>
            <a:ext cx="3911600" cy="47244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Monotype Sorts" pitchFamily="2" charset="2"/>
              <a:buNone/>
              <a:tabLst/>
              <a:defRPr/>
            </a:pPr>
            <a:r>
              <a:rPr kumimoji="0" lang="en-US" sz="3200" b="1" i="0" u="sng" strike="noStrike" kern="1200" cap="none" spc="0" normalizeH="0" baseline="0" noProof="0" dirty="0" smtClean="0">
                <a:ln>
                  <a:noFill/>
                </a:ln>
                <a:solidFill>
                  <a:srgbClr val="FF0000"/>
                </a:solidFill>
                <a:effectLst/>
                <a:uLnTx/>
                <a:uFillTx/>
                <a:latin typeface="+mn-lt"/>
                <a:ea typeface="+mn-ea"/>
                <a:cs typeface="+mn-cs"/>
              </a:rPr>
              <a:t>Leaders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i="1" u="none" strike="noStrike" kern="1200" cap="none" spc="0" normalizeH="0" baseline="0" noProof="0" dirty="0" smtClean="0">
                <a:ln>
                  <a:noFill/>
                </a:ln>
                <a:solidFill>
                  <a:srgbClr val="0628D4"/>
                </a:solidFill>
                <a:effectLst/>
                <a:uLnTx/>
                <a:uFillTx/>
                <a:latin typeface="+mn-lt"/>
                <a:ea typeface="+mn-ea"/>
                <a:cs typeface="+mn-cs"/>
              </a:rPr>
              <a:t>Focus on people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i="1" u="none" strike="noStrike" kern="1200" cap="none" spc="0" normalizeH="0" baseline="0" noProof="0" dirty="0" smtClean="0">
                <a:ln>
                  <a:noFill/>
                </a:ln>
                <a:solidFill>
                  <a:srgbClr val="0628D4"/>
                </a:solidFill>
                <a:effectLst/>
                <a:uLnTx/>
                <a:uFillTx/>
                <a:latin typeface="+mn-lt"/>
                <a:ea typeface="+mn-ea"/>
                <a:cs typeface="+mn-cs"/>
              </a:rPr>
              <a:t>Do the right things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i="1" u="none" strike="noStrike" kern="1200" cap="none" spc="0" normalizeH="0" baseline="0" noProof="0" dirty="0" smtClean="0">
                <a:ln>
                  <a:noFill/>
                </a:ln>
                <a:solidFill>
                  <a:srgbClr val="0628D4"/>
                </a:solidFill>
                <a:effectLst/>
                <a:uLnTx/>
                <a:uFillTx/>
                <a:latin typeface="+mn-lt"/>
                <a:ea typeface="+mn-ea"/>
                <a:cs typeface="+mn-cs"/>
              </a:rPr>
              <a:t>Inspire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i="1" u="none" strike="noStrike" kern="1200" cap="none" spc="0" normalizeH="0" baseline="0" noProof="0" dirty="0" smtClean="0">
                <a:ln>
                  <a:noFill/>
                </a:ln>
                <a:solidFill>
                  <a:srgbClr val="0628D4"/>
                </a:solidFill>
                <a:effectLst/>
                <a:uLnTx/>
                <a:uFillTx/>
                <a:latin typeface="+mn-lt"/>
                <a:ea typeface="+mn-ea"/>
                <a:cs typeface="+mn-cs"/>
              </a:rPr>
              <a:t>Influence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i="1" u="none" strike="noStrike" kern="1200" cap="none" spc="0" normalizeH="0" baseline="0" noProof="0" dirty="0" smtClean="0">
                <a:ln>
                  <a:noFill/>
                </a:ln>
                <a:solidFill>
                  <a:srgbClr val="0628D4"/>
                </a:solidFill>
                <a:effectLst/>
                <a:uLnTx/>
                <a:uFillTx/>
                <a:latin typeface="+mn-lt"/>
                <a:ea typeface="+mn-ea"/>
                <a:cs typeface="+mn-cs"/>
              </a:rPr>
              <a:t>Motivate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i="1" u="none" strike="noStrike" kern="1200" cap="none" spc="0" normalizeH="0" baseline="0" noProof="0" dirty="0" smtClean="0">
                <a:ln>
                  <a:noFill/>
                </a:ln>
                <a:solidFill>
                  <a:srgbClr val="0628D4"/>
                </a:solidFill>
                <a:effectLst/>
                <a:uLnTx/>
                <a:uFillTx/>
                <a:latin typeface="+mn-lt"/>
                <a:ea typeface="+mn-ea"/>
                <a:cs typeface="+mn-cs"/>
              </a:rPr>
              <a:t>Build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i="1" u="none" strike="noStrike" kern="1200" cap="none" spc="0" normalizeH="0" baseline="0" noProof="0" dirty="0" smtClean="0">
                <a:ln>
                  <a:noFill/>
                </a:ln>
                <a:solidFill>
                  <a:srgbClr val="0628D4"/>
                </a:solidFill>
                <a:effectLst/>
                <a:uLnTx/>
                <a:uFillTx/>
                <a:latin typeface="+mn-lt"/>
                <a:ea typeface="+mn-ea"/>
                <a:cs typeface="+mn-cs"/>
              </a:rPr>
              <a:t>Shape entities</a:t>
            </a:r>
            <a:endParaRPr kumimoji="0" lang="en-US" sz="3200" i="1" u="none" strike="noStrike" kern="1200" cap="none" spc="0" normalizeH="0" baseline="0" noProof="0" dirty="0">
              <a:ln>
                <a:noFill/>
              </a:ln>
              <a:solidFill>
                <a:srgbClr val="0628D4"/>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left)">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wipe(left)">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wipe(left)">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wipe(left)">
                                      <p:cBhvr>
                                        <p:cTn id="42" dur="500"/>
                                        <p:tgtEl>
                                          <p:spTgt spid="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grpId="0" nodeType="clickEffect">
                                  <p:stCondLst>
                                    <p:cond delay="0"/>
                                  </p:stCondLst>
                                  <p:childTnLst>
                                    <p:set>
                                      <p:cBhvr>
                                        <p:cTn id="46" dur="1" fill="hold">
                                          <p:stCondLst>
                                            <p:cond delay="0"/>
                                          </p:stCondLst>
                                        </p:cTn>
                                        <p:tgtEl>
                                          <p:spTgt spid="11">
                                            <p:txEl>
                                              <p:pRg st="0" end="0"/>
                                            </p:txEl>
                                          </p:spTgt>
                                        </p:tgtEl>
                                        <p:attrNameLst>
                                          <p:attrName>style.visibility</p:attrName>
                                        </p:attrNameLst>
                                      </p:cBhvr>
                                      <p:to>
                                        <p:strVal val="visible"/>
                                      </p:to>
                                    </p:set>
                                    <p:animEffect transition="in" filter="strips(downLeft)">
                                      <p:cBhvr>
                                        <p:cTn id="47" dur="500"/>
                                        <p:tgtEl>
                                          <p:spTgt spid="11">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grpId="0" nodeType="clickEffect">
                                  <p:stCondLst>
                                    <p:cond delay="0"/>
                                  </p:stCondLst>
                                  <p:childTnLst>
                                    <p:set>
                                      <p:cBhvr>
                                        <p:cTn id="51" dur="1" fill="hold">
                                          <p:stCondLst>
                                            <p:cond delay="0"/>
                                          </p:stCondLst>
                                        </p:cTn>
                                        <p:tgtEl>
                                          <p:spTgt spid="11">
                                            <p:txEl>
                                              <p:pRg st="1" end="1"/>
                                            </p:txEl>
                                          </p:spTgt>
                                        </p:tgtEl>
                                        <p:attrNameLst>
                                          <p:attrName>style.visibility</p:attrName>
                                        </p:attrNameLst>
                                      </p:cBhvr>
                                      <p:to>
                                        <p:strVal val="visible"/>
                                      </p:to>
                                    </p:set>
                                    <p:animEffect transition="in" filter="strips(downLeft)">
                                      <p:cBhvr>
                                        <p:cTn id="52" dur="500"/>
                                        <p:tgtEl>
                                          <p:spTgt spid="11">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12" fill="hold" grpId="0" nodeType="clickEffect">
                                  <p:stCondLst>
                                    <p:cond delay="0"/>
                                  </p:stCondLst>
                                  <p:childTnLst>
                                    <p:set>
                                      <p:cBhvr>
                                        <p:cTn id="56" dur="1" fill="hold">
                                          <p:stCondLst>
                                            <p:cond delay="0"/>
                                          </p:stCondLst>
                                        </p:cTn>
                                        <p:tgtEl>
                                          <p:spTgt spid="11">
                                            <p:txEl>
                                              <p:pRg st="2" end="2"/>
                                            </p:txEl>
                                          </p:spTgt>
                                        </p:tgtEl>
                                        <p:attrNameLst>
                                          <p:attrName>style.visibility</p:attrName>
                                        </p:attrNameLst>
                                      </p:cBhvr>
                                      <p:to>
                                        <p:strVal val="visible"/>
                                      </p:to>
                                    </p:set>
                                    <p:animEffect transition="in" filter="strips(downLeft)">
                                      <p:cBhvr>
                                        <p:cTn id="57" dur="500"/>
                                        <p:tgtEl>
                                          <p:spTgt spid="11">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12" fill="hold" grpId="0" nodeType="clickEffect">
                                  <p:stCondLst>
                                    <p:cond delay="0"/>
                                  </p:stCondLst>
                                  <p:childTnLst>
                                    <p:set>
                                      <p:cBhvr>
                                        <p:cTn id="61" dur="1" fill="hold">
                                          <p:stCondLst>
                                            <p:cond delay="0"/>
                                          </p:stCondLst>
                                        </p:cTn>
                                        <p:tgtEl>
                                          <p:spTgt spid="11">
                                            <p:txEl>
                                              <p:pRg st="3" end="3"/>
                                            </p:txEl>
                                          </p:spTgt>
                                        </p:tgtEl>
                                        <p:attrNameLst>
                                          <p:attrName>style.visibility</p:attrName>
                                        </p:attrNameLst>
                                      </p:cBhvr>
                                      <p:to>
                                        <p:strVal val="visible"/>
                                      </p:to>
                                    </p:set>
                                    <p:animEffect transition="in" filter="strips(downLeft)">
                                      <p:cBhvr>
                                        <p:cTn id="62" dur="500"/>
                                        <p:tgtEl>
                                          <p:spTgt spid="11">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12" fill="hold" grpId="0" nodeType="clickEffect">
                                  <p:stCondLst>
                                    <p:cond delay="0"/>
                                  </p:stCondLst>
                                  <p:childTnLst>
                                    <p:set>
                                      <p:cBhvr>
                                        <p:cTn id="66" dur="1" fill="hold">
                                          <p:stCondLst>
                                            <p:cond delay="0"/>
                                          </p:stCondLst>
                                        </p:cTn>
                                        <p:tgtEl>
                                          <p:spTgt spid="11">
                                            <p:txEl>
                                              <p:pRg st="4" end="4"/>
                                            </p:txEl>
                                          </p:spTgt>
                                        </p:tgtEl>
                                        <p:attrNameLst>
                                          <p:attrName>style.visibility</p:attrName>
                                        </p:attrNameLst>
                                      </p:cBhvr>
                                      <p:to>
                                        <p:strVal val="visible"/>
                                      </p:to>
                                    </p:set>
                                    <p:animEffect transition="in" filter="strips(downLeft)">
                                      <p:cBhvr>
                                        <p:cTn id="67" dur="500"/>
                                        <p:tgtEl>
                                          <p:spTgt spid="11">
                                            <p:txEl>
                                              <p:pRg st="4" end="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8" presetClass="entr" presetSubtype="12" fill="hold" grpId="0" nodeType="clickEffect">
                                  <p:stCondLst>
                                    <p:cond delay="0"/>
                                  </p:stCondLst>
                                  <p:childTnLst>
                                    <p:set>
                                      <p:cBhvr>
                                        <p:cTn id="71" dur="1" fill="hold">
                                          <p:stCondLst>
                                            <p:cond delay="0"/>
                                          </p:stCondLst>
                                        </p:cTn>
                                        <p:tgtEl>
                                          <p:spTgt spid="11">
                                            <p:txEl>
                                              <p:pRg st="5" end="5"/>
                                            </p:txEl>
                                          </p:spTgt>
                                        </p:tgtEl>
                                        <p:attrNameLst>
                                          <p:attrName>style.visibility</p:attrName>
                                        </p:attrNameLst>
                                      </p:cBhvr>
                                      <p:to>
                                        <p:strVal val="visible"/>
                                      </p:to>
                                    </p:set>
                                    <p:animEffect transition="in" filter="strips(downLeft)">
                                      <p:cBhvr>
                                        <p:cTn id="72" dur="500"/>
                                        <p:tgtEl>
                                          <p:spTgt spid="11">
                                            <p:txEl>
                                              <p:pRg st="5" end="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8" presetClass="entr" presetSubtype="12" fill="hold" grpId="0" nodeType="clickEffect">
                                  <p:stCondLst>
                                    <p:cond delay="0"/>
                                  </p:stCondLst>
                                  <p:childTnLst>
                                    <p:set>
                                      <p:cBhvr>
                                        <p:cTn id="76" dur="1" fill="hold">
                                          <p:stCondLst>
                                            <p:cond delay="0"/>
                                          </p:stCondLst>
                                        </p:cTn>
                                        <p:tgtEl>
                                          <p:spTgt spid="11">
                                            <p:txEl>
                                              <p:pRg st="6" end="6"/>
                                            </p:txEl>
                                          </p:spTgt>
                                        </p:tgtEl>
                                        <p:attrNameLst>
                                          <p:attrName>style.visibility</p:attrName>
                                        </p:attrNameLst>
                                      </p:cBhvr>
                                      <p:to>
                                        <p:strVal val="visible"/>
                                      </p:to>
                                    </p:set>
                                    <p:animEffect transition="in" filter="strips(downLeft)">
                                      <p:cBhvr>
                                        <p:cTn id="77" dur="500"/>
                                        <p:tgtEl>
                                          <p:spTgt spid="11">
                                            <p:txEl>
                                              <p:pRg st="6" end="6"/>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8" presetClass="entr" presetSubtype="12" fill="hold" grpId="0" nodeType="clickEffect">
                                  <p:stCondLst>
                                    <p:cond delay="0"/>
                                  </p:stCondLst>
                                  <p:childTnLst>
                                    <p:set>
                                      <p:cBhvr>
                                        <p:cTn id="81" dur="1" fill="hold">
                                          <p:stCondLst>
                                            <p:cond delay="0"/>
                                          </p:stCondLst>
                                        </p:cTn>
                                        <p:tgtEl>
                                          <p:spTgt spid="11">
                                            <p:txEl>
                                              <p:pRg st="7" end="7"/>
                                            </p:txEl>
                                          </p:spTgt>
                                        </p:tgtEl>
                                        <p:attrNameLst>
                                          <p:attrName>style.visibility</p:attrName>
                                        </p:attrNameLst>
                                      </p:cBhvr>
                                      <p:to>
                                        <p:strVal val="visible"/>
                                      </p:to>
                                    </p:set>
                                    <p:animEffect transition="in" filter="strips(downLeft)">
                                      <p:cBhvr>
                                        <p:cTn id="82" dur="5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P spid="11"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b="1" dirty="0" smtClean="0"/>
              <a:t>Managers vs. Leaders</a:t>
            </a:r>
            <a:endParaRPr lang="en-US" dirty="0"/>
          </a:p>
        </p:txBody>
      </p:sp>
      <p:sp>
        <p:nvSpPr>
          <p:cNvPr id="5" name="Slide Number Placeholder 4"/>
          <p:cNvSpPr>
            <a:spLocks noGrp="1"/>
          </p:cNvSpPr>
          <p:nvPr>
            <p:ph type="sldNum" sz="quarter" idx="12"/>
          </p:nvPr>
        </p:nvSpPr>
        <p:spPr/>
        <p:txBody>
          <a:bodyPr/>
          <a:lstStyle/>
          <a:p>
            <a:fld id="{D51081E8-3327-495A-9823-FC891E0968B6}" type="slidenum">
              <a:rPr lang="en-US" smtClean="0"/>
              <a:pPr/>
              <a:t>36</a:t>
            </a:fld>
            <a:endParaRPr lang="en-US"/>
          </a:p>
        </p:txBody>
      </p:sp>
      <p:pic>
        <p:nvPicPr>
          <p:cNvPr id="10" name="Picture 9" descr="C:\Users\Khem\Desktop\logo_20110422093508.jpg"/>
          <p:cNvPicPr/>
          <p:nvPr/>
        </p:nvPicPr>
        <p:blipFill>
          <a:blip r:embed="rId3" cstate="print"/>
          <a:srcRect/>
          <a:stretch>
            <a:fillRect/>
          </a:stretch>
        </p:blipFill>
        <p:spPr bwMode="auto">
          <a:xfrm>
            <a:off x="8077200" y="0"/>
            <a:ext cx="1066800" cy="1143000"/>
          </a:xfrm>
          <a:prstGeom prst="rect">
            <a:avLst/>
          </a:prstGeom>
          <a:noFill/>
          <a:ln w="9525">
            <a:noFill/>
            <a:miter lim="800000"/>
            <a:headEnd/>
            <a:tailEnd/>
          </a:ln>
        </p:spPr>
      </p:pic>
      <p:sp>
        <p:nvSpPr>
          <p:cNvPr id="7" name="Rectangle 3"/>
          <p:cNvSpPr>
            <a:spLocks noGrp="1" noChangeArrowheads="1"/>
          </p:cNvSpPr>
          <p:nvPr>
            <p:ph idx="1"/>
          </p:nvPr>
        </p:nvSpPr>
        <p:spPr>
          <a:xfrm>
            <a:off x="2514600" y="1447800"/>
            <a:ext cx="3429000" cy="3001963"/>
          </a:xfrm>
        </p:spPr>
        <p:txBody>
          <a:bodyPr/>
          <a:lstStyle/>
          <a:p>
            <a:pPr>
              <a:buNone/>
            </a:pPr>
            <a:r>
              <a:rPr lang="en-US" b="1" u="sng" dirty="0" smtClean="0">
                <a:solidFill>
                  <a:srgbClr val="FF0000"/>
                </a:solidFill>
              </a:rPr>
              <a:t>Common Activities</a:t>
            </a:r>
          </a:p>
          <a:p>
            <a:r>
              <a:rPr lang="en-US" i="1" dirty="0" smtClean="0">
                <a:solidFill>
                  <a:srgbClr val="0000CC"/>
                </a:solidFill>
              </a:rPr>
              <a:t>Planning </a:t>
            </a:r>
            <a:endParaRPr lang="en-US" i="1" dirty="0">
              <a:solidFill>
                <a:srgbClr val="0000CC"/>
              </a:solidFill>
            </a:endParaRPr>
          </a:p>
          <a:p>
            <a:r>
              <a:rPr lang="en-US" i="1" dirty="0">
                <a:solidFill>
                  <a:srgbClr val="0000CC"/>
                </a:solidFill>
              </a:rPr>
              <a:t>Organizing</a:t>
            </a:r>
          </a:p>
          <a:p>
            <a:r>
              <a:rPr lang="en-US" i="1" dirty="0">
                <a:solidFill>
                  <a:srgbClr val="0000CC"/>
                </a:solidFill>
              </a:rPr>
              <a:t>Directing </a:t>
            </a:r>
          </a:p>
          <a:p>
            <a:r>
              <a:rPr lang="en-US" i="1" dirty="0">
                <a:solidFill>
                  <a:srgbClr val="0000CC"/>
                </a:solidFill>
              </a:rPr>
              <a:t>Controlling</a:t>
            </a:r>
            <a:r>
              <a:rPr lang="en-US" b="1" dirty="0"/>
              <a:t> </a:t>
            </a:r>
          </a:p>
        </p:txBody>
      </p:sp>
      <p:graphicFrame>
        <p:nvGraphicFramePr>
          <p:cNvPr id="4098" name="Object 2"/>
          <p:cNvGraphicFramePr>
            <a:graphicFrameLocks noChangeAspect="1"/>
          </p:cNvGraphicFramePr>
          <p:nvPr/>
        </p:nvGraphicFramePr>
        <p:xfrm>
          <a:off x="4906963" y="1219200"/>
          <a:ext cx="3932237" cy="4800600"/>
        </p:xfrm>
        <a:graphic>
          <a:graphicData uri="http://schemas.openxmlformats.org/presentationml/2006/ole">
            <p:oleObj spid="_x0000_s4100" name="Clip" r:id="rId4" imgW="4724400" imgH="6070600" progId="">
              <p:embed/>
            </p:oleObj>
          </a:graphicData>
        </a:graphic>
      </p:graphicFrame>
      <p:graphicFrame>
        <p:nvGraphicFramePr>
          <p:cNvPr id="4099" name="Object 3"/>
          <p:cNvGraphicFramePr>
            <a:graphicFrameLocks noChangeAspect="1"/>
          </p:cNvGraphicFramePr>
          <p:nvPr/>
        </p:nvGraphicFramePr>
        <p:xfrm>
          <a:off x="304800" y="1676400"/>
          <a:ext cx="2667000" cy="4419600"/>
        </p:xfrm>
        <a:graphic>
          <a:graphicData uri="http://schemas.openxmlformats.org/presentationml/2006/ole">
            <p:oleObj spid="_x0000_s4101" name="Clip" r:id="rId5" imgW="2181225" imgH="283845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b="1" dirty="0" smtClean="0"/>
              <a:t>Managers vs. Leaders</a:t>
            </a:r>
            <a:endParaRPr lang="en-US" dirty="0"/>
          </a:p>
        </p:txBody>
      </p:sp>
      <p:sp>
        <p:nvSpPr>
          <p:cNvPr id="5" name="Slide Number Placeholder 4"/>
          <p:cNvSpPr>
            <a:spLocks noGrp="1"/>
          </p:cNvSpPr>
          <p:nvPr>
            <p:ph type="sldNum" sz="quarter" idx="12"/>
          </p:nvPr>
        </p:nvSpPr>
        <p:spPr/>
        <p:txBody>
          <a:bodyPr/>
          <a:lstStyle/>
          <a:p>
            <a:fld id="{D51081E8-3327-495A-9823-FC891E0968B6}" type="slidenum">
              <a:rPr lang="en-US" smtClean="0"/>
              <a:pPr/>
              <a:t>37</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
        <p:nvSpPr>
          <p:cNvPr id="7" name="Rectangle 3"/>
          <p:cNvSpPr>
            <a:spLocks noGrp="1" noChangeArrowheads="1"/>
          </p:cNvSpPr>
          <p:nvPr>
            <p:ph idx="1"/>
          </p:nvPr>
        </p:nvSpPr>
        <p:spPr>
          <a:xfrm>
            <a:off x="457200" y="1189037"/>
            <a:ext cx="3657600" cy="4906963"/>
          </a:xfrm>
        </p:spPr>
        <p:txBody>
          <a:bodyPr/>
          <a:lstStyle/>
          <a:p>
            <a:pPr>
              <a:buFont typeface="Monotype Sorts" pitchFamily="2" charset="2"/>
              <a:buNone/>
            </a:pPr>
            <a:r>
              <a:rPr lang="en-US" sz="3200" b="1" u="sng" dirty="0"/>
              <a:t>Manager</a:t>
            </a:r>
          </a:p>
          <a:p>
            <a:r>
              <a:rPr lang="en-US" sz="3200" i="1" dirty="0">
                <a:solidFill>
                  <a:srgbClr val="0000CC"/>
                </a:solidFill>
              </a:rPr>
              <a:t>Planning</a:t>
            </a:r>
          </a:p>
          <a:p>
            <a:r>
              <a:rPr lang="en-US" sz="3200" i="1" dirty="0">
                <a:solidFill>
                  <a:srgbClr val="0000CC"/>
                </a:solidFill>
              </a:rPr>
              <a:t>Budgeting</a:t>
            </a:r>
          </a:p>
          <a:p>
            <a:r>
              <a:rPr lang="en-US" sz="3200" i="1" dirty="0">
                <a:solidFill>
                  <a:srgbClr val="0000CC"/>
                </a:solidFill>
              </a:rPr>
              <a:t>Sets targets</a:t>
            </a:r>
          </a:p>
          <a:p>
            <a:r>
              <a:rPr lang="en-US" sz="3200" i="1" dirty="0">
                <a:solidFill>
                  <a:srgbClr val="0000CC"/>
                </a:solidFill>
              </a:rPr>
              <a:t>Establishes detailed steps</a:t>
            </a:r>
          </a:p>
          <a:p>
            <a:r>
              <a:rPr lang="en-US" sz="3200" i="1" dirty="0">
                <a:solidFill>
                  <a:srgbClr val="0000CC"/>
                </a:solidFill>
              </a:rPr>
              <a:t>Allocates resources</a:t>
            </a:r>
          </a:p>
          <a:p>
            <a:endParaRPr lang="en-US" sz="3200" b="1" dirty="0"/>
          </a:p>
        </p:txBody>
      </p:sp>
      <p:sp>
        <p:nvSpPr>
          <p:cNvPr id="11" name="Rectangle 4"/>
          <p:cNvSpPr txBox="1">
            <a:spLocks noChangeArrowheads="1"/>
          </p:cNvSpPr>
          <p:nvPr/>
        </p:nvSpPr>
        <p:spPr>
          <a:xfrm>
            <a:off x="5791200" y="1676400"/>
            <a:ext cx="2895600" cy="2971800"/>
          </a:xfrm>
          <a:prstGeom prst="rect">
            <a:avLst/>
          </a:prstGeom>
        </p:spPr>
        <p:txBody>
          <a:bodyPr/>
          <a:lstStyle/>
          <a:p>
            <a:pPr marL="342900" marR="0" lvl="0" indent="-342900" defTabSz="914400" rtl="0" eaLnBrk="1" fontAlgn="auto" latinLnBrk="0" hangingPunct="1">
              <a:lnSpc>
                <a:spcPct val="100000"/>
              </a:lnSpc>
              <a:spcBef>
                <a:spcPct val="20000"/>
              </a:spcBef>
              <a:spcAft>
                <a:spcPts val="0"/>
              </a:spcAft>
              <a:buClrTx/>
              <a:buSzTx/>
              <a:buFont typeface="Monotype Sorts" pitchFamily="2" charset="2"/>
              <a:buNone/>
              <a:tabLst/>
              <a:defRPr/>
            </a:pPr>
            <a:r>
              <a:rPr kumimoji="0" lang="en-US" sz="3200" b="1" i="0" u="sng" strike="noStrike" kern="1200" cap="none" spc="0" normalizeH="0" baseline="0" noProof="0" dirty="0" smtClean="0">
                <a:ln>
                  <a:noFill/>
                </a:ln>
                <a:solidFill>
                  <a:schemeClr val="tx1"/>
                </a:solidFill>
                <a:effectLst/>
                <a:uLnTx/>
                <a:uFillTx/>
                <a:latin typeface="+mn-lt"/>
                <a:ea typeface="+mn-ea"/>
                <a:cs typeface="+mn-cs"/>
              </a:rPr>
              <a:t>Leader</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i="1" u="none" strike="noStrike" kern="1200" cap="none" spc="0" normalizeH="0" baseline="0" noProof="0" dirty="0" smtClean="0">
                <a:ln>
                  <a:noFill/>
                </a:ln>
                <a:solidFill>
                  <a:srgbClr val="0000CC"/>
                </a:solidFill>
                <a:effectLst/>
                <a:uLnTx/>
                <a:uFillTx/>
                <a:latin typeface="+mn-lt"/>
                <a:ea typeface="+mn-ea"/>
                <a:cs typeface="+mn-cs"/>
              </a:rPr>
              <a:t>Devises strategy</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i="1" u="none" strike="noStrike" kern="1200" cap="none" spc="0" normalizeH="0" baseline="0" noProof="0" dirty="0" smtClean="0">
                <a:ln>
                  <a:noFill/>
                </a:ln>
                <a:solidFill>
                  <a:srgbClr val="0000CC"/>
                </a:solidFill>
                <a:effectLst/>
                <a:uLnTx/>
                <a:uFillTx/>
                <a:latin typeface="+mn-lt"/>
                <a:ea typeface="+mn-ea"/>
                <a:cs typeface="+mn-cs"/>
              </a:rPr>
              <a:t>Sets direction</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i="1" u="none" strike="noStrike" kern="1200" cap="none" spc="0" normalizeH="0" baseline="0" noProof="0" dirty="0" smtClean="0">
                <a:ln>
                  <a:noFill/>
                </a:ln>
                <a:solidFill>
                  <a:srgbClr val="0000CC"/>
                </a:solidFill>
                <a:effectLst/>
                <a:uLnTx/>
                <a:uFillTx/>
                <a:latin typeface="+mn-lt"/>
                <a:ea typeface="+mn-ea"/>
                <a:cs typeface="+mn-cs"/>
              </a:rPr>
              <a:t>Creates vision</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defTabSz="914400" rtl="0" eaLnBrk="1" fontAlgn="auto" latinLnBrk="0" hangingPunct="1">
              <a:lnSpc>
                <a:spcPct val="100000"/>
              </a:lnSpc>
              <a:spcBef>
                <a:spcPct val="20000"/>
              </a:spcBef>
              <a:spcAft>
                <a:spcPts val="0"/>
              </a:spcAft>
              <a:buClrTx/>
              <a:buSzTx/>
              <a:buFont typeface="Monotype Sorts" pitchFamily="2" charset="2"/>
              <a:buNone/>
              <a:tabLst/>
              <a:defRPr/>
            </a:pPr>
            <a:endParaRPr kumimoji="0" lang="en-US" sz="3200" b="1" i="0" u="none" strike="noStrike" kern="1200" cap="none" spc="0" normalizeH="0" baseline="0" noProof="0" dirty="0">
              <a:ln>
                <a:noFill/>
              </a:ln>
              <a:solidFill>
                <a:schemeClr val="tx1"/>
              </a:solidFill>
              <a:effectLst/>
              <a:uLnTx/>
              <a:uFillTx/>
              <a:latin typeface="+mn-lt"/>
              <a:ea typeface="+mn-ea"/>
              <a:cs typeface="+mn-cs"/>
            </a:endParaRPr>
          </a:p>
        </p:txBody>
      </p:sp>
      <p:pic>
        <p:nvPicPr>
          <p:cNvPr id="5123" name="Picture 3"/>
          <p:cNvPicPr>
            <a:picLocks noChangeAspect="1" noChangeArrowheads="1"/>
          </p:cNvPicPr>
          <p:nvPr/>
        </p:nvPicPr>
        <p:blipFill>
          <a:blip r:embed="rId3" cstate="print"/>
          <a:srcRect/>
          <a:stretch>
            <a:fillRect/>
          </a:stretch>
        </p:blipFill>
        <p:spPr bwMode="auto">
          <a:xfrm>
            <a:off x="3581400" y="1600200"/>
            <a:ext cx="2333625" cy="4067175"/>
          </a:xfrm>
          <a:prstGeom prst="rect">
            <a:avLst/>
          </a:prstGeom>
          <a:noFill/>
          <a:ln w="9525">
            <a:noFill/>
            <a:miter lim="800000"/>
            <a:headEnd/>
            <a:tailEnd/>
          </a:ln>
          <a:effectLst/>
        </p:spPr>
      </p:pic>
      <p:sp>
        <p:nvSpPr>
          <p:cNvPr id="12" name="Rectangle 2"/>
          <p:cNvSpPr txBox="1">
            <a:spLocks noChangeArrowheads="1"/>
          </p:cNvSpPr>
          <p:nvPr/>
        </p:nvSpPr>
        <p:spPr>
          <a:xfrm>
            <a:off x="1981200" y="838200"/>
            <a:ext cx="4114800" cy="655638"/>
          </a:xfrm>
          <a:prstGeom prst="rect">
            <a:avLst/>
          </a:prstGeom>
          <a:solidFill>
            <a:schemeClr val="bg1"/>
          </a:solidFill>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a:noFill/>
                </a:ln>
                <a:solidFill>
                  <a:srgbClr val="FF0000"/>
                </a:solidFill>
                <a:effectLst/>
                <a:uLnTx/>
                <a:uFillTx/>
                <a:latin typeface="+mj-lt"/>
                <a:ea typeface="+mj-ea"/>
                <a:cs typeface="+mj-cs"/>
              </a:rPr>
              <a:t>Planning</a:t>
            </a:r>
            <a:r>
              <a:rPr kumimoji="0" lang="en-US" sz="4800" b="1" i="0" u="none" strike="noStrike" kern="1200" cap="none" spc="0" normalizeH="0" baseline="0" noProof="0" dirty="0" smtClean="0">
                <a:ln>
                  <a:noFill/>
                </a:ln>
                <a:solidFill>
                  <a:srgbClr val="002060"/>
                </a:solidFill>
                <a:effectLst/>
                <a:uLnTx/>
                <a:uFillTx/>
                <a:latin typeface="+mj-lt"/>
                <a:ea typeface="+mj-ea"/>
                <a:cs typeface="+mj-cs"/>
              </a:rPr>
              <a:t> </a:t>
            </a:r>
            <a:endParaRPr kumimoji="0" lang="en-US" sz="4800" b="1" i="0" u="none" strike="noStrike" kern="1200" cap="none" spc="0" normalizeH="0" baseline="0" noProof="0" dirty="0">
              <a:ln>
                <a:noFill/>
              </a:ln>
              <a:solidFill>
                <a:srgbClr val="002060"/>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left)">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wipe(left)">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Effect transition="in" filter="wipe(left)">
                                      <p:cBhvr>
                                        <p:cTn id="37" dur="500"/>
                                        <p:tgtEl>
                                          <p:spTgt spid="11">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
                                            <p:txEl>
                                              <p:pRg st="1" end="1"/>
                                            </p:txEl>
                                          </p:spTgt>
                                        </p:tgtEl>
                                        <p:attrNameLst>
                                          <p:attrName>style.visibility</p:attrName>
                                        </p:attrNameLst>
                                      </p:cBhvr>
                                      <p:to>
                                        <p:strVal val="visible"/>
                                      </p:to>
                                    </p:set>
                                    <p:animEffect transition="in" filter="wipe(left)">
                                      <p:cBhvr>
                                        <p:cTn id="42" dur="500"/>
                                        <p:tgtEl>
                                          <p:spTgt spid="11">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
                                            <p:txEl>
                                              <p:pRg st="2" end="2"/>
                                            </p:txEl>
                                          </p:spTgt>
                                        </p:tgtEl>
                                        <p:attrNameLst>
                                          <p:attrName>style.visibility</p:attrName>
                                        </p:attrNameLst>
                                      </p:cBhvr>
                                      <p:to>
                                        <p:strVal val="visible"/>
                                      </p:to>
                                    </p:set>
                                    <p:animEffect transition="in" filter="wipe(left)">
                                      <p:cBhvr>
                                        <p:cTn id="47" dur="500"/>
                                        <p:tgtEl>
                                          <p:spTgt spid="11">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1">
                                            <p:txEl>
                                              <p:pRg st="3" end="3"/>
                                            </p:txEl>
                                          </p:spTgt>
                                        </p:tgtEl>
                                        <p:attrNameLst>
                                          <p:attrName>style.visibility</p:attrName>
                                        </p:attrNameLst>
                                      </p:cBhvr>
                                      <p:to>
                                        <p:strVal val="visible"/>
                                      </p:to>
                                    </p:set>
                                    <p:animEffect transition="in" filter="wipe(left)">
                                      <p:cBhvr>
                                        <p:cTn id="52"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P spid="11"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b="1" dirty="0" smtClean="0"/>
              <a:t>Managers vs. Leaders</a:t>
            </a:r>
            <a:endParaRPr lang="en-US" dirty="0"/>
          </a:p>
        </p:txBody>
      </p:sp>
      <p:sp>
        <p:nvSpPr>
          <p:cNvPr id="5" name="Slide Number Placeholder 4"/>
          <p:cNvSpPr>
            <a:spLocks noGrp="1"/>
          </p:cNvSpPr>
          <p:nvPr>
            <p:ph type="sldNum" sz="quarter" idx="12"/>
          </p:nvPr>
        </p:nvSpPr>
        <p:spPr/>
        <p:txBody>
          <a:bodyPr/>
          <a:lstStyle/>
          <a:p>
            <a:fld id="{D51081E8-3327-495A-9823-FC891E0968B6}" type="slidenum">
              <a:rPr lang="en-US" smtClean="0"/>
              <a:pPr/>
              <a:t>38</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
        <p:nvSpPr>
          <p:cNvPr id="7" name="Rectangle 3"/>
          <p:cNvSpPr>
            <a:spLocks noGrp="1" noChangeArrowheads="1"/>
          </p:cNvSpPr>
          <p:nvPr>
            <p:ph idx="1"/>
          </p:nvPr>
        </p:nvSpPr>
        <p:spPr>
          <a:xfrm>
            <a:off x="457200" y="1189037"/>
            <a:ext cx="3657600" cy="4906963"/>
          </a:xfrm>
        </p:spPr>
        <p:txBody>
          <a:bodyPr/>
          <a:lstStyle/>
          <a:p>
            <a:pPr>
              <a:buFont typeface="Monotype Sorts" pitchFamily="2" charset="2"/>
              <a:buNone/>
            </a:pPr>
            <a:r>
              <a:rPr lang="en-US" sz="3200" b="1" u="sng" dirty="0"/>
              <a:t>Manager</a:t>
            </a:r>
          </a:p>
          <a:p>
            <a:r>
              <a:rPr lang="en-US" sz="3200" i="1" dirty="0">
                <a:solidFill>
                  <a:srgbClr val="0628D4"/>
                </a:solidFill>
              </a:rPr>
              <a:t>Creates structure</a:t>
            </a:r>
          </a:p>
          <a:p>
            <a:r>
              <a:rPr lang="en-US" sz="3200" i="1" dirty="0">
                <a:solidFill>
                  <a:srgbClr val="0628D4"/>
                </a:solidFill>
              </a:rPr>
              <a:t>Job descriptions</a:t>
            </a:r>
          </a:p>
          <a:p>
            <a:r>
              <a:rPr lang="en-US" sz="3200" i="1" dirty="0">
                <a:solidFill>
                  <a:srgbClr val="0628D4"/>
                </a:solidFill>
              </a:rPr>
              <a:t>Staffing </a:t>
            </a:r>
          </a:p>
          <a:p>
            <a:r>
              <a:rPr lang="en-US" sz="3200" i="1" dirty="0">
                <a:solidFill>
                  <a:srgbClr val="0628D4"/>
                </a:solidFill>
              </a:rPr>
              <a:t>Hierarchy</a:t>
            </a:r>
          </a:p>
          <a:p>
            <a:r>
              <a:rPr lang="en-US" sz="3200" i="1" dirty="0">
                <a:solidFill>
                  <a:srgbClr val="0628D4"/>
                </a:solidFill>
              </a:rPr>
              <a:t>Delegates</a:t>
            </a:r>
          </a:p>
          <a:p>
            <a:r>
              <a:rPr lang="en-US" sz="3200" i="1" dirty="0">
                <a:solidFill>
                  <a:srgbClr val="0628D4"/>
                </a:solidFill>
              </a:rPr>
              <a:t>Training</a:t>
            </a:r>
          </a:p>
        </p:txBody>
      </p:sp>
      <p:sp>
        <p:nvSpPr>
          <p:cNvPr id="11" name="Rectangle 4"/>
          <p:cNvSpPr txBox="1">
            <a:spLocks noChangeArrowheads="1"/>
          </p:cNvSpPr>
          <p:nvPr/>
        </p:nvSpPr>
        <p:spPr>
          <a:xfrm>
            <a:off x="5181600" y="1524000"/>
            <a:ext cx="3683000" cy="417195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Monotype Sorts" pitchFamily="2" charset="2"/>
              <a:buNone/>
              <a:tabLst/>
              <a:defRPr/>
            </a:pPr>
            <a:r>
              <a:rPr kumimoji="0" lang="en-US" sz="3200" b="1" i="0" u="sng" strike="noStrike" kern="1200" cap="none" spc="0" normalizeH="0" baseline="0" noProof="0" dirty="0" smtClean="0">
                <a:ln>
                  <a:noFill/>
                </a:ln>
                <a:solidFill>
                  <a:schemeClr val="tx1"/>
                </a:solidFill>
                <a:effectLst/>
                <a:uLnTx/>
                <a:uFillTx/>
                <a:latin typeface="+mn-lt"/>
                <a:ea typeface="+mn-ea"/>
                <a:cs typeface="+mn-cs"/>
              </a:rPr>
              <a:t>Leader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i="1" u="none" strike="noStrike" kern="1200" cap="none" spc="0" normalizeH="0" baseline="0" noProof="0" dirty="0" smtClean="0">
                <a:ln>
                  <a:noFill/>
                </a:ln>
                <a:solidFill>
                  <a:srgbClr val="0628D4"/>
                </a:solidFill>
                <a:effectLst/>
                <a:uLnTx/>
                <a:uFillTx/>
                <a:latin typeface="+mn-lt"/>
                <a:ea typeface="+mn-ea"/>
                <a:cs typeface="+mn-cs"/>
              </a:rPr>
              <a:t>Gets people on board for strategy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i="1" u="none" strike="noStrike" kern="1200" cap="none" spc="0" normalizeH="0" baseline="0" noProof="0" dirty="0" smtClean="0">
                <a:ln>
                  <a:noFill/>
                </a:ln>
                <a:solidFill>
                  <a:srgbClr val="0628D4"/>
                </a:solidFill>
                <a:effectLst/>
                <a:uLnTx/>
                <a:uFillTx/>
                <a:latin typeface="+mn-lt"/>
                <a:ea typeface="+mn-ea"/>
                <a:cs typeface="+mn-cs"/>
              </a:rPr>
              <a:t>Communication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i="1" u="none" strike="noStrike" kern="1200" cap="none" spc="0" normalizeH="0" baseline="0" noProof="0" dirty="0" smtClean="0">
                <a:ln>
                  <a:noFill/>
                </a:ln>
                <a:solidFill>
                  <a:srgbClr val="0628D4"/>
                </a:solidFill>
                <a:effectLst/>
                <a:uLnTx/>
                <a:uFillTx/>
                <a:latin typeface="+mn-lt"/>
                <a:ea typeface="+mn-ea"/>
                <a:cs typeface="+mn-cs"/>
              </a:rPr>
              <a:t>Networks</a:t>
            </a:r>
            <a:endParaRPr kumimoji="0" lang="en-US" sz="3200" i="1" u="none" strike="noStrike" kern="1200" cap="none" spc="0" normalizeH="0" baseline="0" noProof="0" dirty="0">
              <a:ln>
                <a:noFill/>
              </a:ln>
              <a:solidFill>
                <a:srgbClr val="0628D4"/>
              </a:solidFill>
              <a:effectLst/>
              <a:uLnTx/>
              <a:uFillTx/>
              <a:latin typeface="+mn-lt"/>
              <a:ea typeface="+mn-ea"/>
              <a:cs typeface="+mn-cs"/>
            </a:endParaRPr>
          </a:p>
        </p:txBody>
      </p:sp>
      <p:sp>
        <p:nvSpPr>
          <p:cNvPr id="12" name="Rectangle 2"/>
          <p:cNvSpPr txBox="1">
            <a:spLocks noChangeArrowheads="1"/>
          </p:cNvSpPr>
          <p:nvPr/>
        </p:nvSpPr>
        <p:spPr>
          <a:xfrm>
            <a:off x="2514600" y="914400"/>
            <a:ext cx="4114800" cy="655638"/>
          </a:xfrm>
          <a:prstGeom prst="rect">
            <a:avLst/>
          </a:prstGeom>
          <a:solidFill>
            <a:schemeClr val="bg1"/>
          </a:solidFill>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800" b="1" dirty="0" smtClean="0">
                <a:solidFill>
                  <a:srgbClr val="FF0000"/>
                </a:solidFill>
                <a:latin typeface="+mj-lt"/>
                <a:ea typeface="+mj-ea"/>
                <a:cs typeface="+mj-cs"/>
              </a:rPr>
              <a:t>Organizing</a:t>
            </a:r>
            <a:endParaRPr kumimoji="0" lang="en-US" sz="4800" b="1" i="0"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 calcmode="lin" valueType="num">
                                      <p:cBhvr additive="base">
                                        <p:cTn id="37" dur="500" fill="hold"/>
                                        <p:tgtEl>
                                          <p:spTgt spid="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anim calcmode="lin" valueType="num">
                                      <p:cBhvr additive="base">
                                        <p:cTn id="43" dur="500" fill="hold"/>
                                        <p:tgtEl>
                                          <p:spTgt spid="7">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6" fill="hold" grpId="0" nodeType="clickEffect">
                                  <p:stCondLst>
                                    <p:cond delay="0"/>
                                  </p:stCondLst>
                                  <p:childTnLst>
                                    <p:set>
                                      <p:cBhvr>
                                        <p:cTn id="48" dur="1" fill="hold">
                                          <p:stCondLst>
                                            <p:cond delay="0"/>
                                          </p:stCondLst>
                                        </p:cTn>
                                        <p:tgtEl>
                                          <p:spTgt spid="11">
                                            <p:txEl>
                                              <p:pRg st="0" end="0"/>
                                            </p:txEl>
                                          </p:spTgt>
                                        </p:tgtEl>
                                        <p:attrNameLst>
                                          <p:attrName>style.visibility</p:attrName>
                                        </p:attrNameLst>
                                      </p:cBhvr>
                                      <p:to>
                                        <p:strVal val="visible"/>
                                      </p:to>
                                    </p:set>
                                    <p:anim calcmode="lin" valueType="num">
                                      <p:cBhvr additive="base">
                                        <p:cTn id="49"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6" fill="hold" grpId="0" nodeType="clickEffect">
                                  <p:stCondLst>
                                    <p:cond delay="0"/>
                                  </p:stCondLst>
                                  <p:childTnLst>
                                    <p:set>
                                      <p:cBhvr>
                                        <p:cTn id="54" dur="1" fill="hold">
                                          <p:stCondLst>
                                            <p:cond delay="0"/>
                                          </p:stCondLst>
                                        </p:cTn>
                                        <p:tgtEl>
                                          <p:spTgt spid="11">
                                            <p:txEl>
                                              <p:pRg st="1" end="1"/>
                                            </p:txEl>
                                          </p:spTgt>
                                        </p:tgtEl>
                                        <p:attrNameLst>
                                          <p:attrName>style.visibility</p:attrName>
                                        </p:attrNameLst>
                                      </p:cBhvr>
                                      <p:to>
                                        <p:strVal val="visible"/>
                                      </p:to>
                                    </p:set>
                                    <p:anim calcmode="lin" valueType="num">
                                      <p:cBhvr additive="base">
                                        <p:cTn id="55" dur="500" fill="hold"/>
                                        <p:tgtEl>
                                          <p:spTgt spid="11">
                                            <p:txEl>
                                              <p:pRg st="1" end="1"/>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6" fill="hold" grpId="0" nodeType="clickEffect">
                                  <p:stCondLst>
                                    <p:cond delay="0"/>
                                  </p:stCondLst>
                                  <p:childTnLst>
                                    <p:set>
                                      <p:cBhvr>
                                        <p:cTn id="60" dur="1" fill="hold">
                                          <p:stCondLst>
                                            <p:cond delay="0"/>
                                          </p:stCondLst>
                                        </p:cTn>
                                        <p:tgtEl>
                                          <p:spTgt spid="11">
                                            <p:txEl>
                                              <p:pRg st="2" end="2"/>
                                            </p:txEl>
                                          </p:spTgt>
                                        </p:tgtEl>
                                        <p:attrNameLst>
                                          <p:attrName>style.visibility</p:attrName>
                                        </p:attrNameLst>
                                      </p:cBhvr>
                                      <p:to>
                                        <p:strVal val="visible"/>
                                      </p:to>
                                    </p:set>
                                    <p:anim calcmode="lin" valueType="num">
                                      <p:cBhvr additive="base">
                                        <p:cTn id="61" dur="500" fill="hold"/>
                                        <p:tgtEl>
                                          <p:spTgt spid="11">
                                            <p:txEl>
                                              <p:pRg st="2" end="2"/>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6" fill="hold" grpId="0" nodeType="clickEffect">
                                  <p:stCondLst>
                                    <p:cond delay="0"/>
                                  </p:stCondLst>
                                  <p:childTnLst>
                                    <p:set>
                                      <p:cBhvr>
                                        <p:cTn id="66" dur="1" fill="hold">
                                          <p:stCondLst>
                                            <p:cond delay="0"/>
                                          </p:stCondLst>
                                        </p:cTn>
                                        <p:tgtEl>
                                          <p:spTgt spid="11">
                                            <p:txEl>
                                              <p:pRg st="3" end="3"/>
                                            </p:txEl>
                                          </p:spTgt>
                                        </p:tgtEl>
                                        <p:attrNameLst>
                                          <p:attrName>style.visibility</p:attrName>
                                        </p:attrNameLst>
                                      </p:cBhvr>
                                      <p:to>
                                        <p:strVal val="visible"/>
                                      </p:to>
                                    </p:set>
                                    <p:anim calcmode="lin" valueType="num">
                                      <p:cBhvr additive="base">
                                        <p:cTn id="67" dur="500" fill="hold"/>
                                        <p:tgtEl>
                                          <p:spTgt spid="11">
                                            <p:txEl>
                                              <p:pRg st="3" end="3"/>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P spid="11"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b="1" dirty="0" smtClean="0"/>
              <a:t>Managers vs. Leaders</a:t>
            </a:r>
            <a:endParaRPr lang="en-US" dirty="0"/>
          </a:p>
        </p:txBody>
      </p:sp>
      <p:sp>
        <p:nvSpPr>
          <p:cNvPr id="5" name="Slide Number Placeholder 4"/>
          <p:cNvSpPr>
            <a:spLocks noGrp="1"/>
          </p:cNvSpPr>
          <p:nvPr>
            <p:ph type="sldNum" sz="quarter" idx="12"/>
          </p:nvPr>
        </p:nvSpPr>
        <p:spPr/>
        <p:txBody>
          <a:bodyPr/>
          <a:lstStyle/>
          <a:p>
            <a:fld id="{D51081E8-3327-495A-9823-FC891E0968B6}" type="slidenum">
              <a:rPr lang="en-US" smtClean="0"/>
              <a:pPr/>
              <a:t>39</a:t>
            </a:fld>
            <a:endParaRPr lang="en-US"/>
          </a:p>
        </p:txBody>
      </p:sp>
      <p:pic>
        <p:nvPicPr>
          <p:cNvPr id="10" name="Picture 9" descr="C:\Users\Khem\Desktop\logo_20110422093508.jpg"/>
          <p:cNvPicPr/>
          <p:nvPr/>
        </p:nvPicPr>
        <p:blipFill>
          <a:blip r:embed="rId3" cstate="print"/>
          <a:srcRect/>
          <a:stretch>
            <a:fillRect/>
          </a:stretch>
        </p:blipFill>
        <p:spPr bwMode="auto">
          <a:xfrm>
            <a:off x="8077200" y="0"/>
            <a:ext cx="1066800" cy="1143000"/>
          </a:xfrm>
          <a:prstGeom prst="rect">
            <a:avLst/>
          </a:prstGeom>
          <a:noFill/>
          <a:ln w="9525">
            <a:noFill/>
            <a:miter lim="800000"/>
            <a:headEnd/>
            <a:tailEnd/>
          </a:ln>
        </p:spPr>
      </p:pic>
      <p:sp>
        <p:nvSpPr>
          <p:cNvPr id="7" name="Rectangle 3"/>
          <p:cNvSpPr>
            <a:spLocks noGrp="1" noChangeArrowheads="1"/>
          </p:cNvSpPr>
          <p:nvPr>
            <p:ph idx="1"/>
          </p:nvPr>
        </p:nvSpPr>
        <p:spPr>
          <a:xfrm>
            <a:off x="152400" y="2362200"/>
            <a:ext cx="3429000" cy="3535363"/>
          </a:xfrm>
        </p:spPr>
        <p:txBody>
          <a:bodyPr/>
          <a:lstStyle/>
          <a:p>
            <a:pPr>
              <a:buFont typeface="Monotype Sorts" pitchFamily="2" charset="2"/>
              <a:buNone/>
            </a:pPr>
            <a:r>
              <a:rPr lang="en-US" sz="3200" b="1" u="sng" dirty="0"/>
              <a:t>Manager</a:t>
            </a:r>
          </a:p>
          <a:p>
            <a:r>
              <a:rPr lang="en-US" sz="3200" i="1" dirty="0">
                <a:solidFill>
                  <a:srgbClr val="0000CC"/>
                </a:solidFill>
              </a:rPr>
              <a:t>Solves problems</a:t>
            </a:r>
          </a:p>
          <a:p>
            <a:r>
              <a:rPr lang="en-US" sz="3200" i="1" dirty="0">
                <a:solidFill>
                  <a:srgbClr val="0000CC"/>
                </a:solidFill>
              </a:rPr>
              <a:t>Negotiates </a:t>
            </a:r>
          </a:p>
          <a:p>
            <a:r>
              <a:rPr lang="en-US" sz="3200" i="1" dirty="0">
                <a:solidFill>
                  <a:srgbClr val="0000CC"/>
                </a:solidFill>
              </a:rPr>
              <a:t>Brings to consensus</a:t>
            </a:r>
          </a:p>
        </p:txBody>
      </p:sp>
      <p:sp>
        <p:nvSpPr>
          <p:cNvPr id="11" name="Rectangle 4"/>
          <p:cNvSpPr txBox="1">
            <a:spLocks noChangeArrowheads="1"/>
          </p:cNvSpPr>
          <p:nvPr/>
        </p:nvSpPr>
        <p:spPr>
          <a:xfrm>
            <a:off x="5029200" y="1143000"/>
            <a:ext cx="3149600" cy="230505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Monotype Sorts" pitchFamily="2" charset="2"/>
              <a:buNone/>
              <a:tabLst/>
              <a:defRPr/>
            </a:pPr>
            <a:r>
              <a:rPr kumimoji="0" lang="en-US" sz="3200" b="1" i="0" u="sng" strike="noStrike" kern="1200" cap="none" spc="0" normalizeH="0" baseline="0" noProof="0" dirty="0" smtClean="0">
                <a:ln>
                  <a:noFill/>
                </a:ln>
                <a:solidFill>
                  <a:schemeClr val="tx1"/>
                </a:solidFill>
                <a:effectLst/>
                <a:uLnTx/>
                <a:uFillTx/>
                <a:latin typeface="+mn-lt"/>
                <a:ea typeface="+mn-ea"/>
                <a:cs typeface="+mn-cs"/>
              </a:rPr>
              <a:t>Leader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i="1" u="none" strike="noStrike" kern="1200" cap="none" spc="0" normalizeH="0" baseline="0" noProof="0" dirty="0" smtClean="0">
                <a:ln>
                  <a:noFill/>
                </a:ln>
                <a:solidFill>
                  <a:srgbClr val="0000CC"/>
                </a:solidFill>
                <a:effectLst/>
                <a:uLnTx/>
                <a:uFillTx/>
                <a:latin typeface="+mn-lt"/>
                <a:ea typeface="+mn-ea"/>
                <a:cs typeface="+mn-cs"/>
              </a:rPr>
              <a:t>Empowers people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i="1" u="none" strike="noStrike" kern="1200" cap="none" spc="0" normalizeH="0" baseline="0" noProof="0" dirty="0" smtClean="0">
                <a:ln>
                  <a:noFill/>
                </a:ln>
                <a:solidFill>
                  <a:srgbClr val="0000CC"/>
                </a:solidFill>
                <a:effectLst/>
                <a:uLnTx/>
                <a:uFillTx/>
                <a:latin typeface="+mn-lt"/>
                <a:ea typeface="+mn-ea"/>
                <a:cs typeface="+mn-cs"/>
              </a:rPr>
              <a:t>Cheerleader</a:t>
            </a:r>
            <a:endParaRPr kumimoji="0" lang="en-US" sz="3200" i="1" u="none" strike="noStrike" kern="1200" cap="none" spc="0" normalizeH="0" baseline="0" noProof="0" dirty="0">
              <a:ln>
                <a:noFill/>
              </a:ln>
              <a:solidFill>
                <a:srgbClr val="0000CC"/>
              </a:solidFill>
              <a:effectLst/>
              <a:uLnTx/>
              <a:uFillTx/>
              <a:latin typeface="+mn-lt"/>
              <a:ea typeface="+mn-ea"/>
              <a:cs typeface="+mn-cs"/>
            </a:endParaRPr>
          </a:p>
        </p:txBody>
      </p:sp>
      <p:graphicFrame>
        <p:nvGraphicFramePr>
          <p:cNvPr id="6146" name="Object 2"/>
          <p:cNvGraphicFramePr>
            <a:graphicFrameLocks noChangeAspect="1"/>
          </p:cNvGraphicFramePr>
          <p:nvPr/>
        </p:nvGraphicFramePr>
        <p:xfrm>
          <a:off x="3505200" y="3429000"/>
          <a:ext cx="2133600" cy="2789238"/>
        </p:xfrm>
        <a:graphic>
          <a:graphicData uri="http://schemas.openxmlformats.org/presentationml/2006/ole">
            <p:oleObj spid="_x0000_s6147" name="Clip" r:id="rId4" imgW="1548079" imgH="1570025" progId="">
              <p:embed/>
            </p:oleObj>
          </a:graphicData>
        </a:graphic>
      </p:graphicFrame>
      <p:sp>
        <p:nvSpPr>
          <p:cNvPr id="12" name="Rectangle 2"/>
          <p:cNvSpPr txBox="1">
            <a:spLocks noChangeArrowheads="1"/>
          </p:cNvSpPr>
          <p:nvPr/>
        </p:nvSpPr>
        <p:spPr>
          <a:xfrm>
            <a:off x="457200" y="990600"/>
            <a:ext cx="4114800" cy="655638"/>
          </a:xfrm>
          <a:prstGeom prst="rect">
            <a:avLst/>
          </a:prstGeom>
          <a:solidFill>
            <a:schemeClr val="bg1"/>
          </a:solidFill>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800" b="1" dirty="0" smtClean="0">
                <a:solidFill>
                  <a:srgbClr val="FF0000"/>
                </a:solidFill>
                <a:latin typeface="+mj-lt"/>
                <a:ea typeface="+mj-ea"/>
                <a:cs typeface="+mj-cs"/>
              </a:rPr>
              <a:t>Directing Work</a:t>
            </a:r>
            <a:endParaRPr kumimoji="0" lang="en-US" sz="4800" b="1" i="0"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linds(vertic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linds(vertical)">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5" fill="hold" grpId="0"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blinds(vertical)">
                                      <p:cBhvr>
                                        <p:cTn id="27" dur="500"/>
                                        <p:tgtEl>
                                          <p:spTgt spid="1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5" fill="hold" grpId="0" nodeType="clickEffect">
                                  <p:stCondLst>
                                    <p:cond delay="0"/>
                                  </p:stCondLst>
                                  <p:childTnLst>
                                    <p:set>
                                      <p:cBhvr>
                                        <p:cTn id="31" dur="1" fill="hold">
                                          <p:stCondLst>
                                            <p:cond delay="0"/>
                                          </p:stCondLst>
                                        </p:cTn>
                                        <p:tgtEl>
                                          <p:spTgt spid="11">
                                            <p:txEl>
                                              <p:pRg st="1" end="1"/>
                                            </p:txEl>
                                          </p:spTgt>
                                        </p:tgtEl>
                                        <p:attrNameLst>
                                          <p:attrName>style.visibility</p:attrName>
                                        </p:attrNameLst>
                                      </p:cBhvr>
                                      <p:to>
                                        <p:strVal val="visible"/>
                                      </p:to>
                                    </p:set>
                                    <p:animEffect transition="in" filter="blinds(vertical)">
                                      <p:cBhvr>
                                        <p:cTn id="32" dur="500"/>
                                        <p:tgtEl>
                                          <p:spTgt spid="11">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5" fill="hold" grpId="0" nodeType="clickEffect">
                                  <p:stCondLst>
                                    <p:cond delay="0"/>
                                  </p:stCondLst>
                                  <p:childTnLst>
                                    <p:set>
                                      <p:cBhvr>
                                        <p:cTn id="36" dur="1" fill="hold">
                                          <p:stCondLst>
                                            <p:cond delay="0"/>
                                          </p:stCondLst>
                                        </p:cTn>
                                        <p:tgtEl>
                                          <p:spTgt spid="11">
                                            <p:txEl>
                                              <p:pRg st="2" end="2"/>
                                            </p:txEl>
                                          </p:spTgt>
                                        </p:tgtEl>
                                        <p:attrNameLst>
                                          <p:attrName>style.visibility</p:attrName>
                                        </p:attrNameLst>
                                      </p:cBhvr>
                                      <p:to>
                                        <p:strVal val="visible"/>
                                      </p:to>
                                    </p:set>
                                    <p:animEffect transition="in" filter="blinds(vertical)">
                                      <p:cBhvr>
                                        <p:cTn id="3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P spid="11"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I. Human Needs</a:t>
            </a:r>
            <a:endParaRPr lang="en-US" dirty="0"/>
          </a:p>
        </p:txBody>
      </p:sp>
      <p:sp>
        <p:nvSpPr>
          <p:cNvPr id="9" name="Content Placeholder 8"/>
          <p:cNvSpPr>
            <a:spLocks noGrp="1"/>
          </p:cNvSpPr>
          <p:nvPr>
            <p:ph idx="1"/>
          </p:nvPr>
        </p:nvSpPr>
        <p:spPr>
          <a:xfrm>
            <a:off x="457200" y="1143000"/>
            <a:ext cx="8229600" cy="4906963"/>
          </a:xfrm>
        </p:spPr>
        <p:txBody>
          <a:bodyPr>
            <a:normAutofit fontScale="77500" lnSpcReduction="20000"/>
          </a:bodyPr>
          <a:lstStyle/>
          <a:p>
            <a:pPr>
              <a:buNone/>
            </a:pPr>
            <a:r>
              <a:rPr lang="en-US" b="1" dirty="0" smtClean="0">
                <a:solidFill>
                  <a:srgbClr val="FF0000"/>
                </a:solidFill>
              </a:rPr>
              <a:t>Expectation of the worker:</a:t>
            </a:r>
          </a:p>
          <a:p>
            <a:pPr marL="514350" indent="-514350">
              <a:buFont typeface="+mj-lt"/>
              <a:buAutoNum type="arabicPeriod"/>
            </a:pPr>
            <a:r>
              <a:rPr lang="en-US" i="1" dirty="0" smtClean="0">
                <a:solidFill>
                  <a:srgbClr val="0628D4"/>
                </a:solidFill>
              </a:rPr>
              <a:t>Certain goals to be fulfilled.</a:t>
            </a:r>
          </a:p>
          <a:p>
            <a:pPr marL="514350" indent="-514350">
              <a:buFont typeface="+mj-lt"/>
              <a:buAutoNum type="arabicPeriod"/>
            </a:pPr>
            <a:r>
              <a:rPr lang="en-US" i="1" dirty="0" smtClean="0">
                <a:solidFill>
                  <a:srgbClr val="0628D4"/>
                </a:solidFill>
              </a:rPr>
              <a:t>Right to choose a specific job.</a:t>
            </a:r>
          </a:p>
          <a:p>
            <a:pPr marL="514350" indent="-514350">
              <a:buFont typeface="+mj-lt"/>
              <a:buAutoNum type="arabicPeriod"/>
            </a:pPr>
            <a:r>
              <a:rPr lang="en-US" i="1" dirty="0" smtClean="0">
                <a:solidFill>
                  <a:srgbClr val="0628D4"/>
                </a:solidFill>
              </a:rPr>
              <a:t>Responsibility to fulfill his reasonable goals.</a:t>
            </a:r>
          </a:p>
          <a:p>
            <a:pPr marL="514350" indent="-514350">
              <a:buNone/>
            </a:pPr>
            <a:endParaRPr lang="en-US" dirty="0" smtClean="0"/>
          </a:p>
          <a:p>
            <a:pPr marL="514350" indent="-514350">
              <a:buNone/>
            </a:pPr>
            <a:r>
              <a:rPr lang="en-US" b="1" dirty="0" smtClean="0">
                <a:solidFill>
                  <a:srgbClr val="FF0000"/>
                </a:solidFill>
              </a:rPr>
              <a:t>Understanding human behavior:</a:t>
            </a:r>
          </a:p>
          <a:p>
            <a:pPr marL="514350" indent="-514350">
              <a:buFont typeface="+mj-lt"/>
              <a:buAutoNum type="arabicPeriod"/>
            </a:pPr>
            <a:r>
              <a:rPr lang="en-US" i="1" dirty="0" smtClean="0">
                <a:solidFill>
                  <a:srgbClr val="0628D4"/>
                </a:solidFill>
              </a:rPr>
              <a:t>Understand the behavior.</a:t>
            </a:r>
          </a:p>
          <a:p>
            <a:pPr marL="514350" indent="-514350">
              <a:buFont typeface="+mj-lt"/>
              <a:buAutoNum type="arabicPeriod"/>
            </a:pPr>
            <a:r>
              <a:rPr lang="en-US" i="1" dirty="0" smtClean="0">
                <a:solidFill>
                  <a:srgbClr val="0628D4"/>
                </a:solidFill>
              </a:rPr>
              <a:t>Integrate the interests and needs of the employers with the objectives of the organization.</a:t>
            </a:r>
          </a:p>
          <a:p>
            <a:pPr marL="514350" indent="-514350">
              <a:buFont typeface="+mj-lt"/>
              <a:buAutoNum type="arabicPeriod"/>
            </a:pPr>
            <a:r>
              <a:rPr lang="en-US" i="1" dirty="0" smtClean="0">
                <a:solidFill>
                  <a:srgbClr val="0628D4"/>
                </a:solidFill>
              </a:rPr>
              <a:t>Un co-operative, indifferent, unfriendly.</a:t>
            </a:r>
          </a:p>
          <a:p>
            <a:pPr marL="514350" indent="-514350">
              <a:buFont typeface="+mj-lt"/>
              <a:buAutoNum type="arabicPeriod"/>
            </a:pPr>
            <a:r>
              <a:rPr lang="en-US" i="1" dirty="0" smtClean="0">
                <a:solidFill>
                  <a:srgbClr val="0628D4"/>
                </a:solidFill>
              </a:rPr>
              <a:t>Have full knowledge of human behavior.</a:t>
            </a:r>
          </a:p>
          <a:p>
            <a:pPr marL="514350" indent="-514350">
              <a:buFont typeface="+mj-lt"/>
              <a:buAutoNum type="arabicPeriod"/>
            </a:pPr>
            <a:r>
              <a:rPr lang="en-US" i="1" dirty="0" smtClean="0">
                <a:solidFill>
                  <a:srgbClr val="0628D4"/>
                </a:solidFill>
              </a:rPr>
              <a:t>Know what satisfies the employee.</a:t>
            </a:r>
          </a:p>
          <a:p>
            <a:pPr marL="514350" indent="-514350">
              <a:buFont typeface="+mj-lt"/>
              <a:buAutoNum type="arabicPeriod"/>
            </a:pPr>
            <a:r>
              <a:rPr lang="en-US" i="1" dirty="0" smtClean="0">
                <a:solidFill>
                  <a:srgbClr val="0628D4"/>
                </a:solidFill>
              </a:rPr>
              <a:t>Co-operative working environment.</a:t>
            </a:r>
          </a:p>
        </p:txBody>
      </p:sp>
      <p:sp>
        <p:nvSpPr>
          <p:cNvPr id="5" name="Slide Number Placeholder 4"/>
          <p:cNvSpPr>
            <a:spLocks noGrp="1"/>
          </p:cNvSpPr>
          <p:nvPr>
            <p:ph type="sldNum" sz="quarter" idx="12"/>
          </p:nvPr>
        </p:nvSpPr>
        <p:spPr/>
        <p:txBody>
          <a:bodyPr/>
          <a:lstStyle/>
          <a:p>
            <a:fld id="{D51081E8-3327-495A-9823-FC891E0968B6}" type="slidenum">
              <a:rPr lang="en-US" smtClean="0"/>
              <a:pPr/>
              <a:t>4</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b="1" dirty="0" smtClean="0"/>
              <a:t>Managers vs. Leaders</a:t>
            </a:r>
            <a:endParaRPr lang="en-US" dirty="0"/>
          </a:p>
        </p:txBody>
      </p:sp>
      <p:sp>
        <p:nvSpPr>
          <p:cNvPr id="5" name="Slide Number Placeholder 4"/>
          <p:cNvSpPr>
            <a:spLocks noGrp="1"/>
          </p:cNvSpPr>
          <p:nvPr>
            <p:ph type="sldNum" sz="quarter" idx="12"/>
          </p:nvPr>
        </p:nvSpPr>
        <p:spPr/>
        <p:txBody>
          <a:bodyPr/>
          <a:lstStyle/>
          <a:p>
            <a:fld id="{D51081E8-3327-495A-9823-FC891E0968B6}" type="slidenum">
              <a:rPr lang="en-US" smtClean="0"/>
              <a:pPr/>
              <a:t>40</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
        <p:nvSpPr>
          <p:cNvPr id="7" name="Rectangle 3"/>
          <p:cNvSpPr>
            <a:spLocks noGrp="1" noChangeArrowheads="1"/>
          </p:cNvSpPr>
          <p:nvPr>
            <p:ph idx="1"/>
          </p:nvPr>
        </p:nvSpPr>
        <p:spPr>
          <a:xfrm>
            <a:off x="457200" y="1828800"/>
            <a:ext cx="3886200" cy="4267200"/>
          </a:xfrm>
        </p:spPr>
        <p:txBody>
          <a:bodyPr/>
          <a:lstStyle/>
          <a:p>
            <a:pPr>
              <a:buFont typeface="Monotype Sorts" pitchFamily="2" charset="2"/>
              <a:buNone/>
            </a:pPr>
            <a:r>
              <a:rPr lang="en-US" sz="3200" b="1" u="sng" dirty="0"/>
              <a:t>Manager</a:t>
            </a:r>
            <a:r>
              <a:rPr lang="en-US" sz="3200" b="1" dirty="0"/>
              <a:t> </a:t>
            </a:r>
          </a:p>
          <a:p>
            <a:r>
              <a:rPr lang="en-US" sz="3200" i="1" dirty="0">
                <a:solidFill>
                  <a:srgbClr val="0628D4"/>
                </a:solidFill>
              </a:rPr>
              <a:t>Implements control systems</a:t>
            </a:r>
          </a:p>
          <a:p>
            <a:r>
              <a:rPr lang="en-US" sz="3200" i="1" dirty="0">
                <a:solidFill>
                  <a:srgbClr val="0628D4"/>
                </a:solidFill>
              </a:rPr>
              <a:t> Performance measures</a:t>
            </a:r>
          </a:p>
          <a:p>
            <a:r>
              <a:rPr lang="en-US" sz="3200" i="1" dirty="0">
                <a:solidFill>
                  <a:srgbClr val="0628D4"/>
                </a:solidFill>
              </a:rPr>
              <a:t>Identifies variances</a:t>
            </a:r>
          </a:p>
          <a:p>
            <a:r>
              <a:rPr lang="en-US" sz="3200" i="1" dirty="0">
                <a:solidFill>
                  <a:srgbClr val="0628D4"/>
                </a:solidFill>
              </a:rPr>
              <a:t>Fixes variances</a:t>
            </a:r>
          </a:p>
        </p:txBody>
      </p:sp>
      <p:sp>
        <p:nvSpPr>
          <p:cNvPr id="11" name="Rectangle 4"/>
          <p:cNvSpPr txBox="1">
            <a:spLocks noChangeArrowheads="1"/>
          </p:cNvSpPr>
          <p:nvPr/>
        </p:nvSpPr>
        <p:spPr>
          <a:xfrm>
            <a:off x="5105400" y="1885950"/>
            <a:ext cx="3530600" cy="283845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Monotype Sorts" pitchFamily="2" charset="2"/>
              <a:buNone/>
              <a:tabLst/>
              <a:defRPr/>
            </a:pPr>
            <a:r>
              <a:rPr kumimoji="0" lang="en-US" sz="3200" b="1" i="0" u="sng" strike="noStrike" kern="1200" cap="none" spc="0" normalizeH="0" baseline="0" noProof="0" dirty="0" smtClean="0">
                <a:ln>
                  <a:noFill/>
                </a:ln>
                <a:solidFill>
                  <a:schemeClr val="tx1"/>
                </a:solidFill>
                <a:effectLst/>
                <a:uLnTx/>
                <a:uFillTx/>
                <a:latin typeface="+mn-lt"/>
                <a:ea typeface="+mn-ea"/>
                <a:cs typeface="+mn-cs"/>
              </a:rPr>
              <a:t>Leader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i="1" u="none" strike="noStrike" kern="1200" cap="none" spc="0" normalizeH="0" baseline="0" noProof="0" dirty="0" smtClean="0">
                <a:ln>
                  <a:noFill/>
                </a:ln>
                <a:solidFill>
                  <a:srgbClr val="0628D4"/>
                </a:solidFill>
                <a:effectLst/>
                <a:uLnTx/>
                <a:uFillTx/>
                <a:latin typeface="+mn-lt"/>
                <a:ea typeface="+mn-ea"/>
                <a:cs typeface="+mn-cs"/>
              </a:rPr>
              <a:t>Motivate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i="1" u="none" strike="noStrike" kern="1200" cap="none" spc="0" normalizeH="0" baseline="0" noProof="0" dirty="0" smtClean="0">
                <a:ln>
                  <a:noFill/>
                </a:ln>
                <a:solidFill>
                  <a:srgbClr val="0628D4"/>
                </a:solidFill>
                <a:effectLst/>
                <a:uLnTx/>
                <a:uFillTx/>
                <a:latin typeface="+mn-lt"/>
                <a:ea typeface="+mn-ea"/>
                <a:cs typeface="+mn-cs"/>
              </a:rPr>
              <a:t>Inspire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i="1" u="none" strike="noStrike" kern="1200" cap="none" spc="0" normalizeH="0" baseline="0" noProof="0" dirty="0" smtClean="0">
                <a:ln>
                  <a:noFill/>
                </a:ln>
                <a:solidFill>
                  <a:srgbClr val="0628D4"/>
                </a:solidFill>
                <a:effectLst/>
                <a:uLnTx/>
                <a:uFillTx/>
                <a:latin typeface="+mn-lt"/>
                <a:ea typeface="+mn-ea"/>
                <a:cs typeface="+mn-cs"/>
              </a:rPr>
              <a:t>Gives sense of accomplishment</a:t>
            </a:r>
            <a:endParaRPr kumimoji="0" lang="en-US" sz="3200" i="1" u="none" strike="noStrike" kern="1200" cap="none" spc="0" normalizeH="0" baseline="0" noProof="0" dirty="0">
              <a:ln>
                <a:noFill/>
              </a:ln>
              <a:solidFill>
                <a:srgbClr val="0628D4"/>
              </a:solidFill>
              <a:effectLst/>
              <a:uLnTx/>
              <a:uFillTx/>
              <a:latin typeface="+mn-lt"/>
              <a:ea typeface="+mn-ea"/>
              <a:cs typeface="+mn-cs"/>
            </a:endParaRPr>
          </a:p>
        </p:txBody>
      </p:sp>
      <p:sp>
        <p:nvSpPr>
          <p:cNvPr id="12" name="Rectangle 2"/>
          <p:cNvSpPr txBox="1">
            <a:spLocks noChangeArrowheads="1"/>
          </p:cNvSpPr>
          <p:nvPr/>
        </p:nvSpPr>
        <p:spPr>
          <a:xfrm>
            <a:off x="1219200" y="914400"/>
            <a:ext cx="4114800" cy="655638"/>
          </a:xfrm>
          <a:prstGeom prst="rect">
            <a:avLst/>
          </a:prstGeom>
          <a:solidFill>
            <a:schemeClr val="bg1"/>
          </a:solidFill>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800" b="1" dirty="0" smtClean="0">
                <a:solidFill>
                  <a:srgbClr val="FF0000"/>
                </a:solidFill>
                <a:latin typeface="+mj-lt"/>
                <a:ea typeface="+mj-ea"/>
                <a:cs typeface="+mj-cs"/>
              </a:rPr>
              <a:t>Controlling</a:t>
            </a:r>
            <a:endParaRPr kumimoji="0" lang="en-US" sz="4800" b="1" i="0"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 calcmode="lin" valueType="num">
                                      <p:cBhvr>
                                        <p:cTn id="15" dur="500" fill="hold"/>
                                        <p:tgtEl>
                                          <p:spTgt spid="7">
                                            <p:txEl>
                                              <p:pRg st="1" end="1"/>
                                            </p:txEl>
                                          </p:spTgt>
                                        </p:tgtEl>
                                        <p:attrNameLst>
                                          <p:attrName>ppt_x</p:attrName>
                                        </p:attrNameLst>
                                      </p:cBhvr>
                                      <p:tavLst>
                                        <p:tav tm="0">
                                          <p:val>
                                            <p:strVal val="#ppt_x-#ppt_w/2"/>
                                          </p:val>
                                        </p:tav>
                                        <p:tav tm="100000">
                                          <p:val>
                                            <p:strVal val="#ppt_x"/>
                                          </p:val>
                                        </p:tav>
                                      </p:tavLst>
                                    </p:anim>
                                    <p:anim calcmode="lin" valueType="num">
                                      <p:cBhvr>
                                        <p:cTn id="16" dur="500" fill="hold"/>
                                        <p:tgtEl>
                                          <p:spTgt spid="7">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 calcmode="lin" valueType="num">
                                      <p:cBhvr>
                                        <p:cTn id="23" dur="500" fill="hold"/>
                                        <p:tgtEl>
                                          <p:spTgt spid="7">
                                            <p:txEl>
                                              <p:pRg st="2" end="2"/>
                                            </p:txEl>
                                          </p:spTgt>
                                        </p:tgtEl>
                                        <p:attrNameLst>
                                          <p:attrName>ppt_x</p:attrName>
                                        </p:attrNameLst>
                                      </p:cBhvr>
                                      <p:tavLst>
                                        <p:tav tm="0">
                                          <p:val>
                                            <p:strVal val="#ppt_x-#ppt_w/2"/>
                                          </p:val>
                                        </p:tav>
                                        <p:tav tm="100000">
                                          <p:val>
                                            <p:strVal val="#ppt_x"/>
                                          </p:val>
                                        </p:tav>
                                      </p:tavLst>
                                    </p:anim>
                                    <p:anim calcmode="lin" valueType="num">
                                      <p:cBhvr>
                                        <p:cTn id="24" dur="500" fill="hold"/>
                                        <p:tgtEl>
                                          <p:spTgt spid="7">
                                            <p:txEl>
                                              <p:pRg st="2" end="2"/>
                                            </p:txEl>
                                          </p:spTgt>
                                        </p:tgtEl>
                                        <p:attrNameLst>
                                          <p:attrName>ppt_y</p:attrName>
                                        </p:attrNameLst>
                                      </p:cBhvr>
                                      <p:tavLst>
                                        <p:tav tm="0">
                                          <p:val>
                                            <p:strVal val="#ppt_y"/>
                                          </p:val>
                                        </p:tav>
                                        <p:tav tm="100000">
                                          <p:val>
                                            <p:strVal val="#ppt_y"/>
                                          </p:val>
                                        </p:tav>
                                      </p:tavLst>
                                    </p:anim>
                                    <p:anim calcmode="lin" valueType="num">
                                      <p:cBhvr>
                                        <p:cTn id="25"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8" fill="hold" grpId="0"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 calcmode="lin" valueType="num">
                                      <p:cBhvr>
                                        <p:cTn id="31" dur="500" fill="hold"/>
                                        <p:tgtEl>
                                          <p:spTgt spid="7">
                                            <p:txEl>
                                              <p:pRg st="3" end="3"/>
                                            </p:txEl>
                                          </p:spTgt>
                                        </p:tgtEl>
                                        <p:attrNameLst>
                                          <p:attrName>ppt_x</p:attrName>
                                        </p:attrNameLst>
                                      </p:cBhvr>
                                      <p:tavLst>
                                        <p:tav tm="0">
                                          <p:val>
                                            <p:strVal val="#ppt_x-#ppt_w/2"/>
                                          </p:val>
                                        </p:tav>
                                        <p:tav tm="100000">
                                          <p:val>
                                            <p:strVal val="#ppt_x"/>
                                          </p:val>
                                        </p:tav>
                                      </p:tavLst>
                                    </p:anim>
                                    <p:anim calcmode="lin" valueType="num">
                                      <p:cBhvr>
                                        <p:cTn id="32" dur="500" fill="hold"/>
                                        <p:tgtEl>
                                          <p:spTgt spid="7">
                                            <p:txEl>
                                              <p:pRg st="3" end="3"/>
                                            </p:txEl>
                                          </p:spTgt>
                                        </p:tgtEl>
                                        <p:attrNameLst>
                                          <p:attrName>ppt_y</p:attrName>
                                        </p:attrNameLst>
                                      </p:cBhvr>
                                      <p:tavLst>
                                        <p:tav tm="0">
                                          <p:val>
                                            <p:strVal val="#ppt_y"/>
                                          </p:val>
                                        </p:tav>
                                        <p:tav tm="100000">
                                          <p:val>
                                            <p:strVal val="#ppt_y"/>
                                          </p:val>
                                        </p:tav>
                                      </p:tavLst>
                                    </p:anim>
                                    <p:anim calcmode="lin" valueType="num">
                                      <p:cBhvr>
                                        <p:cTn id="33"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8" fill="hold" grpId="0" nodeType="click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anim calcmode="lin" valueType="num">
                                      <p:cBhvr>
                                        <p:cTn id="39" dur="500" fill="hold"/>
                                        <p:tgtEl>
                                          <p:spTgt spid="7">
                                            <p:txEl>
                                              <p:pRg st="4" end="4"/>
                                            </p:txEl>
                                          </p:spTgt>
                                        </p:tgtEl>
                                        <p:attrNameLst>
                                          <p:attrName>ppt_x</p:attrName>
                                        </p:attrNameLst>
                                      </p:cBhvr>
                                      <p:tavLst>
                                        <p:tav tm="0">
                                          <p:val>
                                            <p:strVal val="#ppt_x-#ppt_w/2"/>
                                          </p:val>
                                        </p:tav>
                                        <p:tav tm="100000">
                                          <p:val>
                                            <p:strVal val="#ppt_x"/>
                                          </p:val>
                                        </p:tav>
                                      </p:tavLst>
                                    </p:anim>
                                    <p:anim calcmode="lin" valueType="num">
                                      <p:cBhvr>
                                        <p:cTn id="40" dur="500" fill="hold"/>
                                        <p:tgtEl>
                                          <p:spTgt spid="7">
                                            <p:txEl>
                                              <p:pRg st="4" end="4"/>
                                            </p:txEl>
                                          </p:spTgt>
                                        </p:tgtEl>
                                        <p:attrNameLst>
                                          <p:attrName>ppt_y</p:attrName>
                                        </p:attrNameLst>
                                      </p:cBhvr>
                                      <p:tavLst>
                                        <p:tav tm="0">
                                          <p:val>
                                            <p:strVal val="#ppt_y"/>
                                          </p:val>
                                        </p:tav>
                                        <p:tav tm="100000">
                                          <p:val>
                                            <p:strVal val="#ppt_y"/>
                                          </p:val>
                                        </p:tav>
                                      </p:tavLst>
                                    </p:anim>
                                    <p:anim calcmode="lin" valueType="num">
                                      <p:cBhvr>
                                        <p:cTn id="41"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42" dur="500" fill="hold"/>
                                        <p:tgtEl>
                                          <p:spTgt spid="7">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grpId="0" nodeType="clickEffect">
                                  <p:stCondLst>
                                    <p:cond delay="0"/>
                                  </p:stCondLst>
                                  <p:childTnLst>
                                    <p:set>
                                      <p:cBhvr>
                                        <p:cTn id="46" dur="1" fill="hold">
                                          <p:stCondLst>
                                            <p:cond delay="0"/>
                                          </p:stCondLst>
                                        </p:cTn>
                                        <p:tgtEl>
                                          <p:spTgt spid="11">
                                            <p:txEl>
                                              <p:pRg st="0" end="0"/>
                                            </p:txEl>
                                          </p:spTgt>
                                        </p:tgtEl>
                                        <p:attrNameLst>
                                          <p:attrName>style.visibility</p:attrName>
                                        </p:attrNameLst>
                                      </p:cBhvr>
                                      <p:to>
                                        <p:strVal val="visible"/>
                                      </p:to>
                                    </p:set>
                                    <p:animEffect transition="in" filter="strips(downRight)">
                                      <p:cBhvr>
                                        <p:cTn id="47" dur="500"/>
                                        <p:tgtEl>
                                          <p:spTgt spid="11">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11">
                                            <p:txEl>
                                              <p:pRg st="1" end="1"/>
                                            </p:txEl>
                                          </p:spTgt>
                                        </p:tgtEl>
                                        <p:attrNameLst>
                                          <p:attrName>style.visibility</p:attrName>
                                        </p:attrNameLst>
                                      </p:cBhvr>
                                      <p:to>
                                        <p:strVal val="visible"/>
                                      </p:to>
                                    </p:set>
                                    <p:animEffect transition="in" filter="strips(downRight)">
                                      <p:cBhvr>
                                        <p:cTn id="52" dur="500"/>
                                        <p:tgtEl>
                                          <p:spTgt spid="11">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6" fill="hold" grpId="0" nodeType="clickEffect">
                                  <p:stCondLst>
                                    <p:cond delay="0"/>
                                  </p:stCondLst>
                                  <p:childTnLst>
                                    <p:set>
                                      <p:cBhvr>
                                        <p:cTn id="56" dur="1" fill="hold">
                                          <p:stCondLst>
                                            <p:cond delay="0"/>
                                          </p:stCondLst>
                                        </p:cTn>
                                        <p:tgtEl>
                                          <p:spTgt spid="11">
                                            <p:txEl>
                                              <p:pRg st="2" end="2"/>
                                            </p:txEl>
                                          </p:spTgt>
                                        </p:tgtEl>
                                        <p:attrNameLst>
                                          <p:attrName>style.visibility</p:attrName>
                                        </p:attrNameLst>
                                      </p:cBhvr>
                                      <p:to>
                                        <p:strVal val="visible"/>
                                      </p:to>
                                    </p:set>
                                    <p:animEffect transition="in" filter="strips(downRight)">
                                      <p:cBhvr>
                                        <p:cTn id="57" dur="500"/>
                                        <p:tgtEl>
                                          <p:spTgt spid="11">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6" fill="hold" grpId="0" nodeType="clickEffect">
                                  <p:stCondLst>
                                    <p:cond delay="0"/>
                                  </p:stCondLst>
                                  <p:childTnLst>
                                    <p:set>
                                      <p:cBhvr>
                                        <p:cTn id="61" dur="1" fill="hold">
                                          <p:stCondLst>
                                            <p:cond delay="0"/>
                                          </p:stCondLst>
                                        </p:cTn>
                                        <p:tgtEl>
                                          <p:spTgt spid="11">
                                            <p:txEl>
                                              <p:pRg st="3" end="3"/>
                                            </p:txEl>
                                          </p:spTgt>
                                        </p:tgtEl>
                                        <p:attrNameLst>
                                          <p:attrName>style.visibility</p:attrName>
                                        </p:attrNameLst>
                                      </p:cBhvr>
                                      <p:to>
                                        <p:strVal val="visible"/>
                                      </p:to>
                                    </p:set>
                                    <p:animEffect transition="in" filter="strips(downRight)">
                                      <p:cBhvr>
                                        <p:cTn id="62"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P spid="11"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I. Qualities of Good Leader</a:t>
            </a:r>
            <a:endParaRPr lang="en-US" dirty="0"/>
          </a:p>
        </p:txBody>
      </p:sp>
      <p:sp>
        <p:nvSpPr>
          <p:cNvPr id="9" name="Content Placeholder 8"/>
          <p:cNvSpPr>
            <a:spLocks noGrp="1"/>
          </p:cNvSpPr>
          <p:nvPr>
            <p:ph idx="1"/>
          </p:nvPr>
        </p:nvSpPr>
        <p:spPr>
          <a:xfrm>
            <a:off x="457200" y="1189037"/>
            <a:ext cx="8229600" cy="5059363"/>
          </a:xfrm>
        </p:spPr>
        <p:txBody>
          <a:bodyPr>
            <a:normAutofit fontScale="77500" lnSpcReduction="20000"/>
          </a:bodyPr>
          <a:lstStyle/>
          <a:p>
            <a:pPr algn="just">
              <a:buNone/>
            </a:pPr>
            <a:r>
              <a:rPr lang="en-US" i="1" dirty="0" smtClean="0"/>
              <a:t>	</a:t>
            </a:r>
            <a:r>
              <a:rPr lang="en-US" b="1" i="1" u="sng" dirty="0" smtClean="0">
                <a:solidFill>
                  <a:srgbClr val="FF0000"/>
                </a:solidFill>
              </a:rPr>
              <a:t>Guiding vision: </a:t>
            </a:r>
            <a:r>
              <a:rPr lang="en-US" i="1" dirty="0" smtClean="0">
                <a:solidFill>
                  <a:srgbClr val="0000CC"/>
                </a:solidFill>
              </a:rPr>
              <a:t>Effective leaders know what they want to do, and have the strength of character to pursue their objectives in the face of opposition and in spite of failures.  The effective leader establishes achievable goals.</a:t>
            </a:r>
          </a:p>
          <a:p>
            <a:pPr algn="just">
              <a:buNone/>
            </a:pPr>
            <a:endParaRPr lang="en-US" i="1" dirty="0" smtClean="0"/>
          </a:p>
          <a:p>
            <a:pPr algn="just">
              <a:buNone/>
            </a:pPr>
            <a:r>
              <a:rPr lang="en-US" i="1" dirty="0" smtClean="0"/>
              <a:t>	</a:t>
            </a:r>
            <a:r>
              <a:rPr lang="en-US" b="1" i="1" u="sng" dirty="0" smtClean="0">
                <a:solidFill>
                  <a:srgbClr val="FF0000"/>
                </a:solidFill>
              </a:rPr>
              <a:t>Passion:</a:t>
            </a:r>
            <a:r>
              <a:rPr lang="en-US" i="1" u="sng" dirty="0" smtClean="0">
                <a:solidFill>
                  <a:srgbClr val="FF0000"/>
                </a:solidFill>
              </a:rPr>
              <a:t> </a:t>
            </a:r>
            <a:r>
              <a:rPr lang="en-US" i="1" dirty="0" smtClean="0">
                <a:solidFill>
                  <a:srgbClr val="0628D4"/>
                </a:solidFill>
              </a:rPr>
              <a:t>Effective leaders believe passionately in their goals. They have a positive outlook on who they are, and they love what they do. Their passion for life is a guiding star for others to follow, because they radiate promise!</a:t>
            </a:r>
          </a:p>
          <a:p>
            <a:pPr algn="just">
              <a:buNone/>
            </a:pPr>
            <a:endParaRPr lang="en-US" i="1" dirty="0" smtClean="0"/>
          </a:p>
          <a:p>
            <a:pPr algn="just">
              <a:lnSpc>
                <a:spcPct val="90000"/>
              </a:lnSpc>
              <a:buNone/>
            </a:pPr>
            <a:r>
              <a:rPr lang="en-US" i="1" dirty="0" smtClean="0"/>
              <a:t>	</a:t>
            </a:r>
            <a:r>
              <a:rPr lang="en-US" b="1" i="1" u="sng" dirty="0" smtClean="0">
                <a:solidFill>
                  <a:srgbClr val="FF0000"/>
                </a:solidFill>
              </a:rPr>
              <a:t>Integrity: </a:t>
            </a:r>
            <a:r>
              <a:rPr lang="en-US" i="1" dirty="0" smtClean="0">
                <a:solidFill>
                  <a:srgbClr val="0628D4"/>
                </a:solidFill>
              </a:rPr>
              <a:t>Because they know who they are, effective leaders are also aware of their weaknesses. They only make promises they can follow through on.</a:t>
            </a:r>
          </a:p>
          <a:p>
            <a:pPr algn="just">
              <a:buNone/>
            </a:pPr>
            <a:endParaRPr lang="en-US" i="1" dirty="0" smtClean="0"/>
          </a:p>
          <a:p>
            <a:pPr algn="just">
              <a:buNone/>
            </a:pPr>
            <a:endParaRPr lang="en-US" dirty="0"/>
          </a:p>
        </p:txBody>
      </p:sp>
      <p:sp>
        <p:nvSpPr>
          <p:cNvPr id="5" name="Slide Number Placeholder 4"/>
          <p:cNvSpPr>
            <a:spLocks noGrp="1"/>
          </p:cNvSpPr>
          <p:nvPr>
            <p:ph type="sldNum" sz="quarter" idx="12"/>
          </p:nvPr>
        </p:nvSpPr>
        <p:spPr/>
        <p:txBody>
          <a:bodyPr/>
          <a:lstStyle/>
          <a:p>
            <a:fld id="{D51081E8-3327-495A-9823-FC891E0968B6}" type="slidenum">
              <a:rPr lang="en-US" smtClean="0"/>
              <a:pPr/>
              <a:t>41</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I. Qualities of Good Leader</a:t>
            </a:r>
            <a:endParaRPr lang="en-US" dirty="0"/>
          </a:p>
        </p:txBody>
      </p:sp>
      <p:sp>
        <p:nvSpPr>
          <p:cNvPr id="9" name="Content Placeholder 8"/>
          <p:cNvSpPr>
            <a:spLocks noGrp="1"/>
          </p:cNvSpPr>
          <p:nvPr>
            <p:ph idx="1"/>
          </p:nvPr>
        </p:nvSpPr>
        <p:spPr/>
        <p:txBody>
          <a:bodyPr>
            <a:normAutofit fontScale="77500" lnSpcReduction="20000"/>
          </a:bodyPr>
          <a:lstStyle/>
          <a:p>
            <a:pPr algn="just">
              <a:lnSpc>
                <a:spcPct val="90000"/>
              </a:lnSpc>
              <a:buNone/>
            </a:pPr>
            <a:r>
              <a:rPr lang="en-US" i="1" dirty="0" smtClean="0"/>
              <a:t>	</a:t>
            </a:r>
            <a:r>
              <a:rPr lang="en-US" b="1" i="1" u="sng" dirty="0" smtClean="0"/>
              <a:t> </a:t>
            </a:r>
            <a:r>
              <a:rPr lang="en-US" b="1" i="1" u="sng" dirty="0" smtClean="0">
                <a:solidFill>
                  <a:srgbClr val="FF0000"/>
                </a:solidFill>
              </a:rPr>
              <a:t>Honesty: </a:t>
            </a:r>
            <a:r>
              <a:rPr lang="en-US" i="1" dirty="0" smtClean="0">
                <a:solidFill>
                  <a:srgbClr val="0628D4"/>
                </a:solidFill>
              </a:rPr>
              <a:t>Leaders convey an aura of honesty in both their professional and their personal lives. </a:t>
            </a:r>
          </a:p>
          <a:p>
            <a:pPr algn="just">
              <a:lnSpc>
                <a:spcPct val="90000"/>
              </a:lnSpc>
              <a:buNone/>
            </a:pPr>
            <a:endParaRPr lang="en-US" i="1" dirty="0" smtClean="0"/>
          </a:p>
          <a:p>
            <a:pPr algn="just">
              <a:lnSpc>
                <a:spcPct val="90000"/>
              </a:lnSpc>
              <a:buNone/>
            </a:pPr>
            <a:r>
              <a:rPr lang="en-US" i="1" dirty="0" smtClean="0"/>
              <a:t>	</a:t>
            </a:r>
            <a:r>
              <a:rPr lang="en-US" b="1" i="1" u="sng" dirty="0" smtClean="0">
                <a:solidFill>
                  <a:srgbClr val="FF0000"/>
                </a:solidFill>
              </a:rPr>
              <a:t>Trust:  </a:t>
            </a:r>
            <a:r>
              <a:rPr lang="en-US" i="1" dirty="0" smtClean="0">
                <a:solidFill>
                  <a:srgbClr val="0000CC"/>
                </a:solidFill>
              </a:rPr>
              <a:t>Effective leaders earn the trust of their followers and act on behalf of their followers.</a:t>
            </a:r>
          </a:p>
          <a:p>
            <a:pPr algn="just">
              <a:lnSpc>
                <a:spcPct val="90000"/>
              </a:lnSpc>
              <a:buNone/>
            </a:pPr>
            <a:endParaRPr lang="en-US" i="1" dirty="0" smtClean="0"/>
          </a:p>
          <a:p>
            <a:pPr algn="just">
              <a:buNone/>
            </a:pPr>
            <a:r>
              <a:rPr lang="en-US" b="1" i="1" dirty="0" smtClean="0"/>
              <a:t>	</a:t>
            </a:r>
            <a:r>
              <a:rPr lang="en-US" b="1" i="1" u="sng" dirty="0" smtClean="0">
                <a:solidFill>
                  <a:srgbClr val="FF0000"/>
                </a:solidFill>
              </a:rPr>
              <a:t>Curiosity: </a:t>
            </a:r>
            <a:r>
              <a:rPr lang="en-US" i="1" dirty="0" smtClean="0">
                <a:solidFill>
                  <a:srgbClr val="0628D4"/>
                </a:solidFill>
              </a:rPr>
              <a:t>Leaders are learners. They wonder about every aspect of their charge. They find out what they need to know in order to pursue their goals.</a:t>
            </a:r>
          </a:p>
          <a:p>
            <a:pPr algn="just">
              <a:buNone/>
            </a:pPr>
            <a:endParaRPr lang="en-US" i="1" dirty="0" smtClean="0"/>
          </a:p>
          <a:p>
            <a:pPr algn="just">
              <a:buNone/>
            </a:pPr>
            <a:r>
              <a:rPr lang="en-US" i="1" dirty="0" smtClean="0"/>
              <a:t>	</a:t>
            </a:r>
            <a:r>
              <a:rPr lang="en-US" b="1" i="1" u="sng" dirty="0" smtClean="0">
                <a:solidFill>
                  <a:srgbClr val="FF0000"/>
                </a:solidFill>
              </a:rPr>
              <a:t>Risk: </a:t>
            </a:r>
            <a:r>
              <a:rPr lang="en-US" i="1" dirty="0" smtClean="0">
                <a:solidFill>
                  <a:srgbClr val="0000CC"/>
                </a:solidFill>
              </a:rPr>
              <a:t>Effective leaders take calculated risks when necessary to achieve their objectives. If a mistake is made, the effective leader will learn from the mistake and use it as an opportunity to explore other avenues.</a:t>
            </a:r>
          </a:p>
        </p:txBody>
      </p:sp>
      <p:sp>
        <p:nvSpPr>
          <p:cNvPr id="5" name="Slide Number Placeholder 4"/>
          <p:cNvSpPr>
            <a:spLocks noGrp="1"/>
          </p:cNvSpPr>
          <p:nvPr>
            <p:ph type="sldNum" sz="quarter" idx="12"/>
          </p:nvPr>
        </p:nvSpPr>
        <p:spPr/>
        <p:txBody>
          <a:bodyPr/>
          <a:lstStyle/>
          <a:p>
            <a:fld id="{D51081E8-3327-495A-9823-FC891E0968B6}" type="slidenum">
              <a:rPr lang="en-US" smtClean="0"/>
              <a:pPr/>
              <a:t>42</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I. Qualities of Good Leader</a:t>
            </a:r>
            <a:endParaRPr lang="en-US" dirty="0"/>
          </a:p>
        </p:txBody>
      </p:sp>
      <p:sp>
        <p:nvSpPr>
          <p:cNvPr id="9" name="Content Placeholder 8"/>
          <p:cNvSpPr>
            <a:spLocks noGrp="1"/>
          </p:cNvSpPr>
          <p:nvPr>
            <p:ph idx="1"/>
          </p:nvPr>
        </p:nvSpPr>
        <p:spPr/>
        <p:txBody>
          <a:bodyPr>
            <a:normAutofit fontScale="85000" lnSpcReduction="20000"/>
          </a:bodyPr>
          <a:lstStyle/>
          <a:p>
            <a:pPr algn="just">
              <a:buNone/>
            </a:pPr>
            <a:r>
              <a:rPr lang="en-US" b="1" i="1" dirty="0" smtClean="0"/>
              <a:t>	</a:t>
            </a:r>
            <a:r>
              <a:rPr lang="en-US" b="1" i="1" u="sng" dirty="0" smtClean="0">
                <a:solidFill>
                  <a:srgbClr val="FF0000"/>
                </a:solidFill>
              </a:rPr>
              <a:t>Dedication: </a:t>
            </a:r>
            <a:r>
              <a:rPr lang="en-US" i="1" dirty="0" smtClean="0">
                <a:solidFill>
                  <a:srgbClr val="0628D4"/>
                </a:solidFill>
              </a:rPr>
              <a:t>The effective leader is dedicated to his or her charge, and will work assiduously on behalf of those following. The leader gives himself or herself entirely to the task when it is necessary.</a:t>
            </a:r>
          </a:p>
          <a:p>
            <a:pPr algn="just">
              <a:buNone/>
            </a:pPr>
            <a:endParaRPr lang="en-US" i="1" dirty="0" smtClean="0"/>
          </a:p>
          <a:p>
            <a:pPr algn="just">
              <a:buNone/>
            </a:pPr>
            <a:r>
              <a:rPr lang="en-US" i="1" dirty="0" smtClean="0"/>
              <a:t>	</a:t>
            </a:r>
            <a:r>
              <a:rPr lang="en-US" b="1" i="1" u="sng" dirty="0" smtClean="0">
                <a:solidFill>
                  <a:srgbClr val="FF0000"/>
                </a:solidFill>
              </a:rPr>
              <a:t>Charisma: </a:t>
            </a:r>
            <a:r>
              <a:rPr lang="en-US" i="1" dirty="0" smtClean="0">
                <a:solidFill>
                  <a:srgbClr val="0628D4"/>
                </a:solidFill>
              </a:rPr>
              <a:t>This may be the one attribute that is the most difficult to cultivate. It conveys maturity, respect for your followers, compassion, a fine sense of humor, and a love of humanity. The result is that leaders have the capability to motivate people to excel.</a:t>
            </a:r>
          </a:p>
          <a:p>
            <a:pPr algn="just">
              <a:buNone/>
            </a:pPr>
            <a:endParaRPr lang="en-US" i="1" dirty="0" smtClean="0"/>
          </a:p>
          <a:p>
            <a:pPr algn="just">
              <a:buNone/>
            </a:pPr>
            <a:r>
              <a:rPr lang="en-US" i="1" dirty="0" smtClean="0"/>
              <a:t>	</a:t>
            </a:r>
            <a:r>
              <a:rPr lang="en-US" b="1" i="1" u="sng" dirty="0" smtClean="0">
                <a:solidFill>
                  <a:srgbClr val="FF0000"/>
                </a:solidFill>
              </a:rPr>
              <a:t>Listening: </a:t>
            </a:r>
            <a:r>
              <a:rPr lang="en-US" i="1" dirty="0" smtClean="0">
                <a:solidFill>
                  <a:srgbClr val="0628D4"/>
                </a:solidFill>
              </a:rPr>
              <a:t>Leaders Listen! This is the most important attribute of all, listen to your followers.</a:t>
            </a:r>
          </a:p>
          <a:p>
            <a:pPr algn="just">
              <a:buNone/>
            </a:pPr>
            <a:endParaRPr lang="en-US" dirty="0"/>
          </a:p>
        </p:txBody>
      </p:sp>
      <p:sp>
        <p:nvSpPr>
          <p:cNvPr id="5" name="Slide Number Placeholder 4"/>
          <p:cNvSpPr>
            <a:spLocks noGrp="1"/>
          </p:cNvSpPr>
          <p:nvPr>
            <p:ph type="sldNum" sz="quarter" idx="12"/>
          </p:nvPr>
        </p:nvSpPr>
        <p:spPr/>
        <p:txBody>
          <a:bodyPr/>
          <a:lstStyle/>
          <a:p>
            <a:fld id="{D51081E8-3327-495A-9823-FC891E0968B6}" type="slidenum">
              <a:rPr lang="en-US" smtClean="0"/>
              <a:pPr/>
              <a:t>43</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II. Leadership Style</a:t>
            </a:r>
            <a:endParaRPr lang="en-US" dirty="0"/>
          </a:p>
        </p:txBody>
      </p:sp>
      <p:sp>
        <p:nvSpPr>
          <p:cNvPr id="5" name="Slide Number Placeholder 4"/>
          <p:cNvSpPr>
            <a:spLocks noGrp="1"/>
          </p:cNvSpPr>
          <p:nvPr>
            <p:ph type="sldNum" sz="quarter" idx="12"/>
          </p:nvPr>
        </p:nvSpPr>
        <p:spPr/>
        <p:txBody>
          <a:bodyPr/>
          <a:lstStyle/>
          <a:p>
            <a:fld id="{D51081E8-3327-495A-9823-FC891E0968B6}" type="slidenum">
              <a:rPr lang="en-US" smtClean="0"/>
              <a:pPr/>
              <a:t>44</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
        <p:nvSpPr>
          <p:cNvPr id="12" name="Rectangle 8"/>
          <p:cNvSpPr>
            <a:spLocks noGrp="1" noChangeArrowheads="1"/>
          </p:cNvSpPr>
          <p:nvPr>
            <p:ph idx="1"/>
          </p:nvPr>
        </p:nvSpPr>
        <p:spPr bwMode="auto">
          <a:xfrm>
            <a:off x="457200" y="1189037"/>
            <a:ext cx="2971800" cy="1096963"/>
          </a:xfrm>
          <a:prstGeom prst="rect">
            <a:avLst/>
          </a:prstGeom>
          <a:gradFill rotWithShape="0">
            <a:gsLst>
              <a:gs pos="0">
                <a:srgbClr val="CAFAF5"/>
              </a:gs>
              <a:gs pos="100000">
                <a:srgbClr val="FFE8D1"/>
              </a:gs>
            </a:gsLst>
            <a:path path="shape">
              <a:fillToRect l="50000" t="50000" r="50000" b="50000"/>
            </a:path>
          </a:gradFill>
          <a:ln w="9525">
            <a:solidFill>
              <a:schemeClr val="tx1"/>
            </a:solidFill>
            <a:miter lim="800000"/>
            <a:headEnd/>
            <a:tailEnd/>
          </a:ln>
          <a:effectLst>
            <a:outerShdw dist="107763" dir="2700000" algn="ctr" rotWithShape="0">
              <a:schemeClr val="tx1"/>
            </a:outerShdw>
          </a:effectLst>
        </p:spPr>
        <p:txBody>
          <a:bodyPr wrap="none" anchor="ctr"/>
          <a:lstStyle/>
          <a:p>
            <a:pPr algn="ctr"/>
            <a:r>
              <a:rPr lang="en-US" altLang="zh-CN" sz="2400" b="1" dirty="0">
                <a:solidFill>
                  <a:srgbClr val="FF0000"/>
                </a:solidFill>
                <a:latin typeface="Arial" charset="0"/>
                <a:ea typeface="宋体" pitchFamily="2" charset="-122"/>
              </a:rPr>
              <a:t>Autocratic</a:t>
            </a:r>
            <a:r>
              <a:rPr lang="en-US" altLang="zh-CN" sz="2400" b="1" dirty="0">
                <a:latin typeface="Arial" charset="0"/>
                <a:ea typeface="宋体" pitchFamily="2" charset="-122"/>
              </a:rPr>
              <a:t> </a:t>
            </a:r>
          </a:p>
        </p:txBody>
      </p:sp>
      <p:sp>
        <p:nvSpPr>
          <p:cNvPr id="13" name="Rectangle 4"/>
          <p:cNvSpPr txBox="1">
            <a:spLocks noChangeArrowheads="1"/>
          </p:cNvSpPr>
          <p:nvPr/>
        </p:nvSpPr>
        <p:spPr>
          <a:xfrm>
            <a:off x="4038600" y="1219200"/>
            <a:ext cx="4191000" cy="4876800"/>
          </a:xfrm>
          <a:prstGeom prst="rect">
            <a:avLst/>
          </a:prstGeom>
          <a:ln>
            <a:solidFill>
              <a:schemeClr val="folHlink"/>
            </a:solidFill>
          </a:ln>
        </p:spPr>
        <p:txBody>
          <a:bodyPr vert="horz" lIns="91440" tIns="45720" rIns="91440" bIns="45720" rtlCol="0">
            <a:normAutofit/>
          </a:bodyPr>
          <a:lstStyle/>
          <a:p>
            <a:pPr marL="342900" marR="0" lvl="0" indent="-342900" algn="just"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altLang="zh-CN" sz="2000" b="1" i="1" u="none" strike="noStrike" kern="1200" cap="none" spc="0" normalizeH="0" baseline="0" noProof="0" dirty="0" smtClean="0">
                <a:ln>
                  <a:noFill/>
                </a:ln>
                <a:solidFill>
                  <a:srgbClr val="0628D4"/>
                </a:solidFill>
                <a:effectLst>
                  <a:outerShdw blurRad="38100" dist="38100" dir="2700000" algn="tl">
                    <a:srgbClr val="C0C0C0"/>
                  </a:outerShdw>
                </a:effectLst>
                <a:uLnTx/>
                <a:uFillTx/>
                <a:latin typeface="+mn-lt"/>
                <a:ea typeface="宋体" pitchFamily="2" charset="-122"/>
                <a:cs typeface="+mn-cs"/>
              </a:rPr>
              <a:t>A leadership style where the leader makes all decisions independently or without consulting with others.</a:t>
            </a:r>
          </a:p>
          <a:p>
            <a:pPr marL="342900" marR="0" lvl="0" indent="-342900" algn="just" defTabSz="914400" rtl="0" eaLnBrk="1" fontAlgn="auto" latinLnBrk="0" hangingPunct="1">
              <a:lnSpc>
                <a:spcPct val="80000"/>
              </a:lnSpc>
              <a:spcBef>
                <a:spcPct val="20000"/>
              </a:spcBef>
              <a:spcAft>
                <a:spcPts val="0"/>
              </a:spcAft>
              <a:buClrTx/>
              <a:buSzTx/>
              <a:buFont typeface="Arial" pitchFamily="34" charset="0"/>
              <a:buChar char="•"/>
              <a:tabLst/>
              <a:defRPr/>
            </a:pPr>
            <a:r>
              <a:rPr lang="en-US" altLang="zh-CN" sz="2000" b="1" i="1" dirty="0" smtClean="0">
                <a:solidFill>
                  <a:srgbClr val="0628D4"/>
                </a:solidFill>
                <a:effectLst>
                  <a:outerShdw blurRad="38100" dist="38100" dir="2700000" algn="tl">
                    <a:srgbClr val="C0C0C0"/>
                  </a:outerShdw>
                </a:effectLst>
                <a:ea typeface="宋体" pitchFamily="2" charset="-122"/>
              </a:rPr>
              <a:t>Thinks that he is only the competent and capable individual.</a:t>
            </a:r>
          </a:p>
          <a:p>
            <a:pPr marL="342900" marR="0" lvl="0" indent="-342900" algn="just"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altLang="zh-CN" sz="2000" b="1" i="1" u="none" strike="noStrike" kern="1200" cap="none" spc="0" normalizeH="0" baseline="0" noProof="0" dirty="0" smtClean="0">
                <a:ln>
                  <a:noFill/>
                </a:ln>
                <a:solidFill>
                  <a:srgbClr val="0628D4"/>
                </a:solidFill>
                <a:effectLst>
                  <a:outerShdw blurRad="38100" dist="38100" dir="2700000" algn="tl">
                    <a:srgbClr val="C0C0C0"/>
                  </a:outerShdw>
                </a:effectLst>
                <a:uLnTx/>
                <a:uFillTx/>
                <a:latin typeface="+mn-lt"/>
                <a:ea typeface="宋体" pitchFamily="2" charset="-122"/>
                <a:cs typeface="+mn-cs"/>
              </a:rPr>
              <a:t>When</a:t>
            </a:r>
            <a:r>
              <a:rPr kumimoji="0" lang="en-US" altLang="zh-CN" sz="2000" b="1" i="1" u="none" strike="noStrike" kern="1200" cap="none" spc="0" normalizeH="0" noProof="0" dirty="0" smtClean="0">
                <a:ln>
                  <a:noFill/>
                </a:ln>
                <a:solidFill>
                  <a:srgbClr val="0628D4"/>
                </a:solidFill>
                <a:effectLst>
                  <a:outerShdw blurRad="38100" dist="38100" dir="2700000" algn="tl">
                    <a:srgbClr val="C0C0C0"/>
                  </a:outerShdw>
                </a:effectLst>
                <a:uLnTx/>
                <a:uFillTx/>
                <a:latin typeface="+mn-lt"/>
                <a:ea typeface="宋体" pitchFamily="2" charset="-122"/>
                <a:cs typeface="+mn-cs"/>
              </a:rPr>
              <a:t> decision must be made &amp; acted on quickly and without questions</a:t>
            </a:r>
            <a:endParaRPr kumimoji="0" lang="en-US" altLang="zh-CN" sz="2000" b="1" i="1" u="none" strike="noStrike" kern="1200" cap="none" spc="0" normalizeH="0" baseline="0" noProof="0" dirty="0" smtClean="0">
              <a:ln>
                <a:noFill/>
              </a:ln>
              <a:solidFill>
                <a:srgbClr val="0628D4"/>
              </a:solidFill>
              <a:effectLst>
                <a:outerShdw blurRad="38100" dist="38100" dir="2700000" algn="tl">
                  <a:srgbClr val="C0C0C0"/>
                </a:outerShdw>
              </a:effectLst>
              <a:uLnTx/>
              <a:uFillTx/>
              <a:latin typeface="+mn-lt"/>
              <a:ea typeface="宋体" pitchFamily="2" charset="-122"/>
              <a:cs typeface="+mn-cs"/>
            </a:endParaRPr>
          </a:p>
          <a:p>
            <a:pPr marL="342900" marR="0" lvl="0" indent="-342900" algn="just"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altLang="zh-CN" sz="2000" b="0" i="0" u="none" strike="noStrike" kern="1200" cap="none" spc="0" normalizeH="0" baseline="0" noProof="0" dirty="0" smtClean="0">
                <a:ln>
                  <a:noFill/>
                </a:ln>
                <a:solidFill>
                  <a:srgbClr val="FF0000"/>
                </a:solidFill>
                <a:effectLst>
                  <a:outerShdw blurRad="38100" dist="38100" dir="2700000" algn="tl">
                    <a:srgbClr val="C0C0C0"/>
                  </a:outerShdw>
                </a:effectLst>
                <a:uLnTx/>
                <a:uFillTx/>
                <a:latin typeface="+mn-lt"/>
                <a:ea typeface="宋体" pitchFamily="2" charset="-122"/>
                <a:cs typeface="+mn-cs"/>
              </a:rPr>
              <a:t>Advantages:</a:t>
            </a:r>
            <a:r>
              <a:rPr kumimoji="0" lang="en-US" altLang="zh-CN" sz="20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mn-lt"/>
                <a:ea typeface="宋体" pitchFamily="2" charset="-122"/>
                <a:cs typeface="+mn-cs"/>
              </a:rPr>
              <a:t> good in certain circumstances, such as urgent tasks or military actions </a:t>
            </a:r>
          </a:p>
          <a:p>
            <a:pPr marL="342900" marR="0" lvl="0" indent="-342900" algn="just"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altLang="zh-CN" sz="2000" b="0" i="0" u="none" strike="noStrike" kern="1200" cap="none" spc="0" normalizeH="0" baseline="0" noProof="0" dirty="0" smtClean="0">
                <a:ln>
                  <a:noFill/>
                </a:ln>
                <a:solidFill>
                  <a:srgbClr val="FF0000"/>
                </a:solidFill>
                <a:effectLst>
                  <a:outerShdw blurRad="38100" dist="38100" dir="2700000" algn="tl">
                    <a:srgbClr val="C0C0C0"/>
                  </a:outerShdw>
                </a:effectLst>
                <a:uLnTx/>
                <a:uFillTx/>
                <a:latin typeface="+mn-lt"/>
                <a:ea typeface="宋体" pitchFamily="2" charset="-122"/>
                <a:cs typeface="+mn-cs"/>
              </a:rPr>
              <a:t>Disadvantages:</a:t>
            </a:r>
            <a:r>
              <a:rPr kumimoji="0" lang="en-US" altLang="zh-CN" sz="20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mn-lt"/>
                <a:ea typeface="宋体" pitchFamily="2" charset="-122"/>
                <a:cs typeface="+mn-cs"/>
              </a:rPr>
              <a:t> poor decisions, poor level of employee motivation   </a:t>
            </a:r>
          </a:p>
          <a:p>
            <a:pPr marL="342900" marR="0" lvl="0" indent="-342900" algn="just" defTabSz="914400" rtl="0" eaLnBrk="1" fontAlgn="auto" latinLnBrk="0" hangingPunct="1">
              <a:lnSpc>
                <a:spcPct val="80000"/>
              </a:lnSpc>
              <a:spcBef>
                <a:spcPct val="20000"/>
              </a:spcBef>
              <a:spcAft>
                <a:spcPts val="0"/>
              </a:spcAft>
              <a:buClrTx/>
              <a:buSzTx/>
              <a:buFontTx/>
              <a:buNone/>
              <a:tabLst/>
              <a:defRPr/>
            </a:pPr>
            <a:r>
              <a:rPr kumimoji="0" lang="en-US" altLang="zh-CN" sz="20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mn-lt"/>
                <a:ea typeface="宋体" pitchFamily="2" charset="-122"/>
                <a:cs typeface="+mn-cs"/>
              </a:rPr>
              <a:t>    </a:t>
            </a:r>
          </a:p>
          <a:p>
            <a:pPr marL="342900" marR="0" lvl="0" indent="-342900" algn="just" defTabSz="914400" rtl="0" eaLnBrk="1" fontAlgn="auto" latinLnBrk="0" hangingPunct="1">
              <a:lnSpc>
                <a:spcPct val="80000"/>
              </a:lnSpc>
              <a:spcBef>
                <a:spcPct val="20000"/>
              </a:spcBef>
              <a:spcAft>
                <a:spcPts val="0"/>
              </a:spcAft>
              <a:buClrTx/>
              <a:buSzTx/>
              <a:buFontTx/>
              <a:buNone/>
              <a:tabLst/>
              <a:defRPr/>
            </a:pPr>
            <a:r>
              <a:rPr kumimoji="0" lang="en-US" altLang="zh-CN" sz="20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mn-lt"/>
                <a:ea typeface="宋体" pitchFamily="2" charset="-122"/>
                <a:cs typeface="+mn-cs"/>
              </a:rPr>
              <a:t>      </a:t>
            </a:r>
            <a:endParaRPr kumimoji="0" lang="en-US" altLang="zh-CN" sz="20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mn-lt"/>
              <a:ea typeface="宋体" pitchFamily="2" charset="-122"/>
              <a:cs typeface="+mn-cs"/>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II. Leadership Style</a:t>
            </a:r>
            <a:endParaRPr lang="en-US" dirty="0"/>
          </a:p>
        </p:txBody>
      </p:sp>
      <p:sp>
        <p:nvSpPr>
          <p:cNvPr id="5" name="Slide Number Placeholder 4"/>
          <p:cNvSpPr>
            <a:spLocks noGrp="1"/>
          </p:cNvSpPr>
          <p:nvPr>
            <p:ph type="sldNum" sz="quarter" idx="12"/>
          </p:nvPr>
        </p:nvSpPr>
        <p:spPr/>
        <p:txBody>
          <a:bodyPr/>
          <a:lstStyle/>
          <a:p>
            <a:fld id="{D51081E8-3327-495A-9823-FC891E0968B6}" type="slidenum">
              <a:rPr lang="en-US" smtClean="0"/>
              <a:pPr/>
              <a:t>45</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
        <p:nvSpPr>
          <p:cNvPr id="12" name="Rectangle 8"/>
          <p:cNvSpPr>
            <a:spLocks noGrp="1" noChangeArrowheads="1"/>
          </p:cNvSpPr>
          <p:nvPr>
            <p:ph idx="1"/>
          </p:nvPr>
        </p:nvSpPr>
        <p:spPr bwMode="auto">
          <a:xfrm>
            <a:off x="457200" y="1189037"/>
            <a:ext cx="2971800" cy="1096963"/>
          </a:xfrm>
          <a:prstGeom prst="rect">
            <a:avLst/>
          </a:prstGeom>
          <a:gradFill rotWithShape="0">
            <a:gsLst>
              <a:gs pos="0">
                <a:srgbClr val="CAFAF5"/>
              </a:gs>
              <a:gs pos="100000">
                <a:srgbClr val="FFE8D1"/>
              </a:gs>
            </a:gsLst>
            <a:path path="shape">
              <a:fillToRect l="50000" t="50000" r="50000" b="50000"/>
            </a:path>
          </a:gradFill>
          <a:ln w="9525">
            <a:solidFill>
              <a:schemeClr val="tx1"/>
            </a:solidFill>
            <a:miter lim="800000"/>
            <a:headEnd/>
            <a:tailEnd/>
          </a:ln>
          <a:effectLst>
            <a:outerShdw dist="107763" dir="2700000" algn="ctr" rotWithShape="0">
              <a:schemeClr val="tx1"/>
            </a:outerShdw>
          </a:effectLst>
        </p:spPr>
        <p:txBody>
          <a:bodyPr wrap="none" anchor="ctr"/>
          <a:lstStyle/>
          <a:p>
            <a:pPr algn="ctr"/>
            <a:r>
              <a:rPr lang="en-US" altLang="zh-CN" sz="2400" b="1" dirty="0" smtClean="0">
                <a:solidFill>
                  <a:srgbClr val="FF0000"/>
                </a:solidFill>
                <a:latin typeface="Arial" charset="0"/>
                <a:ea typeface="宋体" pitchFamily="2" charset="-122"/>
              </a:rPr>
              <a:t>Democratic</a:t>
            </a:r>
            <a:r>
              <a:rPr lang="en-US" altLang="zh-CN" sz="2400" b="1" dirty="0" smtClean="0">
                <a:latin typeface="Arial" charset="0"/>
                <a:ea typeface="宋体" pitchFamily="2" charset="-122"/>
              </a:rPr>
              <a:t> </a:t>
            </a:r>
            <a:endParaRPr lang="en-US" altLang="zh-CN" sz="2400" b="1" dirty="0">
              <a:latin typeface="Arial" charset="0"/>
              <a:ea typeface="宋体" pitchFamily="2" charset="-122"/>
            </a:endParaRPr>
          </a:p>
        </p:txBody>
      </p:sp>
      <p:sp>
        <p:nvSpPr>
          <p:cNvPr id="13" name="Rectangle 4"/>
          <p:cNvSpPr txBox="1">
            <a:spLocks noChangeArrowheads="1"/>
          </p:cNvSpPr>
          <p:nvPr/>
        </p:nvSpPr>
        <p:spPr>
          <a:xfrm>
            <a:off x="4038600" y="1219200"/>
            <a:ext cx="4191000" cy="4953000"/>
          </a:xfrm>
          <a:prstGeom prst="rect">
            <a:avLst/>
          </a:prstGeom>
          <a:ln>
            <a:solidFill>
              <a:schemeClr val="folHlink"/>
            </a:solidFill>
          </a:ln>
        </p:spPr>
        <p:txBody>
          <a:bodyPr vert="horz" lIns="91440" tIns="45720" rIns="91440" bIns="45720" rtlCol="0">
            <a:normAutofit/>
          </a:bodyPr>
          <a:lstStyle/>
          <a:p>
            <a:pPr algn="just">
              <a:buFont typeface="Arial" pitchFamily="34" charset="0"/>
              <a:buChar char="•"/>
            </a:pPr>
            <a:r>
              <a:rPr lang="en-US" altLang="zh-CN" sz="2000" b="1" i="1" dirty="0" smtClean="0">
                <a:solidFill>
                  <a:srgbClr val="0000CC"/>
                </a:solidFill>
                <a:effectLst>
                  <a:outerShdw blurRad="38100" dist="38100" dir="2700000" algn="tl">
                    <a:srgbClr val="C0C0C0"/>
                  </a:outerShdw>
                </a:effectLst>
                <a:ea typeface="宋体" pitchFamily="2" charset="-122"/>
              </a:rPr>
              <a:t>A leadership style where a leader encourages employee participation in decision-making</a:t>
            </a:r>
          </a:p>
          <a:p>
            <a:pPr algn="just">
              <a:buFont typeface="Arial" pitchFamily="34" charset="0"/>
              <a:buChar char="•"/>
            </a:pPr>
            <a:r>
              <a:rPr lang="en-US" altLang="zh-CN" sz="2000" b="1" i="1" dirty="0" smtClean="0">
                <a:solidFill>
                  <a:srgbClr val="0000CC"/>
                </a:solidFill>
                <a:effectLst>
                  <a:outerShdw blurRad="38100" dist="38100" dir="2700000" algn="tl">
                    <a:srgbClr val="C0C0C0"/>
                  </a:outerShdw>
                </a:effectLst>
                <a:ea typeface="宋体" pitchFamily="2" charset="-122"/>
              </a:rPr>
              <a:t>Co-operation in attainment of goals.</a:t>
            </a:r>
          </a:p>
          <a:p>
            <a:pPr algn="just">
              <a:buFont typeface="Arial" pitchFamily="34" charset="0"/>
              <a:buChar char="•"/>
            </a:pPr>
            <a:r>
              <a:rPr lang="en-US" altLang="zh-CN" sz="2000" b="1" i="1" dirty="0" smtClean="0">
                <a:solidFill>
                  <a:srgbClr val="0000CC"/>
                </a:solidFill>
                <a:effectLst>
                  <a:outerShdw blurRad="38100" dist="38100" dir="2700000" algn="tl">
                    <a:srgbClr val="C0C0C0"/>
                  </a:outerShdw>
                </a:effectLst>
                <a:ea typeface="宋体" pitchFamily="2" charset="-122"/>
              </a:rPr>
              <a:t>Delegate as much responsibility as their experience &amp; knowledge will permit.</a:t>
            </a:r>
          </a:p>
          <a:p>
            <a:pPr algn="just">
              <a:buFont typeface="Arial" pitchFamily="34" charset="0"/>
              <a:buChar char="•"/>
            </a:pPr>
            <a:r>
              <a:rPr lang="en-US" altLang="zh-CN" sz="2000" b="1" i="1" dirty="0" smtClean="0">
                <a:solidFill>
                  <a:srgbClr val="0000CC"/>
                </a:solidFill>
                <a:effectLst>
                  <a:outerShdw blurRad="38100" dist="38100" dir="2700000" algn="tl">
                    <a:srgbClr val="C0C0C0"/>
                  </a:outerShdw>
                </a:effectLst>
                <a:ea typeface="宋体" pitchFamily="2" charset="-122"/>
              </a:rPr>
              <a:t>Takes all the decisions and accepts full responsibility.</a:t>
            </a:r>
          </a:p>
          <a:p>
            <a:pPr algn="just">
              <a:buFont typeface="Arial" pitchFamily="34" charset="0"/>
              <a:buChar char="•"/>
            </a:pPr>
            <a:r>
              <a:rPr lang="en-US" altLang="zh-CN" sz="2000" i="1" dirty="0" smtClean="0">
                <a:solidFill>
                  <a:srgbClr val="0000CC"/>
                </a:solidFill>
                <a:effectLst>
                  <a:outerShdw blurRad="38100" dist="38100" dir="2700000" algn="tl">
                    <a:srgbClr val="C0C0C0"/>
                  </a:outerShdw>
                </a:effectLst>
                <a:ea typeface="宋体" pitchFamily="2" charset="-122"/>
              </a:rPr>
              <a:t>persuasive or consultative</a:t>
            </a:r>
          </a:p>
          <a:p>
            <a:pPr algn="just">
              <a:buFont typeface="Arial" pitchFamily="34" charset="0"/>
              <a:buChar char="•"/>
            </a:pPr>
            <a:r>
              <a:rPr lang="en-US" altLang="zh-CN" sz="2000" dirty="0" smtClean="0">
                <a:solidFill>
                  <a:srgbClr val="FF0000"/>
                </a:solidFill>
                <a:effectLst>
                  <a:outerShdw blurRad="38100" dist="38100" dir="2700000" algn="tl">
                    <a:srgbClr val="C0C0C0"/>
                  </a:outerShdw>
                </a:effectLst>
                <a:ea typeface="宋体" pitchFamily="2" charset="-122"/>
              </a:rPr>
              <a:t>Advantages: </a:t>
            </a:r>
            <a:r>
              <a:rPr lang="en-US" altLang="zh-CN" sz="2000" dirty="0" smtClean="0">
                <a:effectLst>
                  <a:outerShdw blurRad="38100" dist="38100" dir="2700000" algn="tl">
                    <a:srgbClr val="C0C0C0"/>
                  </a:outerShdw>
                </a:effectLst>
                <a:ea typeface="宋体" pitchFamily="2" charset="-122"/>
              </a:rPr>
              <a:t>better decisions, employee motivation </a:t>
            </a:r>
          </a:p>
          <a:p>
            <a:pPr algn="just">
              <a:buFont typeface="Arial" pitchFamily="34" charset="0"/>
              <a:buChar char="•"/>
            </a:pPr>
            <a:r>
              <a:rPr lang="en-US" altLang="zh-CN" sz="2000" dirty="0" smtClean="0">
                <a:solidFill>
                  <a:srgbClr val="FF0000"/>
                </a:solidFill>
                <a:effectLst>
                  <a:outerShdw blurRad="38100" dist="38100" dir="2700000" algn="tl">
                    <a:srgbClr val="C0C0C0"/>
                  </a:outerShdw>
                </a:effectLst>
                <a:ea typeface="宋体" pitchFamily="2" charset="-122"/>
              </a:rPr>
              <a:t>Disadvantages: </a:t>
            </a:r>
            <a:r>
              <a:rPr lang="en-US" altLang="zh-CN" sz="2000" dirty="0" smtClean="0">
                <a:effectLst>
                  <a:outerShdw blurRad="38100" dist="38100" dir="2700000" algn="tl">
                    <a:srgbClr val="C0C0C0"/>
                  </a:outerShdw>
                </a:effectLst>
                <a:ea typeface="宋体" pitchFamily="2" charset="-122"/>
              </a:rPr>
              <a:t>delayed decision, long consultation</a:t>
            </a:r>
            <a:endParaRPr kumimoji="0" lang="en-US" altLang="zh-CN" sz="20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mn-lt"/>
              <a:ea typeface="宋体" pitchFamily="2" charset="-122"/>
              <a:cs typeface="+mn-cs"/>
            </a:endParaRPr>
          </a:p>
          <a:p>
            <a:pPr marL="342900" marR="0" lvl="0" indent="-342900" algn="just" defTabSz="914400" rtl="0" eaLnBrk="1" fontAlgn="auto" latinLnBrk="0" hangingPunct="1">
              <a:lnSpc>
                <a:spcPct val="80000"/>
              </a:lnSpc>
              <a:spcBef>
                <a:spcPct val="20000"/>
              </a:spcBef>
              <a:spcAft>
                <a:spcPts val="0"/>
              </a:spcAft>
              <a:buClrTx/>
              <a:buSzTx/>
              <a:buFontTx/>
              <a:buNone/>
              <a:tabLst/>
              <a:defRPr/>
            </a:pPr>
            <a:r>
              <a:rPr kumimoji="0" lang="en-US" altLang="zh-CN" sz="20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mn-lt"/>
                <a:ea typeface="宋体" pitchFamily="2" charset="-122"/>
                <a:cs typeface="+mn-cs"/>
              </a:rPr>
              <a:t>      </a:t>
            </a:r>
            <a:endParaRPr kumimoji="0" lang="en-US" altLang="zh-CN" sz="20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mn-lt"/>
              <a:ea typeface="宋体" pitchFamily="2" charset="-122"/>
              <a:cs typeface="+mn-cs"/>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II. Leadership Style</a:t>
            </a:r>
            <a:endParaRPr lang="en-US" dirty="0"/>
          </a:p>
        </p:txBody>
      </p:sp>
      <p:sp>
        <p:nvSpPr>
          <p:cNvPr id="5" name="Slide Number Placeholder 4"/>
          <p:cNvSpPr>
            <a:spLocks noGrp="1"/>
          </p:cNvSpPr>
          <p:nvPr>
            <p:ph type="sldNum" sz="quarter" idx="12"/>
          </p:nvPr>
        </p:nvSpPr>
        <p:spPr/>
        <p:txBody>
          <a:bodyPr/>
          <a:lstStyle/>
          <a:p>
            <a:fld id="{D51081E8-3327-495A-9823-FC891E0968B6}" type="slidenum">
              <a:rPr lang="en-US" smtClean="0"/>
              <a:pPr/>
              <a:t>46</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
        <p:nvSpPr>
          <p:cNvPr id="12" name="Rectangle 8"/>
          <p:cNvSpPr>
            <a:spLocks noGrp="1" noChangeArrowheads="1"/>
          </p:cNvSpPr>
          <p:nvPr>
            <p:ph idx="1"/>
          </p:nvPr>
        </p:nvSpPr>
        <p:spPr bwMode="auto">
          <a:xfrm>
            <a:off x="457200" y="1189037"/>
            <a:ext cx="2971800" cy="1096963"/>
          </a:xfrm>
          <a:prstGeom prst="rect">
            <a:avLst/>
          </a:prstGeom>
          <a:gradFill rotWithShape="0">
            <a:gsLst>
              <a:gs pos="0">
                <a:srgbClr val="CAFAF5"/>
              </a:gs>
              <a:gs pos="100000">
                <a:srgbClr val="FFE8D1"/>
              </a:gs>
            </a:gsLst>
            <a:path path="shape">
              <a:fillToRect l="50000" t="50000" r="50000" b="50000"/>
            </a:path>
          </a:gradFill>
          <a:ln w="9525">
            <a:solidFill>
              <a:schemeClr val="tx1"/>
            </a:solidFill>
            <a:miter lim="800000"/>
            <a:headEnd/>
            <a:tailEnd/>
          </a:ln>
          <a:effectLst>
            <a:outerShdw dist="107763" dir="2700000" algn="ctr" rotWithShape="0">
              <a:schemeClr val="tx1"/>
            </a:outerShdw>
          </a:effectLst>
        </p:spPr>
        <p:txBody>
          <a:bodyPr wrap="none" anchor="ctr"/>
          <a:lstStyle/>
          <a:p>
            <a:pPr algn="ctr"/>
            <a:r>
              <a:rPr lang="en-US" altLang="zh-CN" sz="2400" b="1" dirty="0" smtClean="0">
                <a:solidFill>
                  <a:srgbClr val="FF0000"/>
                </a:solidFill>
                <a:latin typeface="Arial" charset="0"/>
                <a:ea typeface="宋体" pitchFamily="2" charset="-122"/>
              </a:rPr>
              <a:t>Laissez-faire</a:t>
            </a:r>
            <a:r>
              <a:rPr lang="en-US" altLang="zh-CN" sz="2400" b="1" dirty="0" smtClean="0">
                <a:latin typeface="Arial" charset="0"/>
                <a:ea typeface="宋体" pitchFamily="2" charset="-122"/>
              </a:rPr>
              <a:t> </a:t>
            </a:r>
            <a:endParaRPr lang="en-US" altLang="zh-CN" sz="2400" b="1" dirty="0">
              <a:latin typeface="Arial" charset="0"/>
              <a:ea typeface="宋体" pitchFamily="2" charset="-122"/>
            </a:endParaRPr>
          </a:p>
        </p:txBody>
      </p:sp>
      <p:sp>
        <p:nvSpPr>
          <p:cNvPr id="13" name="Rectangle 4"/>
          <p:cNvSpPr txBox="1">
            <a:spLocks noChangeArrowheads="1"/>
          </p:cNvSpPr>
          <p:nvPr/>
        </p:nvSpPr>
        <p:spPr>
          <a:xfrm>
            <a:off x="4038600" y="1066800"/>
            <a:ext cx="3810000" cy="5029200"/>
          </a:xfrm>
          <a:prstGeom prst="rect">
            <a:avLst/>
          </a:prstGeom>
          <a:ln>
            <a:solidFill>
              <a:schemeClr val="folHlink"/>
            </a:solidFill>
          </a:ln>
        </p:spPr>
        <p:txBody>
          <a:bodyPr vert="horz" lIns="91440" tIns="45720" rIns="91440" bIns="45720" rtlCol="0">
            <a:normAutofit/>
          </a:bodyPr>
          <a:lstStyle/>
          <a:p>
            <a:pPr>
              <a:lnSpc>
                <a:spcPct val="80000"/>
              </a:lnSpc>
              <a:buFont typeface="Arial" pitchFamily="34" charset="0"/>
              <a:buChar char="•"/>
            </a:pPr>
            <a:r>
              <a:rPr lang="en-US" altLang="zh-CN" sz="2000" b="1" i="1" dirty="0" smtClean="0">
                <a:solidFill>
                  <a:srgbClr val="0628D4"/>
                </a:solidFill>
                <a:ea typeface="宋体" pitchFamily="2" charset="-122"/>
              </a:rPr>
              <a:t>A leadership style where employees are encouraged to make their own decisions within limits. </a:t>
            </a:r>
          </a:p>
          <a:p>
            <a:pPr>
              <a:lnSpc>
                <a:spcPct val="80000"/>
              </a:lnSpc>
              <a:buFont typeface="Arial" pitchFamily="34" charset="0"/>
              <a:buChar char="•"/>
            </a:pPr>
            <a:r>
              <a:rPr lang="en-US" altLang="zh-CN" sz="2000" b="1" i="1" dirty="0" smtClean="0">
                <a:solidFill>
                  <a:srgbClr val="0628D4"/>
                </a:solidFill>
                <a:ea typeface="宋体" pitchFamily="2" charset="-122"/>
              </a:rPr>
              <a:t>Expects his sub-ordinates to assume responsibility for their own motivation guidance and control.</a:t>
            </a:r>
          </a:p>
          <a:p>
            <a:pPr>
              <a:lnSpc>
                <a:spcPct val="80000"/>
              </a:lnSpc>
              <a:buFont typeface="Arial" pitchFamily="34" charset="0"/>
              <a:buChar char="•"/>
            </a:pPr>
            <a:r>
              <a:rPr lang="en-US" altLang="zh-CN" sz="2000" b="1" i="1" dirty="0" smtClean="0">
                <a:solidFill>
                  <a:srgbClr val="0628D4"/>
                </a:solidFill>
                <a:ea typeface="宋体" pitchFamily="2" charset="-122"/>
              </a:rPr>
              <a:t>Discipline and control are not enforced.</a:t>
            </a:r>
          </a:p>
          <a:p>
            <a:pPr>
              <a:lnSpc>
                <a:spcPct val="80000"/>
              </a:lnSpc>
              <a:buFont typeface="Arial" pitchFamily="34" charset="0"/>
              <a:buChar char="•"/>
            </a:pPr>
            <a:r>
              <a:rPr lang="en-US" altLang="zh-CN" sz="2000" b="1" i="1" dirty="0" smtClean="0">
                <a:solidFill>
                  <a:srgbClr val="0628D4"/>
                </a:solidFill>
                <a:ea typeface="宋体" pitchFamily="2" charset="-122"/>
              </a:rPr>
              <a:t>Managers give employees almost total authority in all matters.</a:t>
            </a:r>
          </a:p>
          <a:p>
            <a:pPr>
              <a:lnSpc>
                <a:spcPct val="80000"/>
              </a:lnSpc>
              <a:buFont typeface="Arial" pitchFamily="34" charset="0"/>
              <a:buChar char="•"/>
            </a:pPr>
            <a:r>
              <a:rPr lang="en-US" altLang="zh-CN" sz="2000" dirty="0" smtClean="0">
                <a:solidFill>
                  <a:srgbClr val="FF0000"/>
                </a:solidFill>
                <a:ea typeface="宋体" pitchFamily="2" charset="-122"/>
              </a:rPr>
              <a:t>Advantages: </a:t>
            </a:r>
            <a:r>
              <a:rPr lang="en-US" altLang="zh-CN" sz="2000" dirty="0" smtClean="0">
                <a:ea typeface="宋体" pitchFamily="2" charset="-122"/>
              </a:rPr>
              <a:t>more freedom for employees </a:t>
            </a:r>
          </a:p>
          <a:p>
            <a:pPr>
              <a:lnSpc>
                <a:spcPct val="80000"/>
              </a:lnSpc>
              <a:buFont typeface="Arial" pitchFamily="34" charset="0"/>
              <a:buChar char="•"/>
            </a:pPr>
            <a:r>
              <a:rPr lang="en-US" altLang="zh-CN" sz="2000" dirty="0" smtClean="0">
                <a:solidFill>
                  <a:srgbClr val="FF0000"/>
                </a:solidFill>
                <a:ea typeface="宋体" pitchFamily="2" charset="-122"/>
              </a:rPr>
              <a:t>Disadvantages: </a:t>
            </a:r>
            <a:r>
              <a:rPr lang="en-US" altLang="zh-CN" sz="2000" dirty="0" smtClean="0">
                <a:ea typeface="宋体" pitchFamily="2" charset="-122"/>
              </a:rPr>
              <a:t>few guidelines, little incentive, poor motivation, maybe a mess </a:t>
            </a:r>
          </a:p>
          <a:p>
            <a:pPr marL="342900" marR="0" lvl="0" indent="-342900" algn="just" defTabSz="914400" rtl="0" eaLnBrk="1" fontAlgn="auto" latinLnBrk="0" hangingPunct="1">
              <a:lnSpc>
                <a:spcPct val="80000"/>
              </a:lnSpc>
              <a:spcBef>
                <a:spcPct val="20000"/>
              </a:spcBef>
              <a:spcAft>
                <a:spcPts val="0"/>
              </a:spcAft>
              <a:buClrTx/>
              <a:buSzTx/>
              <a:buFontTx/>
              <a:buNone/>
              <a:tabLst/>
              <a:defRPr/>
            </a:pPr>
            <a:r>
              <a:rPr kumimoji="0" lang="en-US" altLang="zh-CN" sz="20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mn-lt"/>
                <a:ea typeface="宋体" pitchFamily="2" charset="-122"/>
                <a:cs typeface="+mn-cs"/>
              </a:rPr>
              <a:t>   </a:t>
            </a:r>
            <a:endParaRPr kumimoji="0" lang="en-US" altLang="zh-CN" sz="20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mn-lt"/>
              <a:ea typeface="宋体" pitchFamily="2" charset="-122"/>
              <a:cs typeface="+mn-cs"/>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II. Leadership Style</a:t>
            </a:r>
            <a:endParaRPr lang="en-US" dirty="0"/>
          </a:p>
        </p:txBody>
      </p:sp>
      <p:sp>
        <p:nvSpPr>
          <p:cNvPr id="5" name="Slide Number Placeholder 4"/>
          <p:cNvSpPr>
            <a:spLocks noGrp="1"/>
          </p:cNvSpPr>
          <p:nvPr>
            <p:ph type="sldNum" sz="quarter" idx="12"/>
          </p:nvPr>
        </p:nvSpPr>
        <p:spPr/>
        <p:txBody>
          <a:bodyPr/>
          <a:lstStyle/>
          <a:p>
            <a:fld id="{D51081E8-3327-495A-9823-FC891E0968B6}" type="slidenum">
              <a:rPr lang="en-US" smtClean="0"/>
              <a:pPr/>
              <a:t>47</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pic>
        <p:nvPicPr>
          <p:cNvPr id="7" name="Picture 3" descr="8-08"/>
          <p:cNvPicPr>
            <a:picLocks noGrp="1" noChangeAspect="1" noChangeArrowheads="1"/>
          </p:cNvPicPr>
          <p:nvPr>
            <p:ph idx="1"/>
          </p:nvPr>
        </p:nvPicPr>
        <p:blipFill>
          <a:blip r:embed="rId3" cstate="print"/>
          <a:srcRect/>
          <a:stretch>
            <a:fillRect/>
          </a:stretch>
        </p:blipFill>
        <p:spPr bwMode="auto">
          <a:xfrm>
            <a:off x="457200" y="1143000"/>
            <a:ext cx="8077200" cy="51054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II. Leadership Style</a:t>
            </a:r>
            <a:endParaRPr lang="en-US" dirty="0"/>
          </a:p>
        </p:txBody>
      </p:sp>
      <p:sp>
        <p:nvSpPr>
          <p:cNvPr id="9" name="Content Placeholder 8"/>
          <p:cNvSpPr>
            <a:spLocks noGrp="1"/>
          </p:cNvSpPr>
          <p:nvPr>
            <p:ph idx="1"/>
          </p:nvPr>
        </p:nvSpPr>
        <p:spPr/>
        <p:txBody>
          <a:bodyPr/>
          <a:lstStyle/>
          <a:p>
            <a:pPr>
              <a:buNone/>
            </a:pPr>
            <a:r>
              <a:rPr lang="en-US" altLang="zh-CN" b="1" u="sng" dirty="0" smtClean="0">
                <a:solidFill>
                  <a:srgbClr val="FF0000"/>
                </a:solidFill>
                <a:ea typeface="宋体" pitchFamily="2" charset="-122"/>
              </a:rPr>
              <a:t>Factors affecting leadership styles</a:t>
            </a:r>
          </a:p>
          <a:p>
            <a:r>
              <a:rPr lang="en-US" altLang="zh-CN" i="1" dirty="0" smtClean="0">
                <a:solidFill>
                  <a:srgbClr val="0000CC"/>
                </a:solidFill>
                <a:effectLst>
                  <a:outerShdw blurRad="38100" dist="38100" dir="2700000" algn="tl">
                    <a:srgbClr val="C0C0C0"/>
                  </a:outerShdw>
                </a:effectLst>
                <a:ea typeface="宋体" pitchFamily="2" charset="-122"/>
              </a:rPr>
              <a:t>The task </a:t>
            </a:r>
          </a:p>
          <a:p>
            <a:r>
              <a:rPr lang="en-US" altLang="zh-CN" i="1" dirty="0" smtClean="0">
                <a:solidFill>
                  <a:srgbClr val="0000CC"/>
                </a:solidFill>
                <a:effectLst>
                  <a:outerShdw blurRad="38100" dist="38100" dir="2700000" algn="tl">
                    <a:srgbClr val="C0C0C0"/>
                  </a:outerShdw>
                </a:effectLst>
                <a:ea typeface="宋体" pitchFamily="2" charset="-122"/>
              </a:rPr>
              <a:t>The tradition of an organization </a:t>
            </a:r>
          </a:p>
          <a:p>
            <a:r>
              <a:rPr lang="en-US" altLang="zh-CN" i="1" dirty="0" smtClean="0">
                <a:solidFill>
                  <a:srgbClr val="0000CC"/>
                </a:solidFill>
                <a:effectLst>
                  <a:outerShdw blurRad="38100" dist="38100" dir="2700000" algn="tl">
                    <a:srgbClr val="C0C0C0"/>
                  </a:outerShdw>
                </a:effectLst>
                <a:ea typeface="宋体" pitchFamily="2" charset="-122"/>
              </a:rPr>
              <a:t>The type of labor force</a:t>
            </a:r>
          </a:p>
          <a:p>
            <a:r>
              <a:rPr lang="en-US" altLang="zh-CN" i="1" dirty="0" smtClean="0">
                <a:solidFill>
                  <a:srgbClr val="0000CC"/>
                </a:solidFill>
                <a:effectLst>
                  <a:outerShdw blurRad="38100" dist="38100" dir="2700000" algn="tl">
                    <a:srgbClr val="C0C0C0"/>
                  </a:outerShdw>
                </a:effectLst>
                <a:ea typeface="宋体" pitchFamily="2" charset="-122"/>
              </a:rPr>
              <a:t>The leader’s personality </a:t>
            </a:r>
          </a:p>
          <a:p>
            <a:r>
              <a:rPr lang="en-US" altLang="zh-CN" i="1" dirty="0" smtClean="0">
                <a:solidFill>
                  <a:srgbClr val="0000CC"/>
                </a:solidFill>
                <a:effectLst>
                  <a:outerShdw blurRad="38100" dist="38100" dir="2700000" algn="tl">
                    <a:srgbClr val="C0C0C0"/>
                  </a:outerShdw>
                </a:effectLst>
                <a:ea typeface="宋体" pitchFamily="2" charset="-122"/>
              </a:rPr>
              <a:t>The time </a:t>
            </a:r>
          </a:p>
          <a:p>
            <a:r>
              <a:rPr lang="en-US" altLang="zh-CN" i="1" dirty="0" smtClean="0">
                <a:solidFill>
                  <a:srgbClr val="0000CC"/>
                </a:solidFill>
                <a:effectLst>
                  <a:outerShdw blurRad="38100" dist="38100" dir="2700000" algn="tl">
                    <a:srgbClr val="C0C0C0"/>
                  </a:outerShdw>
                </a:effectLst>
                <a:ea typeface="宋体" pitchFamily="2" charset="-122"/>
              </a:rPr>
              <a:t>Gender?</a:t>
            </a:r>
          </a:p>
        </p:txBody>
      </p:sp>
      <p:sp>
        <p:nvSpPr>
          <p:cNvPr id="5" name="Slide Number Placeholder 4"/>
          <p:cNvSpPr>
            <a:spLocks noGrp="1"/>
          </p:cNvSpPr>
          <p:nvPr>
            <p:ph type="sldNum" sz="quarter" idx="12"/>
          </p:nvPr>
        </p:nvSpPr>
        <p:spPr/>
        <p:txBody>
          <a:bodyPr/>
          <a:lstStyle/>
          <a:p>
            <a:fld id="{D51081E8-3327-495A-9823-FC891E0968B6}" type="slidenum">
              <a:rPr lang="en-US" smtClean="0"/>
              <a:pPr/>
              <a:t>48</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3200" dirty="0" smtClean="0"/>
              <a:t>III. </a:t>
            </a:r>
            <a:r>
              <a:rPr lang="en-US" sz="3200" dirty="0" err="1" smtClean="0"/>
              <a:t>Blakes</a:t>
            </a:r>
            <a:r>
              <a:rPr lang="en-US" sz="3200" dirty="0" smtClean="0"/>
              <a:t> and Mouton’s Managerial Grid</a:t>
            </a:r>
            <a:endParaRPr lang="en-US" sz="3200" dirty="0"/>
          </a:p>
        </p:txBody>
      </p:sp>
      <p:sp>
        <p:nvSpPr>
          <p:cNvPr id="9" name="Content Placeholder 8"/>
          <p:cNvSpPr>
            <a:spLocks noGrp="1"/>
          </p:cNvSpPr>
          <p:nvPr>
            <p:ph idx="1"/>
          </p:nvPr>
        </p:nvSpPr>
        <p:spPr/>
        <p:txBody>
          <a:bodyPr>
            <a:normAutofit fontScale="62500" lnSpcReduction="20000"/>
          </a:bodyPr>
          <a:lstStyle/>
          <a:p>
            <a:pPr algn="just">
              <a:buNone/>
            </a:pPr>
            <a:r>
              <a:rPr lang="en-US" dirty="0" smtClean="0"/>
              <a:t>	</a:t>
            </a:r>
            <a:r>
              <a:rPr lang="en-US" i="1" dirty="0" smtClean="0">
                <a:solidFill>
                  <a:srgbClr val="0000CC"/>
                </a:solidFill>
              </a:rPr>
              <a:t>A popular framework for thinking about a leader’s ‘task versus person’ orientation was developed by Robert Blake and Jane Mouton in the early 1960s. Called the Managerial Grid, or Leadership Grid, it plots the degree of task-centeredness versus person-centeredness and identifies five combinations as distinct leadership styles.</a:t>
            </a:r>
          </a:p>
          <a:p>
            <a:pPr algn="just">
              <a:buNone/>
            </a:pPr>
            <a:r>
              <a:rPr lang="en-US" b="1" dirty="0" smtClean="0"/>
              <a:t>	</a:t>
            </a:r>
          </a:p>
          <a:p>
            <a:pPr algn="just">
              <a:buNone/>
            </a:pPr>
            <a:r>
              <a:rPr lang="en-US" b="1" dirty="0" smtClean="0"/>
              <a:t>	</a:t>
            </a:r>
            <a:r>
              <a:rPr lang="en-US" dirty="0" smtClean="0"/>
              <a:t>Understanding the Model The Managerial Grid is based on two behavioral dimensions: </a:t>
            </a:r>
          </a:p>
          <a:p>
            <a:pPr algn="just">
              <a:buNone/>
            </a:pPr>
            <a:r>
              <a:rPr lang="en-US" dirty="0" smtClean="0"/>
              <a:t>	</a:t>
            </a:r>
            <a:r>
              <a:rPr lang="en-US" b="1" u="sng" dirty="0" smtClean="0">
                <a:solidFill>
                  <a:srgbClr val="FF0000"/>
                </a:solidFill>
              </a:rPr>
              <a:t>Concern for People</a:t>
            </a:r>
            <a:r>
              <a:rPr lang="en-US" u="sng" dirty="0" smtClean="0">
                <a:solidFill>
                  <a:srgbClr val="FF0000"/>
                </a:solidFill>
              </a:rPr>
              <a:t> –</a:t>
            </a:r>
            <a:r>
              <a:rPr lang="en-US" dirty="0" smtClean="0"/>
              <a:t> This is the degree to which a leader considers the needs of team members, their interests, and areas of personal development when deciding how best to accomplish a task </a:t>
            </a:r>
            <a:br>
              <a:rPr lang="en-US" dirty="0" smtClean="0"/>
            </a:br>
            <a:endParaRPr lang="en-US" dirty="0" smtClean="0"/>
          </a:p>
          <a:p>
            <a:pPr algn="just">
              <a:buNone/>
            </a:pPr>
            <a:r>
              <a:rPr lang="en-US" dirty="0" smtClean="0"/>
              <a:t>	</a:t>
            </a:r>
            <a:r>
              <a:rPr lang="en-US" b="1" u="sng" dirty="0" smtClean="0">
                <a:solidFill>
                  <a:srgbClr val="FF0000"/>
                </a:solidFill>
              </a:rPr>
              <a:t>Concern for Production</a:t>
            </a:r>
            <a:r>
              <a:rPr lang="en-US" u="sng" dirty="0" smtClean="0">
                <a:solidFill>
                  <a:srgbClr val="FF0000"/>
                </a:solidFill>
              </a:rPr>
              <a:t> –</a:t>
            </a:r>
            <a:r>
              <a:rPr lang="en-US" dirty="0" smtClean="0"/>
              <a:t> This is the degree to which a leader emphasizes concrete objectives, organizational efficiency and high productivity when deciding how best to accomplish a task. </a:t>
            </a:r>
            <a:br>
              <a:rPr lang="en-US" dirty="0" smtClean="0"/>
            </a:br>
            <a:endParaRPr lang="en-US" dirty="0" smtClean="0"/>
          </a:p>
          <a:p>
            <a:pPr algn="just">
              <a:buNone/>
            </a:pPr>
            <a:r>
              <a:rPr lang="en-US" dirty="0" smtClean="0"/>
              <a:t>	</a:t>
            </a:r>
            <a:r>
              <a:rPr lang="en-US" i="1" dirty="0" smtClean="0">
                <a:solidFill>
                  <a:srgbClr val="FF0000"/>
                </a:solidFill>
              </a:rPr>
              <a:t>Using the axis to plot leadership ‘concerns for production’ versus ‘concerns for people’, Blake and Mouton defined the following five leadership styles:</a:t>
            </a:r>
          </a:p>
          <a:p>
            <a:pPr algn="just">
              <a:buNone/>
            </a:pPr>
            <a:endParaRPr lang="en-US" dirty="0" smtClean="0"/>
          </a:p>
          <a:p>
            <a:pPr algn="just">
              <a:buNone/>
            </a:pPr>
            <a:endParaRPr lang="en-US" dirty="0"/>
          </a:p>
        </p:txBody>
      </p:sp>
      <p:sp>
        <p:nvSpPr>
          <p:cNvPr id="5" name="Slide Number Placeholder 4"/>
          <p:cNvSpPr>
            <a:spLocks noGrp="1"/>
          </p:cNvSpPr>
          <p:nvPr>
            <p:ph type="sldNum" sz="quarter" idx="12"/>
          </p:nvPr>
        </p:nvSpPr>
        <p:spPr/>
        <p:txBody>
          <a:bodyPr/>
          <a:lstStyle/>
          <a:p>
            <a:fld id="{D51081E8-3327-495A-9823-FC891E0968B6}" type="slidenum">
              <a:rPr lang="en-US" smtClean="0"/>
              <a:pPr/>
              <a:t>49</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II. Maslow’s Hierarchy of Needs</a:t>
            </a:r>
            <a:endParaRPr lang="en-US" dirty="0"/>
          </a:p>
        </p:txBody>
      </p:sp>
      <p:sp>
        <p:nvSpPr>
          <p:cNvPr id="9" name="Content Placeholder 8"/>
          <p:cNvSpPr>
            <a:spLocks noGrp="1"/>
          </p:cNvSpPr>
          <p:nvPr>
            <p:ph idx="1"/>
          </p:nvPr>
        </p:nvSpPr>
        <p:spPr/>
        <p:txBody>
          <a:bodyPr>
            <a:normAutofit fontScale="77500" lnSpcReduction="20000"/>
          </a:bodyPr>
          <a:lstStyle/>
          <a:p>
            <a:pPr algn="just">
              <a:buNone/>
            </a:pPr>
            <a:r>
              <a:rPr lang="en-US" dirty="0" smtClean="0"/>
              <a:t>	</a:t>
            </a:r>
            <a:r>
              <a:rPr lang="en-US" b="1" dirty="0" smtClean="0">
                <a:solidFill>
                  <a:srgbClr val="0628D4"/>
                </a:solidFill>
              </a:rPr>
              <a:t>Maslow advanced three important propositions about human behavior.</a:t>
            </a:r>
          </a:p>
          <a:p>
            <a:pPr marL="514350" indent="-514350" algn="just">
              <a:buFont typeface="+mj-lt"/>
              <a:buAutoNum type="arabicPeriod"/>
            </a:pPr>
            <a:r>
              <a:rPr lang="en-US" b="1" i="1" dirty="0" smtClean="0">
                <a:solidFill>
                  <a:srgbClr val="FF0000"/>
                </a:solidFill>
              </a:rPr>
              <a:t>Men are wanting being:</a:t>
            </a:r>
            <a:r>
              <a:rPr lang="en-US" b="1" dirty="0" smtClean="0"/>
              <a:t> </a:t>
            </a:r>
            <a:r>
              <a:rPr lang="en-US" dirty="0" smtClean="0"/>
              <a:t>Their needs are unlimited and continuous. As soon as one need is satisfied, another appears in its place. The process is unending. It continues from birth to death. It keeps man to work continuously.</a:t>
            </a:r>
          </a:p>
          <a:p>
            <a:pPr marL="514350" indent="-514350" algn="just">
              <a:buFont typeface="+mj-lt"/>
              <a:buAutoNum type="arabicPeriod"/>
            </a:pPr>
            <a:r>
              <a:rPr lang="en-US" b="1" i="1" dirty="0" smtClean="0">
                <a:solidFill>
                  <a:srgbClr val="FF0000"/>
                </a:solidFill>
              </a:rPr>
              <a:t>Fresh needs can motivate persons to work: </a:t>
            </a:r>
            <a:r>
              <a:rPr lang="en-US" dirty="0" smtClean="0"/>
              <a:t>A satisfied need is not a motivator of behavior, only the needs which are not satisfied are capable of motivating individuals.</a:t>
            </a:r>
          </a:p>
          <a:p>
            <a:pPr marL="514350" indent="-514350" algn="just">
              <a:buFont typeface="+mj-lt"/>
              <a:buAutoNum type="arabicPeriod"/>
            </a:pPr>
            <a:r>
              <a:rPr lang="en-US" b="1" i="1" dirty="0" smtClean="0">
                <a:solidFill>
                  <a:srgbClr val="FF0000"/>
                </a:solidFill>
              </a:rPr>
              <a:t>Man’s needs have a hierarchy of importance:</a:t>
            </a:r>
            <a:r>
              <a:rPr lang="en-US" b="1" dirty="0" smtClean="0"/>
              <a:t> </a:t>
            </a:r>
            <a:r>
              <a:rPr lang="en-US" dirty="0" smtClean="0"/>
              <a:t>According to Maslow man’s needs are arranged in a series of levels. He classified the needs into five ascending levels, in which each level must be satisfied before going on to the next. The lower level needs have priority over higher level needs.</a:t>
            </a:r>
          </a:p>
        </p:txBody>
      </p:sp>
      <p:sp>
        <p:nvSpPr>
          <p:cNvPr id="5" name="Slide Number Placeholder 4"/>
          <p:cNvSpPr>
            <a:spLocks noGrp="1"/>
          </p:cNvSpPr>
          <p:nvPr>
            <p:ph type="sldNum" sz="quarter" idx="12"/>
          </p:nvPr>
        </p:nvSpPr>
        <p:spPr/>
        <p:txBody>
          <a:bodyPr/>
          <a:lstStyle/>
          <a:p>
            <a:fld id="{D51081E8-3327-495A-9823-FC891E0968B6}" type="slidenum">
              <a:rPr lang="en-US" smtClean="0"/>
              <a:pPr/>
              <a:t>5</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3200" dirty="0" smtClean="0"/>
              <a:t>III. </a:t>
            </a:r>
            <a:r>
              <a:rPr lang="en-US" sz="3200" dirty="0" err="1" smtClean="0"/>
              <a:t>Blakes</a:t>
            </a:r>
            <a:r>
              <a:rPr lang="en-US" sz="3200" dirty="0" smtClean="0"/>
              <a:t> and Mouton’s Managerial Grid</a:t>
            </a:r>
            <a:endParaRPr lang="en-US" sz="3200" dirty="0"/>
          </a:p>
        </p:txBody>
      </p:sp>
      <p:sp>
        <p:nvSpPr>
          <p:cNvPr id="5" name="Slide Number Placeholder 4"/>
          <p:cNvSpPr>
            <a:spLocks noGrp="1"/>
          </p:cNvSpPr>
          <p:nvPr>
            <p:ph type="sldNum" sz="quarter" idx="12"/>
          </p:nvPr>
        </p:nvSpPr>
        <p:spPr/>
        <p:txBody>
          <a:bodyPr/>
          <a:lstStyle/>
          <a:p>
            <a:fld id="{D51081E8-3327-495A-9823-FC891E0968B6}" type="slidenum">
              <a:rPr lang="en-US" smtClean="0"/>
              <a:pPr/>
              <a:t>50</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pic>
        <p:nvPicPr>
          <p:cNvPr id="7170" name="Picture 2" descr="H:\study materials\Organisation and Management\downloads\Leadership+grid+2.jpg"/>
          <p:cNvPicPr>
            <a:picLocks noGrp="1" noChangeAspect="1" noChangeArrowheads="1"/>
          </p:cNvPicPr>
          <p:nvPr>
            <p:ph idx="1"/>
          </p:nvPr>
        </p:nvPicPr>
        <p:blipFill>
          <a:blip r:embed="rId3" cstate="print"/>
          <a:srcRect/>
          <a:stretch>
            <a:fillRect/>
          </a:stretch>
        </p:blipFill>
        <p:spPr bwMode="auto">
          <a:xfrm>
            <a:off x="304800" y="609600"/>
            <a:ext cx="8229600" cy="5715000"/>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IV. Leadership Approach</a:t>
            </a:r>
            <a:endParaRPr lang="en-US" dirty="0"/>
          </a:p>
        </p:txBody>
      </p:sp>
      <p:sp>
        <p:nvSpPr>
          <p:cNvPr id="9" name="Content Placeholder 8"/>
          <p:cNvSpPr>
            <a:spLocks noGrp="1"/>
          </p:cNvSpPr>
          <p:nvPr>
            <p:ph idx="1"/>
          </p:nvPr>
        </p:nvSpPr>
        <p:spPr/>
        <p:txBody>
          <a:bodyPr>
            <a:normAutofit fontScale="85000" lnSpcReduction="20000"/>
          </a:bodyPr>
          <a:lstStyle/>
          <a:p>
            <a:pPr marL="514350" indent="-514350">
              <a:buFont typeface="+mj-lt"/>
              <a:buAutoNum type="arabicPeriod"/>
            </a:pPr>
            <a:r>
              <a:rPr lang="en-US" b="1" u="sng" dirty="0" smtClean="0">
                <a:solidFill>
                  <a:srgbClr val="FF0000"/>
                </a:solidFill>
              </a:rPr>
              <a:t>Trait-oriented approach:</a:t>
            </a:r>
          </a:p>
          <a:p>
            <a:pPr marL="788670" lvl="1" indent="-514350">
              <a:buFontTx/>
              <a:buChar char="-"/>
            </a:pPr>
            <a:r>
              <a:rPr lang="en-US" i="1" dirty="0" smtClean="0">
                <a:solidFill>
                  <a:srgbClr val="0628D4"/>
                </a:solidFill>
              </a:rPr>
              <a:t>Leaders are born not made.</a:t>
            </a:r>
          </a:p>
          <a:p>
            <a:pPr marL="788670" lvl="1" indent="-514350">
              <a:buFontTx/>
              <a:buChar char="-"/>
            </a:pPr>
            <a:r>
              <a:rPr lang="en-US" i="1" dirty="0" smtClean="0">
                <a:solidFill>
                  <a:srgbClr val="0628D4"/>
                </a:solidFill>
              </a:rPr>
              <a:t>Maximum intelligent, better educated, stronger power needs, independent activities, intense thought and some risks, high self actualization.</a:t>
            </a:r>
          </a:p>
          <a:p>
            <a:pPr marL="788670" lvl="1" indent="-514350">
              <a:buFontTx/>
              <a:buChar char="-"/>
            </a:pPr>
            <a:r>
              <a:rPr lang="en-US" i="1" dirty="0" smtClean="0">
                <a:solidFill>
                  <a:srgbClr val="0628D4"/>
                </a:solidFill>
              </a:rPr>
              <a:t>Hard working, self confident.</a:t>
            </a:r>
          </a:p>
          <a:p>
            <a:pPr marL="514350" indent="-514350">
              <a:buFont typeface="+mj-lt"/>
              <a:buAutoNum type="arabicPeriod"/>
            </a:pPr>
            <a:r>
              <a:rPr lang="en-US" b="1" u="sng" dirty="0" smtClean="0">
                <a:solidFill>
                  <a:srgbClr val="FF0000"/>
                </a:solidFill>
              </a:rPr>
              <a:t>Situational approach:</a:t>
            </a:r>
          </a:p>
          <a:p>
            <a:pPr marL="788670" lvl="1" indent="-514350">
              <a:buFontTx/>
              <a:buChar char="-"/>
            </a:pPr>
            <a:r>
              <a:rPr lang="en-US" i="1" dirty="0" smtClean="0">
                <a:solidFill>
                  <a:srgbClr val="0000CC"/>
                </a:solidFill>
              </a:rPr>
              <a:t>Specific  and always relative to particular situation.</a:t>
            </a:r>
          </a:p>
          <a:p>
            <a:pPr marL="788670" lvl="1" indent="-514350">
              <a:buFontTx/>
              <a:buChar char="-"/>
            </a:pPr>
            <a:r>
              <a:rPr lang="en-US" i="1" dirty="0" smtClean="0">
                <a:solidFill>
                  <a:srgbClr val="0000CC"/>
                </a:solidFill>
              </a:rPr>
              <a:t>Leadership is a function of situation, the culture, the context  and the customs of a group or an organization.</a:t>
            </a:r>
          </a:p>
          <a:p>
            <a:pPr marL="514350" indent="-514350">
              <a:buFont typeface="+mj-lt"/>
              <a:buAutoNum type="arabicPeriod"/>
            </a:pPr>
            <a:r>
              <a:rPr lang="en-US" b="1" u="sng" dirty="0" smtClean="0">
                <a:solidFill>
                  <a:srgbClr val="FF0000"/>
                </a:solidFill>
              </a:rPr>
              <a:t>Functional approach:</a:t>
            </a:r>
          </a:p>
          <a:p>
            <a:pPr marL="788670" lvl="1" indent="-514350">
              <a:buFontTx/>
              <a:buChar char="-"/>
            </a:pPr>
            <a:r>
              <a:rPr lang="en-US" i="1" dirty="0" smtClean="0">
                <a:solidFill>
                  <a:srgbClr val="0628D4"/>
                </a:solidFill>
              </a:rPr>
              <a:t>It considers both individual and situation.</a:t>
            </a:r>
          </a:p>
          <a:p>
            <a:pPr marL="788670" lvl="1" indent="-514350">
              <a:buFontTx/>
              <a:buChar char="-"/>
            </a:pPr>
            <a:r>
              <a:rPr lang="en-US" i="1" dirty="0" smtClean="0">
                <a:solidFill>
                  <a:srgbClr val="0628D4"/>
                </a:solidFill>
              </a:rPr>
              <a:t>They most resolve the task problems.</a:t>
            </a:r>
          </a:p>
        </p:txBody>
      </p:sp>
      <p:sp>
        <p:nvSpPr>
          <p:cNvPr id="5" name="Slide Number Placeholder 4"/>
          <p:cNvSpPr>
            <a:spLocks noGrp="1"/>
          </p:cNvSpPr>
          <p:nvPr>
            <p:ph type="sldNum" sz="quarter" idx="12"/>
          </p:nvPr>
        </p:nvSpPr>
        <p:spPr/>
        <p:txBody>
          <a:bodyPr/>
          <a:lstStyle/>
          <a:p>
            <a:fld id="{D51081E8-3327-495A-9823-FC891E0968B6}" type="slidenum">
              <a:rPr lang="en-US" smtClean="0"/>
              <a:pPr/>
              <a:t>51</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V. Leadership Theories</a:t>
            </a:r>
            <a:endParaRPr lang="en-US" dirty="0"/>
          </a:p>
        </p:txBody>
      </p:sp>
      <p:sp>
        <p:nvSpPr>
          <p:cNvPr id="9" name="Content Placeholder 8"/>
          <p:cNvSpPr>
            <a:spLocks noGrp="1"/>
          </p:cNvSpPr>
          <p:nvPr>
            <p:ph idx="1"/>
          </p:nvPr>
        </p:nvSpPr>
        <p:spPr/>
        <p:txBody>
          <a:bodyPr>
            <a:normAutofit fontScale="62500" lnSpcReduction="20000"/>
          </a:bodyPr>
          <a:lstStyle/>
          <a:p>
            <a:pPr algn="just">
              <a:buNone/>
            </a:pPr>
            <a:r>
              <a:rPr lang="en-US" b="1" u="sng" dirty="0" smtClean="0">
                <a:solidFill>
                  <a:srgbClr val="FF0000"/>
                </a:solidFill>
              </a:rPr>
              <a:t>1. "Great Man" Theories: </a:t>
            </a:r>
            <a:r>
              <a:rPr lang="en-US" dirty="0" smtClean="0"/>
              <a:t>Have you ever heard someone described as "born to lead?" According to this point of view, great leaders are simply born with the necessary internal characteristics such as charisma, confidence, intelligence, and social skills that make them natural-born leaders. Great man theories assume that the capacity for leadership is inherent – that great leaders are born, not made. These theories often portray great leaders as heroic, mythic and destined to rise to leadership when needed. The term "Great Man" was used because, at the time, leadership was thought of primarily as a male quality, especially in terms of military leadership.</a:t>
            </a:r>
          </a:p>
          <a:p>
            <a:pPr algn="just">
              <a:buNone/>
            </a:pPr>
            <a:endParaRPr lang="en-US" dirty="0" smtClean="0"/>
          </a:p>
          <a:p>
            <a:pPr algn="just">
              <a:buNone/>
            </a:pPr>
            <a:r>
              <a:rPr lang="en-US" b="1" u="sng" dirty="0" smtClean="0">
                <a:solidFill>
                  <a:srgbClr val="FF0000"/>
                </a:solidFill>
              </a:rPr>
              <a:t>2. Trait Theories: </a:t>
            </a:r>
            <a:r>
              <a:rPr lang="en-US" dirty="0" smtClean="0"/>
              <a:t>Similar in some ways to Great Man theories, trait theories assume that people inherit certain qualities and traits that make them better suited to leadership. Trait theories often identify particular personality or behavioral characteristics shared by leaders. For example, traits like extraversion, self-confidence, and courage are all traits that could potentially be linked to great leaders.</a:t>
            </a:r>
          </a:p>
        </p:txBody>
      </p:sp>
      <p:sp>
        <p:nvSpPr>
          <p:cNvPr id="5" name="Slide Number Placeholder 4"/>
          <p:cNvSpPr>
            <a:spLocks noGrp="1"/>
          </p:cNvSpPr>
          <p:nvPr>
            <p:ph type="sldNum" sz="quarter" idx="12"/>
          </p:nvPr>
        </p:nvSpPr>
        <p:spPr/>
        <p:txBody>
          <a:bodyPr/>
          <a:lstStyle/>
          <a:p>
            <a:fld id="{D51081E8-3327-495A-9823-FC891E0968B6}" type="slidenum">
              <a:rPr lang="en-US" smtClean="0"/>
              <a:pPr/>
              <a:t>52</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V. Leadership Theories</a:t>
            </a:r>
            <a:endParaRPr lang="en-US" dirty="0"/>
          </a:p>
        </p:txBody>
      </p:sp>
      <p:sp>
        <p:nvSpPr>
          <p:cNvPr id="9" name="Content Placeholder 8"/>
          <p:cNvSpPr>
            <a:spLocks noGrp="1"/>
          </p:cNvSpPr>
          <p:nvPr>
            <p:ph idx="1"/>
          </p:nvPr>
        </p:nvSpPr>
        <p:spPr/>
        <p:txBody>
          <a:bodyPr>
            <a:normAutofit fontScale="70000" lnSpcReduction="20000"/>
          </a:bodyPr>
          <a:lstStyle/>
          <a:p>
            <a:pPr algn="just">
              <a:buNone/>
            </a:pPr>
            <a:r>
              <a:rPr lang="en-US" b="1" u="sng" dirty="0" smtClean="0">
                <a:solidFill>
                  <a:srgbClr val="FF0000"/>
                </a:solidFill>
              </a:rPr>
              <a:t>3. Contingency Theories: </a:t>
            </a:r>
            <a:r>
              <a:rPr lang="en-US" dirty="0" smtClean="0"/>
              <a:t>Contingency theories of leadership focus on particular variables related to the environment that might determine which particular style of leadership is best suited for the situation. According to this theory, no leadership style is best in all situations. Success depends upon a number of variables, including the leadership style, qualities of the followers and aspects of the situation.</a:t>
            </a:r>
          </a:p>
          <a:p>
            <a:pPr algn="just">
              <a:buNone/>
            </a:pPr>
            <a:endParaRPr lang="en-US" dirty="0" smtClean="0"/>
          </a:p>
          <a:p>
            <a:pPr algn="just">
              <a:buNone/>
            </a:pPr>
            <a:r>
              <a:rPr lang="en-US" b="1" u="sng" dirty="0" smtClean="0">
                <a:solidFill>
                  <a:srgbClr val="FF0000"/>
                </a:solidFill>
              </a:rPr>
              <a:t>4. Situational Theories: </a:t>
            </a:r>
            <a:r>
              <a:rPr lang="en-US" dirty="0" smtClean="0"/>
              <a:t>Situational theories propose that leaders choose the best course of action based upon situational variables. Different styles of leadership may be more appropriate for certain types of decision-making. For example, in a situation where the leader is the most knowledgeable and experienced member of a group, an authoritarian style might be most appropriate. In other instances where group members are skilled experts, a democratic style would be more effective.</a:t>
            </a:r>
          </a:p>
          <a:p>
            <a:pPr algn="just">
              <a:buNone/>
            </a:pPr>
            <a:endParaRPr lang="en-US" dirty="0" smtClean="0"/>
          </a:p>
          <a:p>
            <a:pPr algn="just">
              <a:buNone/>
            </a:pPr>
            <a:endParaRPr lang="en-US" dirty="0"/>
          </a:p>
        </p:txBody>
      </p:sp>
      <p:sp>
        <p:nvSpPr>
          <p:cNvPr id="5" name="Slide Number Placeholder 4"/>
          <p:cNvSpPr>
            <a:spLocks noGrp="1"/>
          </p:cNvSpPr>
          <p:nvPr>
            <p:ph type="sldNum" sz="quarter" idx="12"/>
          </p:nvPr>
        </p:nvSpPr>
        <p:spPr/>
        <p:txBody>
          <a:bodyPr/>
          <a:lstStyle/>
          <a:p>
            <a:fld id="{D51081E8-3327-495A-9823-FC891E0968B6}" type="slidenum">
              <a:rPr lang="en-US" smtClean="0"/>
              <a:pPr/>
              <a:t>53</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V. Leadership Theories</a:t>
            </a:r>
            <a:endParaRPr lang="en-US" dirty="0"/>
          </a:p>
        </p:txBody>
      </p:sp>
      <p:sp>
        <p:nvSpPr>
          <p:cNvPr id="9" name="Content Placeholder 8"/>
          <p:cNvSpPr>
            <a:spLocks noGrp="1"/>
          </p:cNvSpPr>
          <p:nvPr>
            <p:ph idx="1"/>
          </p:nvPr>
        </p:nvSpPr>
        <p:spPr>
          <a:xfrm>
            <a:off x="457200" y="1189037"/>
            <a:ext cx="8229600" cy="5135563"/>
          </a:xfrm>
        </p:spPr>
        <p:txBody>
          <a:bodyPr>
            <a:normAutofit fontScale="77500" lnSpcReduction="20000"/>
          </a:bodyPr>
          <a:lstStyle/>
          <a:p>
            <a:pPr algn="just">
              <a:buNone/>
            </a:pPr>
            <a:r>
              <a:rPr lang="en-US" b="1" u="sng" dirty="0" smtClean="0">
                <a:solidFill>
                  <a:srgbClr val="FF0000"/>
                </a:solidFill>
              </a:rPr>
              <a:t>5. Behavioral Theories: </a:t>
            </a:r>
            <a:r>
              <a:rPr lang="en-US" dirty="0" smtClean="0"/>
              <a:t>Behavioral theories of leadership are based upon the belief that great leaders are made, not born. Consider it the flip-side of the Great Man theories. Rooted in behaviorism, this leadership theory focuses on the actions of leaders not on mental qualities or internal states. According to this theory, people can </a:t>
            </a:r>
            <a:r>
              <a:rPr lang="en-US" i="1" dirty="0" smtClean="0"/>
              <a:t>learn</a:t>
            </a:r>
            <a:r>
              <a:rPr lang="en-US" dirty="0" smtClean="0"/>
              <a:t> to become leaders through teaching and observation.</a:t>
            </a:r>
          </a:p>
          <a:p>
            <a:pPr algn="just">
              <a:buNone/>
            </a:pPr>
            <a:endParaRPr lang="en-US" dirty="0" smtClean="0"/>
          </a:p>
          <a:p>
            <a:pPr algn="just">
              <a:buNone/>
            </a:pPr>
            <a:r>
              <a:rPr lang="en-US" b="1" u="sng" dirty="0" smtClean="0">
                <a:solidFill>
                  <a:srgbClr val="FF0000"/>
                </a:solidFill>
              </a:rPr>
              <a:t>6. Participative Theories: </a:t>
            </a:r>
            <a:r>
              <a:rPr lang="en-US" dirty="0" smtClean="0"/>
              <a:t>Participative leadership theories suggest that the ideal leadership style is one that takes the input of others into account. These leaders encourage participation and contributions from group members and help group members feel more relevant and committed to the decision-making process. In participative theories, however, the leader retains the right to allow the input of others.</a:t>
            </a:r>
            <a:endParaRPr lang="en-US" dirty="0"/>
          </a:p>
        </p:txBody>
      </p:sp>
      <p:sp>
        <p:nvSpPr>
          <p:cNvPr id="5" name="Slide Number Placeholder 4"/>
          <p:cNvSpPr>
            <a:spLocks noGrp="1"/>
          </p:cNvSpPr>
          <p:nvPr>
            <p:ph type="sldNum" sz="quarter" idx="12"/>
          </p:nvPr>
        </p:nvSpPr>
        <p:spPr/>
        <p:txBody>
          <a:bodyPr/>
          <a:lstStyle/>
          <a:p>
            <a:fld id="{D51081E8-3327-495A-9823-FC891E0968B6}" type="slidenum">
              <a:rPr lang="en-US" smtClean="0"/>
              <a:pPr/>
              <a:t>54</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V. Leadership Theories</a:t>
            </a:r>
            <a:endParaRPr lang="en-US" dirty="0"/>
          </a:p>
        </p:txBody>
      </p:sp>
      <p:sp>
        <p:nvSpPr>
          <p:cNvPr id="9" name="Content Placeholder 8"/>
          <p:cNvSpPr>
            <a:spLocks noGrp="1"/>
          </p:cNvSpPr>
          <p:nvPr>
            <p:ph idx="1"/>
          </p:nvPr>
        </p:nvSpPr>
        <p:spPr/>
        <p:txBody>
          <a:bodyPr>
            <a:normAutofit fontScale="70000" lnSpcReduction="20000"/>
          </a:bodyPr>
          <a:lstStyle/>
          <a:p>
            <a:pPr algn="just">
              <a:buNone/>
            </a:pPr>
            <a:r>
              <a:rPr lang="en-US" b="1" dirty="0" smtClean="0"/>
              <a:t>7. </a:t>
            </a:r>
            <a:r>
              <a:rPr lang="en-US" b="1" u="sng" dirty="0" smtClean="0">
                <a:solidFill>
                  <a:srgbClr val="FF0000"/>
                </a:solidFill>
              </a:rPr>
              <a:t>Management Theories: </a:t>
            </a:r>
            <a:r>
              <a:rPr lang="en-US" dirty="0" smtClean="0"/>
              <a:t>Management theories, also known as transactional theories, focus on the role of supervision, organization and group performance. These theories base leadership on a system of rewards and punishments. Managerial theories are often used in business; when employees are successful, they are rewarded; when they fail, they are reprimanded or punished. </a:t>
            </a:r>
          </a:p>
          <a:p>
            <a:pPr algn="just">
              <a:buNone/>
            </a:pPr>
            <a:endParaRPr lang="en-US" dirty="0" smtClean="0"/>
          </a:p>
          <a:p>
            <a:pPr algn="just">
              <a:buNone/>
            </a:pPr>
            <a:r>
              <a:rPr lang="en-US" b="1" dirty="0" smtClean="0"/>
              <a:t>8. </a:t>
            </a:r>
            <a:r>
              <a:rPr lang="en-US" b="1" u="sng" dirty="0" smtClean="0">
                <a:solidFill>
                  <a:srgbClr val="FF0000"/>
                </a:solidFill>
              </a:rPr>
              <a:t>Relationship Theories: </a:t>
            </a:r>
            <a:r>
              <a:rPr lang="en-US" dirty="0" smtClean="0"/>
              <a:t>Relationship theories, also known as transformational theories, focus upon the connections formed between leaders and followers. Transformational leaders motivate and inspire people by helping group members see the importance and higher good of the task. These leaders are focused on the performance of group members, but also want each person to fulfill his or her potential. Leaders with this style often have high ethical and moral standards.</a:t>
            </a:r>
          </a:p>
          <a:p>
            <a:pPr algn="just">
              <a:buNone/>
            </a:pPr>
            <a:endParaRPr lang="en-US" dirty="0"/>
          </a:p>
        </p:txBody>
      </p:sp>
      <p:sp>
        <p:nvSpPr>
          <p:cNvPr id="5" name="Slide Number Placeholder 4"/>
          <p:cNvSpPr>
            <a:spLocks noGrp="1"/>
          </p:cNvSpPr>
          <p:nvPr>
            <p:ph type="sldNum" sz="quarter" idx="12"/>
          </p:nvPr>
        </p:nvSpPr>
        <p:spPr/>
        <p:txBody>
          <a:bodyPr/>
          <a:lstStyle/>
          <a:p>
            <a:fld id="{D51081E8-3327-495A-9823-FC891E0968B6}" type="slidenum">
              <a:rPr lang="en-US" smtClean="0"/>
              <a:pPr/>
              <a:t>55</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56</a:t>
            </a:fld>
            <a:endParaRPr lang="en-US"/>
          </a:p>
        </p:txBody>
      </p:sp>
      <p:sp>
        <p:nvSpPr>
          <p:cNvPr id="3" name="Content Placeholder 2"/>
          <p:cNvSpPr>
            <a:spLocks noGrp="1"/>
          </p:cNvSpPr>
          <p:nvPr>
            <p:ph sz="quarter" idx="1"/>
          </p:nvPr>
        </p:nvSpPr>
        <p:spPr>
          <a:xfrm>
            <a:off x="457200" y="1066800"/>
            <a:ext cx="8229600" cy="4724400"/>
          </a:xfrm>
        </p:spPr>
        <p:txBody>
          <a:bodyPr>
            <a:normAutofit fontScale="62500" lnSpcReduction="20000"/>
          </a:bodyPr>
          <a:lstStyle/>
          <a:p>
            <a:pPr>
              <a:buNone/>
            </a:pPr>
            <a:r>
              <a:rPr lang="en-US" b="1" i="1" dirty="0" smtClean="0">
                <a:solidFill>
                  <a:srgbClr val="7030A0"/>
                </a:solidFill>
              </a:rPr>
              <a:t>                  </a:t>
            </a:r>
          </a:p>
          <a:p>
            <a:pPr>
              <a:buNone/>
            </a:pPr>
            <a:endParaRPr lang="en-US" sz="66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algn="ctr">
              <a:buNone/>
            </a:pPr>
            <a:endParaRPr lang="en-US" sz="66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algn="ctr">
              <a:buNone/>
            </a:pPr>
            <a:endParaRPr lang="en-US" sz="66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algn="ctr">
              <a:buNone/>
            </a:pPr>
            <a:endParaRPr lang="en-US" sz="66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algn="ctr">
              <a:buNone/>
            </a:pPr>
            <a:endParaRPr lang="en-US" sz="66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algn="ctr">
              <a:buNone/>
            </a:pPr>
            <a:endParaRPr lang="en-US" sz="66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algn="ctr">
              <a:buNone/>
            </a:pPr>
            <a:r>
              <a:rPr lang="en-US" sz="66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THANK   YOU!!!</a:t>
            </a:r>
            <a:endParaRPr lang="en-US" sz="6600" b="1" i="1" dirty="0" smtClean="0">
              <a:solidFill>
                <a:srgbClr val="7030A0"/>
              </a:solidFill>
              <a:latin typeface="Times New Roman" pitchFamily="18" charset="0"/>
              <a:cs typeface="Times New Roman" pitchFamily="18" charset="0"/>
            </a:endParaRPr>
          </a:p>
          <a:p>
            <a:pPr>
              <a:buNone/>
            </a:pPr>
            <a:endParaRPr lang="en-US" b="1" i="1" dirty="0" smtClean="0">
              <a:solidFill>
                <a:srgbClr val="7030A0"/>
              </a:solidFill>
              <a:latin typeface="Times New Roman" pitchFamily="18" charset="0"/>
              <a:cs typeface="Times New Roman" pitchFamily="18" charset="0"/>
            </a:endParaRPr>
          </a:p>
          <a:p>
            <a:pPr>
              <a:buNone/>
            </a:pPr>
            <a:endParaRPr lang="en-US" b="1" i="1" dirty="0" smtClean="0">
              <a:solidFill>
                <a:srgbClr val="7030A0"/>
              </a:solidFill>
              <a:latin typeface="Times New Roman" pitchFamily="18" charset="0"/>
              <a:cs typeface="Times New Roman" pitchFamily="18" charset="0"/>
            </a:endParaRPr>
          </a:p>
          <a:p>
            <a:pPr>
              <a:buNone/>
            </a:pPr>
            <a:endParaRPr lang="en-US" b="1" i="1" dirty="0" smtClean="0">
              <a:solidFill>
                <a:srgbClr val="7030A0"/>
              </a:solidFill>
              <a:latin typeface="Times New Roman" pitchFamily="18" charset="0"/>
              <a:cs typeface="Times New Roman" pitchFamily="18" charset="0"/>
            </a:endParaRPr>
          </a:p>
          <a:p>
            <a:pPr algn="r">
              <a:buNone/>
            </a:pPr>
            <a:endParaRPr lang="en-US" sz="4400" b="1" i="1" dirty="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endParaRPr>
          </a:p>
        </p:txBody>
      </p:sp>
      <p:pic>
        <p:nvPicPr>
          <p:cNvPr id="5" name="Picture 4"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pic>
        <p:nvPicPr>
          <p:cNvPr id="52229" name="Picture 5" descr="H:\study materials\Organisation and Management\downloads\377139_194280477322032_177577582325655_419743_1900957578_n.jpg"/>
          <p:cNvPicPr>
            <a:picLocks noChangeAspect="1" noChangeArrowheads="1"/>
          </p:cNvPicPr>
          <p:nvPr/>
        </p:nvPicPr>
        <p:blipFill>
          <a:blip r:embed="rId3"/>
          <a:srcRect/>
          <a:stretch>
            <a:fillRect/>
          </a:stretch>
        </p:blipFill>
        <p:spPr bwMode="auto">
          <a:xfrm>
            <a:off x="0" y="0"/>
            <a:ext cx="9144000" cy="4953000"/>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Entrepreneurship – course outline</a:t>
            </a:r>
            <a:endParaRPr lang="en-US" dirty="0"/>
          </a:p>
        </p:txBody>
      </p:sp>
      <p:sp>
        <p:nvSpPr>
          <p:cNvPr id="9" name="Content Placeholder 8"/>
          <p:cNvSpPr>
            <a:spLocks noGrp="1"/>
          </p:cNvSpPr>
          <p:nvPr>
            <p:ph idx="1"/>
          </p:nvPr>
        </p:nvSpPr>
        <p:spPr>
          <a:xfrm>
            <a:off x="457200" y="1189037"/>
            <a:ext cx="4191000" cy="4906963"/>
          </a:xfrm>
        </p:spPr>
        <p:txBody>
          <a:bodyPr/>
          <a:lstStyle/>
          <a:p>
            <a:r>
              <a:rPr lang="en-US" i="1" dirty="0" smtClean="0">
                <a:solidFill>
                  <a:srgbClr val="0000CC"/>
                </a:solidFill>
              </a:rPr>
              <a:t>Entrepreneurship Development</a:t>
            </a:r>
          </a:p>
          <a:p>
            <a:r>
              <a:rPr lang="en-US" i="1" dirty="0" smtClean="0">
                <a:solidFill>
                  <a:srgbClr val="0000CC"/>
                </a:solidFill>
              </a:rPr>
              <a:t>Entrepreneurial Characteristics</a:t>
            </a:r>
          </a:p>
          <a:p>
            <a:r>
              <a:rPr lang="en-US" i="1" dirty="0" smtClean="0">
                <a:solidFill>
                  <a:srgbClr val="0000CC"/>
                </a:solidFill>
              </a:rPr>
              <a:t>Need for Promotion of Entrepreneurship</a:t>
            </a:r>
          </a:p>
          <a:p>
            <a:r>
              <a:rPr lang="en-US" i="1" dirty="0" smtClean="0">
                <a:solidFill>
                  <a:srgbClr val="0000CC"/>
                </a:solidFill>
              </a:rPr>
              <a:t>Steps for establishing small scale unit</a:t>
            </a:r>
            <a:endParaRPr lang="en-US" i="1" dirty="0">
              <a:solidFill>
                <a:srgbClr val="0000CC"/>
              </a:solidFill>
            </a:endParaRPr>
          </a:p>
        </p:txBody>
      </p:sp>
      <p:sp>
        <p:nvSpPr>
          <p:cNvPr id="5" name="Slide Number Placeholder 4"/>
          <p:cNvSpPr>
            <a:spLocks noGrp="1"/>
          </p:cNvSpPr>
          <p:nvPr>
            <p:ph type="sldNum" sz="quarter" idx="12"/>
          </p:nvPr>
        </p:nvSpPr>
        <p:spPr/>
        <p:txBody>
          <a:bodyPr/>
          <a:lstStyle/>
          <a:p>
            <a:fld id="{D51081E8-3327-495A-9823-FC891E0968B6}" type="slidenum">
              <a:rPr lang="en-US" smtClean="0"/>
              <a:pPr/>
              <a:t>57</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pic>
        <p:nvPicPr>
          <p:cNvPr id="53251" name="Picture 3" descr="H:\study materials\Organisation and Management\downloads\Henry-Ford-Leadership-Quotes-Images.jpg"/>
          <p:cNvPicPr>
            <a:picLocks noChangeAspect="1" noChangeArrowheads="1"/>
          </p:cNvPicPr>
          <p:nvPr/>
        </p:nvPicPr>
        <p:blipFill>
          <a:blip r:embed="rId3"/>
          <a:srcRect/>
          <a:stretch>
            <a:fillRect/>
          </a:stretch>
        </p:blipFill>
        <p:spPr bwMode="auto">
          <a:xfrm>
            <a:off x="4572000" y="1066800"/>
            <a:ext cx="4114800" cy="4681152"/>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1. Entrepreneurship</a:t>
            </a:r>
            <a:endParaRPr lang="en-US" dirty="0"/>
          </a:p>
        </p:txBody>
      </p:sp>
      <p:sp>
        <p:nvSpPr>
          <p:cNvPr id="9" name="Content Placeholder 8"/>
          <p:cNvSpPr>
            <a:spLocks noGrp="1"/>
          </p:cNvSpPr>
          <p:nvPr>
            <p:ph idx="1"/>
          </p:nvPr>
        </p:nvSpPr>
        <p:spPr>
          <a:xfrm>
            <a:off x="457200" y="1189037"/>
            <a:ext cx="8229600" cy="4983163"/>
          </a:xfrm>
        </p:spPr>
        <p:txBody>
          <a:bodyPr>
            <a:normAutofit fontScale="70000" lnSpcReduction="20000"/>
          </a:bodyPr>
          <a:lstStyle/>
          <a:p>
            <a:pPr algn="just">
              <a:buNone/>
            </a:pPr>
            <a:r>
              <a:rPr lang="en-US" dirty="0" smtClean="0"/>
              <a:t>	</a:t>
            </a:r>
            <a:r>
              <a:rPr lang="en-US" dirty="0" smtClean="0">
                <a:solidFill>
                  <a:srgbClr val="FF0000"/>
                </a:solidFill>
              </a:rPr>
              <a:t>Dr. D.C. McClelland, a noted psychologist from </a:t>
            </a:r>
            <a:r>
              <a:rPr lang="en-US" dirty="0" err="1" smtClean="0">
                <a:solidFill>
                  <a:srgbClr val="FF0000"/>
                </a:solidFill>
              </a:rPr>
              <a:t>Horward</a:t>
            </a:r>
            <a:r>
              <a:rPr lang="en-US" dirty="0" smtClean="0">
                <a:solidFill>
                  <a:srgbClr val="FF0000"/>
                </a:solidFill>
              </a:rPr>
              <a:t> University in U.S.A., after extensive research has proved that the economic development of any nation does not depend much upon availability of natural resources and other such inputs but solely depends upon the inner desire and entrepreneurial inspiration of the people. Such inspired entrepreneurs utilize the resources and become instrumental to economic growth of the nation.</a:t>
            </a:r>
          </a:p>
          <a:p>
            <a:pPr algn="just">
              <a:buNone/>
            </a:pPr>
            <a:r>
              <a:rPr lang="en-US" dirty="0" smtClean="0"/>
              <a:t>	</a:t>
            </a:r>
            <a:r>
              <a:rPr lang="en-US" dirty="0" smtClean="0">
                <a:solidFill>
                  <a:srgbClr val="002060"/>
                </a:solidFill>
              </a:rPr>
              <a:t>The term entrepreneur is derived from French word originally meant for to designate an organizer of musical or other entertainments. But, in the beginning of the 18</a:t>
            </a:r>
            <a:r>
              <a:rPr lang="en-US" baseline="30000" dirty="0" smtClean="0">
                <a:solidFill>
                  <a:srgbClr val="002060"/>
                </a:solidFill>
              </a:rPr>
              <a:t>th</a:t>
            </a:r>
            <a:r>
              <a:rPr lang="en-US" dirty="0" smtClean="0">
                <a:solidFill>
                  <a:srgbClr val="002060"/>
                </a:solidFill>
              </a:rPr>
              <a:t> century the word was used to refer to business. There are many views in the concept of entrepreneur.</a:t>
            </a:r>
          </a:p>
          <a:p>
            <a:pPr algn="just">
              <a:buNone/>
            </a:pPr>
            <a:r>
              <a:rPr lang="en-US" dirty="0" smtClean="0"/>
              <a:t>	</a:t>
            </a:r>
            <a:r>
              <a:rPr lang="en-US" i="1" dirty="0" smtClean="0">
                <a:solidFill>
                  <a:srgbClr val="0000CC"/>
                </a:solidFill>
              </a:rPr>
              <a:t>‘Entrepreneurs are business leaders and not simple owners of capital. They are men of vision, drive and talent, who spot out opportunities and promptly grasp them for exploration.’</a:t>
            </a:r>
            <a:r>
              <a:rPr lang="en-US" dirty="0" smtClean="0"/>
              <a:t>                     							</a:t>
            </a:r>
            <a:r>
              <a:rPr lang="en-US" dirty="0" smtClean="0">
                <a:solidFill>
                  <a:srgbClr val="FF0000"/>
                </a:solidFill>
              </a:rPr>
              <a:t>- Schumpeter </a:t>
            </a:r>
            <a:endParaRPr lang="en-US" dirty="0">
              <a:solidFill>
                <a:srgbClr val="FF0000"/>
              </a:solidFill>
            </a:endParaRPr>
          </a:p>
        </p:txBody>
      </p:sp>
      <p:sp>
        <p:nvSpPr>
          <p:cNvPr id="5" name="Slide Number Placeholder 4"/>
          <p:cNvSpPr>
            <a:spLocks noGrp="1"/>
          </p:cNvSpPr>
          <p:nvPr>
            <p:ph type="sldNum" sz="quarter" idx="12"/>
          </p:nvPr>
        </p:nvSpPr>
        <p:spPr/>
        <p:txBody>
          <a:bodyPr/>
          <a:lstStyle/>
          <a:p>
            <a:fld id="{D51081E8-3327-495A-9823-FC891E0968B6}" type="slidenum">
              <a:rPr lang="en-US" smtClean="0"/>
              <a:pPr/>
              <a:t>58</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1. Entrepreneurship</a:t>
            </a:r>
            <a:endParaRPr lang="en-US" dirty="0"/>
          </a:p>
        </p:txBody>
      </p:sp>
      <p:sp>
        <p:nvSpPr>
          <p:cNvPr id="9" name="Content Placeholder 8"/>
          <p:cNvSpPr>
            <a:spLocks noGrp="1"/>
          </p:cNvSpPr>
          <p:nvPr>
            <p:ph idx="1"/>
          </p:nvPr>
        </p:nvSpPr>
        <p:spPr/>
        <p:txBody>
          <a:bodyPr>
            <a:normAutofit lnSpcReduction="10000"/>
          </a:bodyPr>
          <a:lstStyle/>
          <a:p>
            <a:pPr>
              <a:buNone/>
            </a:pPr>
            <a:r>
              <a:rPr lang="en-US" b="1" dirty="0" smtClean="0">
                <a:solidFill>
                  <a:srgbClr val="FF0000"/>
                </a:solidFill>
              </a:rPr>
              <a:t>Entrepreneurship is the function of </a:t>
            </a:r>
          </a:p>
          <a:p>
            <a:pPr marL="514350" indent="-514350">
              <a:buFont typeface="+mj-lt"/>
              <a:buAutoNum type="arabicPeriod"/>
            </a:pPr>
            <a:r>
              <a:rPr lang="en-US" i="1" dirty="0" smtClean="0">
                <a:solidFill>
                  <a:srgbClr val="5229E9"/>
                </a:solidFill>
              </a:rPr>
              <a:t>Seeing investment and production opportunity.</a:t>
            </a:r>
          </a:p>
          <a:p>
            <a:pPr marL="514350" indent="-514350">
              <a:buFont typeface="+mj-lt"/>
              <a:buAutoNum type="arabicPeriod"/>
            </a:pPr>
            <a:r>
              <a:rPr lang="en-US" i="1" dirty="0" smtClean="0">
                <a:solidFill>
                  <a:srgbClr val="5229E9"/>
                </a:solidFill>
              </a:rPr>
              <a:t>Organizing an enterprise.</a:t>
            </a:r>
          </a:p>
          <a:p>
            <a:pPr marL="514350" indent="-514350">
              <a:buFont typeface="+mj-lt"/>
              <a:buAutoNum type="arabicPeriod"/>
            </a:pPr>
            <a:r>
              <a:rPr lang="en-US" i="1" dirty="0" smtClean="0">
                <a:solidFill>
                  <a:srgbClr val="5229E9"/>
                </a:solidFill>
              </a:rPr>
              <a:t>Raising capital.</a:t>
            </a:r>
          </a:p>
          <a:p>
            <a:pPr marL="514350" indent="-514350">
              <a:buFont typeface="+mj-lt"/>
              <a:buAutoNum type="arabicPeriod"/>
            </a:pPr>
            <a:r>
              <a:rPr lang="en-US" i="1" dirty="0" smtClean="0">
                <a:solidFill>
                  <a:srgbClr val="5229E9"/>
                </a:solidFill>
              </a:rPr>
              <a:t>Hiring labor.</a:t>
            </a:r>
          </a:p>
          <a:p>
            <a:pPr marL="514350" indent="-514350">
              <a:buFont typeface="+mj-lt"/>
              <a:buAutoNum type="arabicPeriod"/>
            </a:pPr>
            <a:r>
              <a:rPr lang="en-US" i="1" dirty="0" smtClean="0">
                <a:solidFill>
                  <a:srgbClr val="5229E9"/>
                </a:solidFill>
              </a:rPr>
              <a:t>Arranging raw materials.</a:t>
            </a:r>
          </a:p>
          <a:p>
            <a:pPr marL="514350" indent="-514350">
              <a:buFont typeface="+mj-lt"/>
              <a:buAutoNum type="arabicPeriod"/>
            </a:pPr>
            <a:r>
              <a:rPr lang="en-US" i="1" dirty="0" smtClean="0">
                <a:solidFill>
                  <a:srgbClr val="5229E9"/>
                </a:solidFill>
              </a:rPr>
              <a:t>Selecting top managers and executives for the day to day operation of the enterprise.</a:t>
            </a:r>
          </a:p>
          <a:p>
            <a:pPr marL="514350" indent="-514350">
              <a:buFont typeface="+mj-lt"/>
              <a:buAutoNum type="arabicPeriod"/>
            </a:pPr>
            <a:endParaRPr lang="en-US" dirty="0"/>
          </a:p>
        </p:txBody>
      </p:sp>
      <p:sp>
        <p:nvSpPr>
          <p:cNvPr id="5" name="Slide Number Placeholder 4"/>
          <p:cNvSpPr>
            <a:spLocks noGrp="1"/>
          </p:cNvSpPr>
          <p:nvPr>
            <p:ph type="sldNum" sz="quarter" idx="12"/>
          </p:nvPr>
        </p:nvSpPr>
        <p:spPr/>
        <p:txBody>
          <a:bodyPr/>
          <a:lstStyle/>
          <a:p>
            <a:fld id="{D51081E8-3327-495A-9823-FC891E0968B6}" type="slidenum">
              <a:rPr lang="en-US" smtClean="0"/>
              <a:pPr/>
              <a:t>59</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II. Maslow’s Hierarchy of Needs</a:t>
            </a:r>
            <a:endParaRPr lang="en-US" dirty="0"/>
          </a:p>
        </p:txBody>
      </p:sp>
      <p:sp>
        <p:nvSpPr>
          <p:cNvPr id="5" name="Slide Number Placeholder 4"/>
          <p:cNvSpPr>
            <a:spLocks noGrp="1"/>
          </p:cNvSpPr>
          <p:nvPr>
            <p:ph type="sldNum" sz="quarter" idx="12"/>
          </p:nvPr>
        </p:nvSpPr>
        <p:spPr/>
        <p:txBody>
          <a:bodyPr/>
          <a:lstStyle/>
          <a:p>
            <a:fld id="{D51081E8-3327-495A-9823-FC891E0968B6}" type="slidenum">
              <a:rPr lang="en-US" smtClean="0"/>
              <a:pPr/>
              <a:t>6</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pic>
        <p:nvPicPr>
          <p:cNvPr id="7" name="Picture 2" descr="H:\study materials\Organisation and Management\downloads\Maslows hierarchy of needs.png"/>
          <p:cNvPicPr>
            <a:picLocks noGrp="1" noChangeAspect="1" noChangeArrowheads="1"/>
          </p:cNvPicPr>
          <p:nvPr>
            <p:ph idx="1"/>
          </p:nvPr>
        </p:nvPicPr>
        <p:blipFill>
          <a:blip r:embed="rId3" cstate="print"/>
          <a:srcRect/>
          <a:stretch>
            <a:fillRect/>
          </a:stretch>
        </p:blipFill>
        <p:spPr bwMode="auto">
          <a:xfrm>
            <a:off x="381000" y="838201"/>
            <a:ext cx="8229600" cy="5562600"/>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I. Entrepreneurship development</a:t>
            </a:r>
            <a:endParaRPr lang="en-US" dirty="0"/>
          </a:p>
        </p:txBody>
      </p:sp>
      <p:sp>
        <p:nvSpPr>
          <p:cNvPr id="9" name="Content Placeholder 8"/>
          <p:cNvSpPr>
            <a:spLocks noGrp="1"/>
          </p:cNvSpPr>
          <p:nvPr>
            <p:ph idx="1"/>
          </p:nvPr>
        </p:nvSpPr>
        <p:spPr>
          <a:xfrm>
            <a:off x="457200" y="1143000"/>
            <a:ext cx="8229600" cy="5105401"/>
          </a:xfrm>
        </p:spPr>
        <p:txBody>
          <a:bodyPr>
            <a:normAutofit fontScale="77500" lnSpcReduction="20000"/>
          </a:bodyPr>
          <a:lstStyle/>
          <a:p>
            <a:pPr algn="just">
              <a:buNone/>
            </a:pPr>
            <a:r>
              <a:rPr lang="en-US" dirty="0" smtClean="0"/>
              <a:t>	</a:t>
            </a:r>
            <a:r>
              <a:rPr lang="en-US" dirty="0" smtClean="0">
                <a:solidFill>
                  <a:srgbClr val="0000CC"/>
                </a:solidFill>
              </a:rPr>
              <a:t>The myth that entrepreneurs are born and not made no longer holds good. It has been proved that entrepreneurial characteristics can be developed through well-structured Entrepreneurial Development Programs (EDPs). The task of developing entrepreneurship comprises of:</a:t>
            </a:r>
          </a:p>
          <a:p>
            <a:pPr marL="514350" indent="-514350" algn="just">
              <a:buFont typeface="+mj-lt"/>
              <a:buAutoNum type="arabicPeriod"/>
            </a:pPr>
            <a:r>
              <a:rPr lang="en-US" i="1" dirty="0" smtClean="0">
                <a:solidFill>
                  <a:srgbClr val="002060"/>
                </a:solidFill>
              </a:rPr>
              <a:t>Identify and carefully select those who could be developed as entrepreneurs.</a:t>
            </a:r>
          </a:p>
          <a:p>
            <a:pPr marL="514350" indent="-514350" algn="just">
              <a:buFont typeface="+mj-lt"/>
              <a:buAutoNum type="arabicPeriod"/>
            </a:pPr>
            <a:r>
              <a:rPr lang="en-US" i="1" dirty="0" smtClean="0">
                <a:solidFill>
                  <a:srgbClr val="002060"/>
                </a:solidFill>
              </a:rPr>
              <a:t>Develop their entrepreneurial capabilities.</a:t>
            </a:r>
          </a:p>
          <a:p>
            <a:pPr marL="514350" indent="-514350" algn="just">
              <a:buFont typeface="+mj-lt"/>
              <a:buAutoNum type="arabicPeriod"/>
            </a:pPr>
            <a:r>
              <a:rPr lang="en-US" i="1" dirty="0" smtClean="0">
                <a:solidFill>
                  <a:srgbClr val="002060"/>
                </a:solidFill>
              </a:rPr>
              <a:t>Ensure that they have selected viable industrial project.</a:t>
            </a:r>
          </a:p>
          <a:p>
            <a:pPr marL="514350" indent="-514350" algn="just">
              <a:buFont typeface="+mj-lt"/>
              <a:buAutoNum type="arabicPeriod"/>
            </a:pPr>
            <a:r>
              <a:rPr lang="en-US" i="1" dirty="0" smtClean="0">
                <a:solidFill>
                  <a:srgbClr val="002060"/>
                </a:solidFill>
              </a:rPr>
              <a:t>Equip them with basic administrative, financial and managerial capabilities; and</a:t>
            </a:r>
          </a:p>
          <a:p>
            <a:pPr marL="514350" indent="-514350" algn="just">
              <a:buFont typeface="+mj-lt"/>
              <a:buAutoNum type="arabicPeriod"/>
            </a:pPr>
            <a:r>
              <a:rPr lang="en-US" i="1" dirty="0" smtClean="0">
                <a:solidFill>
                  <a:srgbClr val="002060"/>
                </a:solidFill>
              </a:rPr>
              <a:t>Help them to secure necessary financial and other infrastructural assistance.</a:t>
            </a:r>
            <a:endParaRPr lang="en-US" i="1" dirty="0">
              <a:solidFill>
                <a:srgbClr val="002060"/>
              </a:solidFill>
            </a:endParaRPr>
          </a:p>
        </p:txBody>
      </p:sp>
      <p:sp>
        <p:nvSpPr>
          <p:cNvPr id="5" name="Slide Number Placeholder 4"/>
          <p:cNvSpPr>
            <a:spLocks noGrp="1"/>
          </p:cNvSpPr>
          <p:nvPr>
            <p:ph type="sldNum" sz="quarter" idx="12"/>
          </p:nvPr>
        </p:nvSpPr>
        <p:spPr/>
        <p:txBody>
          <a:bodyPr/>
          <a:lstStyle/>
          <a:p>
            <a:fld id="{D51081E8-3327-495A-9823-FC891E0968B6}" type="slidenum">
              <a:rPr lang="en-US" smtClean="0"/>
              <a:pPr/>
              <a:t>60</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II. Entrepreneurial Characteristics</a:t>
            </a:r>
            <a:endParaRPr lang="en-US" dirty="0"/>
          </a:p>
        </p:txBody>
      </p:sp>
      <p:sp>
        <p:nvSpPr>
          <p:cNvPr id="9" name="Content Placeholder 8"/>
          <p:cNvSpPr>
            <a:spLocks noGrp="1"/>
          </p:cNvSpPr>
          <p:nvPr>
            <p:ph idx="1"/>
          </p:nvPr>
        </p:nvSpPr>
        <p:spPr/>
        <p:txBody>
          <a:bodyPr>
            <a:normAutofit fontScale="77500" lnSpcReduction="20000"/>
          </a:bodyPr>
          <a:lstStyle/>
          <a:p>
            <a:pPr marL="514350" indent="-514350">
              <a:buFont typeface="+mj-lt"/>
              <a:buAutoNum type="arabicPeriod"/>
            </a:pPr>
            <a:r>
              <a:rPr lang="en-US" i="1" dirty="0" smtClean="0">
                <a:solidFill>
                  <a:srgbClr val="0000CC"/>
                </a:solidFill>
              </a:rPr>
              <a:t>Administrative capability.</a:t>
            </a:r>
          </a:p>
          <a:p>
            <a:pPr marL="514350" indent="-514350">
              <a:buFont typeface="+mj-lt"/>
              <a:buAutoNum type="arabicPeriod"/>
            </a:pPr>
            <a:r>
              <a:rPr lang="en-US" i="1" dirty="0" smtClean="0">
                <a:solidFill>
                  <a:srgbClr val="0000CC"/>
                </a:solidFill>
              </a:rPr>
              <a:t>Creativity.</a:t>
            </a:r>
          </a:p>
          <a:p>
            <a:pPr marL="514350" indent="-514350">
              <a:buFont typeface="+mj-lt"/>
              <a:buAutoNum type="arabicPeriod"/>
            </a:pPr>
            <a:r>
              <a:rPr lang="en-US" i="1" dirty="0" smtClean="0">
                <a:solidFill>
                  <a:srgbClr val="0000CC"/>
                </a:solidFill>
              </a:rPr>
              <a:t>Self-confidence.</a:t>
            </a:r>
          </a:p>
          <a:p>
            <a:pPr marL="514350" indent="-514350">
              <a:buFont typeface="+mj-lt"/>
              <a:buAutoNum type="arabicPeriod"/>
            </a:pPr>
            <a:r>
              <a:rPr lang="en-US" i="1" dirty="0" smtClean="0">
                <a:solidFill>
                  <a:srgbClr val="0000CC"/>
                </a:solidFill>
              </a:rPr>
              <a:t>Human relations ability.</a:t>
            </a:r>
          </a:p>
          <a:p>
            <a:pPr marL="514350" indent="-514350">
              <a:buFont typeface="+mj-lt"/>
              <a:buAutoNum type="arabicPeriod"/>
            </a:pPr>
            <a:r>
              <a:rPr lang="en-US" i="1" dirty="0" smtClean="0">
                <a:solidFill>
                  <a:srgbClr val="0000CC"/>
                </a:solidFill>
              </a:rPr>
              <a:t>Foresight.</a:t>
            </a:r>
          </a:p>
          <a:p>
            <a:pPr marL="514350" indent="-514350">
              <a:buFont typeface="+mj-lt"/>
              <a:buAutoNum type="arabicPeriod"/>
            </a:pPr>
            <a:r>
              <a:rPr lang="en-US" i="1" dirty="0" smtClean="0">
                <a:solidFill>
                  <a:srgbClr val="0000CC"/>
                </a:solidFill>
              </a:rPr>
              <a:t>Clarity (clear objectives).</a:t>
            </a:r>
          </a:p>
          <a:p>
            <a:pPr marL="514350" indent="-514350">
              <a:buFont typeface="+mj-lt"/>
              <a:buAutoNum type="arabicPeriod"/>
            </a:pPr>
            <a:r>
              <a:rPr lang="en-US" i="1" dirty="0" smtClean="0">
                <a:solidFill>
                  <a:srgbClr val="0000CC"/>
                </a:solidFill>
              </a:rPr>
              <a:t>Communication ability.</a:t>
            </a:r>
          </a:p>
          <a:p>
            <a:pPr marL="514350" indent="-514350">
              <a:buFont typeface="+mj-lt"/>
              <a:buAutoNum type="arabicPeriod"/>
            </a:pPr>
            <a:r>
              <a:rPr lang="en-US" i="1" dirty="0" smtClean="0">
                <a:solidFill>
                  <a:srgbClr val="0000CC"/>
                </a:solidFill>
              </a:rPr>
              <a:t>Technical knowledge.</a:t>
            </a:r>
          </a:p>
          <a:p>
            <a:pPr marL="514350" indent="-514350">
              <a:buFont typeface="+mj-lt"/>
              <a:buAutoNum type="arabicPeriod"/>
            </a:pPr>
            <a:r>
              <a:rPr lang="en-US" i="1" dirty="0" smtClean="0">
                <a:solidFill>
                  <a:srgbClr val="0000CC"/>
                </a:solidFill>
              </a:rPr>
              <a:t>Secrecy.</a:t>
            </a:r>
          </a:p>
          <a:p>
            <a:pPr marL="514350" indent="-514350">
              <a:buFont typeface="+mj-lt"/>
              <a:buAutoNum type="arabicPeriod"/>
            </a:pPr>
            <a:r>
              <a:rPr lang="en-US" i="1" dirty="0" smtClean="0">
                <a:solidFill>
                  <a:srgbClr val="0000CC"/>
                </a:solidFill>
              </a:rPr>
              <a:t>Optimistic attitude.</a:t>
            </a:r>
          </a:p>
          <a:p>
            <a:pPr marL="514350" indent="-514350">
              <a:buFont typeface="+mj-lt"/>
              <a:buAutoNum type="arabicPeriod"/>
            </a:pPr>
            <a:r>
              <a:rPr lang="en-US" i="1" dirty="0" smtClean="0">
                <a:solidFill>
                  <a:srgbClr val="0000CC"/>
                </a:solidFill>
              </a:rPr>
              <a:t>Decision making.</a:t>
            </a:r>
          </a:p>
          <a:p>
            <a:pPr marL="514350" indent="-514350">
              <a:buFont typeface="+mj-lt"/>
              <a:buAutoNum type="arabicPeriod"/>
            </a:pPr>
            <a:r>
              <a:rPr lang="en-US" i="1" dirty="0" smtClean="0">
                <a:solidFill>
                  <a:srgbClr val="0000CC"/>
                </a:solidFill>
              </a:rPr>
              <a:t>Willingness to take risk.</a:t>
            </a:r>
            <a:endParaRPr lang="en-US" i="1" dirty="0">
              <a:solidFill>
                <a:srgbClr val="0000CC"/>
              </a:solidFill>
            </a:endParaRPr>
          </a:p>
        </p:txBody>
      </p:sp>
      <p:sp>
        <p:nvSpPr>
          <p:cNvPr id="5" name="Slide Number Placeholder 4"/>
          <p:cNvSpPr>
            <a:spLocks noGrp="1"/>
          </p:cNvSpPr>
          <p:nvPr>
            <p:ph type="sldNum" sz="quarter" idx="12"/>
          </p:nvPr>
        </p:nvSpPr>
        <p:spPr/>
        <p:txBody>
          <a:bodyPr/>
          <a:lstStyle/>
          <a:p>
            <a:fld id="{D51081E8-3327-495A-9823-FC891E0968B6}" type="slidenum">
              <a:rPr lang="en-US" smtClean="0"/>
              <a:pPr/>
              <a:t>61</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II. Entrepreneurial Characteristics</a:t>
            </a:r>
            <a:endParaRPr lang="en-US" dirty="0"/>
          </a:p>
        </p:txBody>
      </p:sp>
      <p:sp>
        <p:nvSpPr>
          <p:cNvPr id="9" name="Content Placeholder 8"/>
          <p:cNvSpPr>
            <a:spLocks noGrp="1"/>
          </p:cNvSpPr>
          <p:nvPr>
            <p:ph idx="1"/>
          </p:nvPr>
        </p:nvSpPr>
        <p:spPr/>
        <p:txBody>
          <a:bodyPr>
            <a:normAutofit fontScale="92500" lnSpcReduction="20000"/>
          </a:bodyPr>
          <a:lstStyle/>
          <a:p>
            <a:pPr>
              <a:buNone/>
            </a:pPr>
            <a:r>
              <a:rPr lang="en-US" b="1" u="sng" dirty="0" smtClean="0">
                <a:solidFill>
                  <a:srgbClr val="FF0000"/>
                </a:solidFill>
              </a:rPr>
              <a:t>Factors influencing entrepreneurship</a:t>
            </a:r>
          </a:p>
          <a:p>
            <a:pPr marL="514350" indent="-514350">
              <a:buFont typeface="+mj-lt"/>
              <a:buAutoNum type="arabicPeriod"/>
            </a:pPr>
            <a:r>
              <a:rPr lang="en-US" dirty="0" smtClean="0">
                <a:solidFill>
                  <a:srgbClr val="5229E9"/>
                </a:solidFill>
              </a:rPr>
              <a:t>Components of creativity.</a:t>
            </a:r>
          </a:p>
          <a:p>
            <a:pPr marL="914400" lvl="1" indent="-514350">
              <a:buFont typeface="+mj-lt"/>
              <a:buAutoNum type="alphaLcPeriod"/>
            </a:pPr>
            <a:r>
              <a:rPr lang="en-US" i="1" dirty="0" smtClean="0">
                <a:solidFill>
                  <a:srgbClr val="002060"/>
                </a:solidFill>
              </a:rPr>
              <a:t>High need for achievement.</a:t>
            </a:r>
          </a:p>
          <a:p>
            <a:pPr marL="914400" lvl="1" indent="-514350">
              <a:buFont typeface="+mj-lt"/>
              <a:buAutoNum type="alphaLcPeriod"/>
            </a:pPr>
            <a:r>
              <a:rPr lang="en-US" i="1" dirty="0" smtClean="0">
                <a:solidFill>
                  <a:srgbClr val="002060"/>
                </a:solidFill>
              </a:rPr>
              <a:t>Need for independence.</a:t>
            </a:r>
          </a:p>
          <a:p>
            <a:pPr marL="914400" lvl="1" indent="-514350">
              <a:buFont typeface="+mj-lt"/>
              <a:buAutoNum type="alphaLcPeriod"/>
            </a:pPr>
            <a:r>
              <a:rPr lang="en-US" i="1" dirty="0" smtClean="0">
                <a:solidFill>
                  <a:srgbClr val="002060"/>
                </a:solidFill>
              </a:rPr>
              <a:t>Need for power.</a:t>
            </a:r>
          </a:p>
          <a:p>
            <a:pPr marL="914400" lvl="1" indent="-514350">
              <a:buFont typeface="+mj-lt"/>
              <a:buAutoNum type="alphaLcPeriod"/>
            </a:pPr>
            <a:r>
              <a:rPr lang="en-US" i="1" dirty="0" smtClean="0">
                <a:solidFill>
                  <a:srgbClr val="002060"/>
                </a:solidFill>
              </a:rPr>
              <a:t>Family background.</a:t>
            </a:r>
          </a:p>
          <a:p>
            <a:pPr marL="514350" indent="-514350">
              <a:buFont typeface="+mj-lt"/>
              <a:buAutoNum type="arabicPeriod"/>
            </a:pPr>
            <a:r>
              <a:rPr lang="en-US" dirty="0" smtClean="0">
                <a:solidFill>
                  <a:srgbClr val="5229E9"/>
                </a:solidFill>
              </a:rPr>
              <a:t>Originality (creativity and innovative spirit).</a:t>
            </a:r>
          </a:p>
          <a:p>
            <a:pPr marL="514350" indent="-514350">
              <a:buFont typeface="+mj-lt"/>
              <a:buAutoNum type="arabicPeriod"/>
            </a:pPr>
            <a:r>
              <a:rPr lang="en-US" dirty="0" smtClean="0">
                <a:solidFill>
                  <a:srgbClr val="5229E9"/>
                </a:solidFill>
              </a:rPr>
              <a:t>Flexibility.</a:t>
            </a:r>
          </a:p>
          <a:p>
            <a:pPr marL="514350" indent="-514350">
              <a:buFont typeface="+mj-lt"/>
              <a:buAutoNum type="arabicPeriod"/>
            </a:pPr>
            <a:r>
              <a:rPr lang="en-US" dirty="0" smtClean="0">
                <a:solidFill>
                  <a:srgbClr val="5229E9"/>
                </a:solidFill>
              </a:rPr>
              <a:t>Fluency.</a:t>
            </a:r>
          </a:p>
          <a:p>
            <a:pPr marL="514350" indent="-514350">
              <a:buFont typeface="+mj-lt"/>
              <a:buAutoNum type="arabicPeriod"/>
            </a:pPr>
            <a:r>
              <a:rPr lang="en-US" dirty="0" smtClean="0">
                <a:solidFill>
                  <a:srgbClr val="5229E9"/>
                </a:solidFill>
              </a:rPr>
              <a:t>Sensitivity to problems and problem redefinition ability etc.</a:t>
            </a:r>
            <a:endParaRPr lang="en-US" dirty="0">
              <a:solidFill>
                <a:srgbClr val="5229E9"/>
              </a:solidFill>
            </a:endParaRPr>
          </a:p>
        </p:txBody>
      </p:sp>
      <p:sp>
        <p:nvSpPr>
          <p:cNvPr id="5" name="Slide Number Placeholder 4"/>
          <p:cNvSpPr>
            <a:spLocks noGrp="1"/>
          </p:cNvSpPr>
          <p:nvPr>
            <p:ph type="sldNum" sz="quarter" idx="12"/>
          </p:nvPr>
        </p:nvSpPr>
        <p:spPr/>
        <p:txBody>
          <a:bodyPr/>
          <a:lstStyle/>
          <a:p>
            <a:fld id="{D51081E8-3327-495A-9823-FC891E0968B6}" type="slidenum">
              <a:rPr lang="en-US" smtClean="0"/>
              <a:pPr/>
              <a:t>62</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3200" dirty="0" smtClean="0"/>
              <a:t>III. Need for Promotion of Entrepreneurship</a:t>
            </a:r>
            <a:endParaRPr lang="en-US" sz="3200" dirty="0"/>
          </a:p>
        </p:txBody>
      </p:sp>
      <p:sp>
        <p:nvSpPr>
          <p:cNvPr id="9" name="Content Placeholder 8"/>
          <p:cNvSpPr>
            <a:spLocks noGrp="1"/>
          </p:cNvSpPr>
          <p:nvPr>
            <p:ph idx="1"/>
          </p:nvPr>
        </p:nvSpPr>
        <p:spPr/>
        <p:txBody>
          <a:bodyPr>
            <a:normAutofit fontScale="77500" lnSpcReduction="20000"/>
          </a:bodyPr>
          <a:lstStyle/>
          <a:p>
            <a:pPr algn="just">
              <a:buNone/>
            </a:pPr>
            <a:r>
              <a:rPr lang="en-US" dirty="0" smtClean="0"/>
              <a:t>	</a:t>
            </a:r>
            <a:r>
              <a:rPr lang="en-US" dirty="0" smtClean="0">
                <a:solidFill>
                  <a:srgbClr val="0000CC"/>
                </a:solidFill>
              </a:rPr>
              <a:t>Entrepreneurship promotes business i.e., small scale industries. The small scale industries play a dynamic role in accelerating the rate of industrial growth and economic prosperity of the developing nation. </a:t>
            </a:r>
          </a:p>
          <a:p>
            <a:pPr algn="just">
              <a:buNone/>
            </a:pPr>
            <a:r>
              <a:rPr lang="en-US" dirty="0" smtClean="0"/>
              <a:t>	</a:t>
            </a:r>
            <a:r>
              <a:rPr lang="en-US" b="1" dirty="0" smtClean="0">
                <a:solidFill>
                  <a:srgbClr val="FF0000"/>
                </a:solidFill>
              </a:rPr>
              <a:t>The small scale industries has played a significant role in achieving the following objectives.</a:t>
            </a:r>
          </a:p>
          <a:p>
            <a:pPr marL="514350" indent="-514350" algn="just">
              <a:buFont typeface="+mj-lt"/>
              <a:buAutoNum type="arabicPeriod"/>
            </a:pPr>
            <a:r>
              <a:rPr lang="en-US" i="1" dirty="0" smtClean="0">
                <a:solidFill>
                  <a:srgbClr val="002060"/>
                </a:solidFill>
              </a:rPr>
              <a:t>Employment generation.</a:t>
            </a:r>
          </a:p>
          <a:p>
            <a:pPr marL="514350" indent="-514350" algn="just">
              <a:buFont typeface="+mj-lt"/>
              <a:buAutoNum type="arabicPeriod"/>
            </a:pPr>
            <a:r>
              <a:rPr lang="en-US" i="1" dirty="0" smtClean="0">
                <a:solidFill>
                  <a:srgbClr val="002060"/>
                </a:solidFill>
              </a:rPr>
              <a:t>To meet increased demand.</a:t>
            </a:r>
          </a:p>
          <a:p>
            <a:pPr marL="514350" indent="-514350" algn="just">
              <a:buFont typeface="+mj-lt"/>
              <a:buAutoNum type="arabicPeriod"/>
            </a:pPr>
            <a:r>
              <a:rPr lang="en-US" i="1" dirty="0" smtClean="0">
                <a:solidFill>
                  <a:srgbClr val="002060"/>
                </a:solidFill>
              </a:rPr>
              <a:t>More equitable distribution of national income.</a:t>
            </a:r>
          </a:p>
          <a:p>
            <a:pPr marL="514350" indent="-514350" algn="just">
              <a:buFont typeface="+mj-lt"/>
              <a:buAutoNum type="arabicPeriod"/>
            </a:pPr>
            <a:r>
              <a:rPr lang="en-US" i="1" dirty="0" smtClean="0">
                <a:solidFill>
                  <a:srgbClr val="002060"/>
                </a:solidFill>
              </a:rPr>
              <a:t>Balanced economic development.</a:t>
            </a:r>
          </a:p>
          <a:p>
            <a:pPr marL="514350" indent="-514350" algn="just">
              <a:buFont typeface="+mj-lt"/>
              <a:buAutoNum type="arabicPeriod"/>
            </a:pPr>
            <a:r>
              <a:rPr lang="en-US" i="1" dirty="0" smtClean="0">
                <a:solidFill>
                  <a:srgbClr val="002060"/>
                </a:solidFill>
              </a:rPr>
              <a:t>Decentralization.</a:t>
            </a:r>
          </a:p>
          <a:p>
            <a:pPr marL="514350" indent="-514350" algn="just">
              <a:buFont typeface="+mj-lt"/>
              <a:buAutoNum type="arabicPeriod"/>
            </a:pPr>
            <a:r>
              <a:rPr lang="en-US" i="1" dirty="0" smtClean="0">
                <a:solidFill>
                  <a:srgbClr val="002060"/>
                </a:solidFill>
              </a:rPr>
              <a:t>Better utilization of resources.</a:t>
            </a:r>
          </a:p>
          <a:p>
            <a:pPr marL="514350" indent="-514350" algn="just">
              <a:buFont typeface="+mj-lt"/>
              <a:buAutoNum type="arabicPeriod"/>
            </a:pPr>
            <a:r>
              <a:rPr lang="en-US" i="1" dirty="0" smtClean="0">
                <a:solidFill>
                  <a:srgbClr val="002060"/>
                </a:solidFill>
              </a:rPr>
              <a:t>Self employment etc.</a:t>
            </a:r>
            <a:endParaRPr lang="en-US" i="1" dirty="0">
              <a:solidFill>
                <a:srgbClr val="002060"/>
              </a:solidFill>
            </a:endParaRPr>
          </a:p>
        </p:txBody>
      </p:sp>
      <p:sp>
        <p:nvSpPr>
          <p:cNvPr id="5" name="Slide Number Placeholder 4"/>
          <p:cNvSpPr>
            <a:spLocks noGrp="1"/>
          </p:cNvSpPr>
          <p:nvPr>
            <p:ph type="sldNum" sz="quarter" idx="12"/>
          </p:nvPr>
        </p:nvSpPr>
        <p:spPr/>
        <p:txBody>
          <a:bodyPr/>
          <a:lstStyle/>
          <a:p>
            <a:fld id="{D51081E8-3327-495A-9823-FC891E0968B6}" type="slidenum">
              <a:rPr lang="en-US" smtClean="0"/>
              <a:pPr/>
              <a:t>63</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3200" dirty="0" smtClean="0"/>
              <a:t>IV. Steps for establishing small scale unit</a:t>
            </a:r>
            <a:endParaRPr lang="en-US" sz="3200" dirty="0"/>
          </a:p>
        </p:txBody>
      </p:sp>
      <p:sp>
        <p:nvSpPr>
          <p:cNvPr id="9" name="Content Placeholder 8"/>
          <p:cNvSpPr>
            <a:spLocks noGrp="1"/>
          </p:cNvSpPr>
          <p:nvPr>
            <p:ph idx="1"/>
          </p:nvPr>
        </p:nvSpPr>
        <p:spPr/>
        <p:txBody>
          <a:bodyPr>
            <a:normAutofit fontScale="70000" lnSpcReduction="20000"/>
          </a:bodyPr>
          <a:lstStyle/>
          <a:p>
            <a:pPr algn="just">
              <a:buNone/>
            </a:pPr>
            <a:r>
              <a:rPr lang="en-US" dirty="0" smtClean="0"/>
              <a:t>	</a:t>
            </a:r>
            <a:r>
              <a:rPr lang="en-US" b="1" dirty="0" smtClean="0">
                <a:solidFill>
                  <a:srgbClr val="FF0000"/>
                </a:solidFill>
              </a:rPr>
              <a:t>Small scale industries have a large contribution in the growth of an economy. </a:t>
            </a:r>
          </a:p>
          <a:p>
            <a:pPr algn="just">
              <a:buNone/>
            </a:pPr>
            <a:r>
              <a:rPr lang="en-US" dirty="0" smtClean="0"/>
              <a:t>	</a:t>
            </a:r>
            <a:r>
              <a:rPr lang="en-US" i="1" dirty="0" smtClean="0">
                <a:solidFill>
                  <a:srgbClr val="0000CC"/>
                </a:solidFill>
              </a:rPr>
              <a:t>If we take example of India, the fastest growing economy in the world, the small scale ventures have gained a huge success quotient. Not only these enterprises produce export quality goods, they have also created thousands of job opportunities as well. Another advantage of small scale enterprises is that they are easy to set up and can fulfill one’s dream to become an entrepreneur.</a:t>
            </a:r>
          </a:p>
          <a:p>
            <a:pPr algn="just">
              <a:buNone/>
            </a:pPr>
            <a:endParaRPr lang="en-US" i="1" dirty="0" smtClean="0">
              <a:solidFill>
                <a:srgbClr val="0000CC"/>
              </a:solidFill>
            </a:endParaRPr>
          </a:p>
          <a:p>
            <a:pPr algn="just">
              <a:buNone/>
            </a:pPr>
            <a:r>
              <a:rPr lang="en-US" dirty="0" smtClean="0"/>
              <a:t>	</a:t>
            </a:r>
            <a:r>
              <a:rPr lang="en-US" b="1" dirty="0" smtClean="0">
                <a:solidFill>
                  <a:srgbClr val="0000CC"/>
                </a:solidFill>
              </a:rPr>
              <a:t>However, there are some important steps that you must follow to set up a small scale industrial unit. Learn about them from the following discussion.</a:t>
            </a:r>
          </a:p>
          <a:p>
            <a:pPr algn="just">
              <a:buNone/>
            </a:pPr>
            <a:endParaRPr lang="en-US" b="1" dirty="0" smtClean="0">
              <a:solidFill>
                <a:srgbClr val="0000CC"/>
              </a:solidFill>
            </a:endParaRPr>
          </a:p>
          <a:p>
            <a:pPr algn="just">
              <a:buNone/>
            </a:pPr>
            <a:r>
              <a:rPr lang="en-US" dirty="0" smtClean="0"/>
              <a:t>	First of all, you need to prepare the description for the small scale industry you want to set up</a:t>
            </a:r>
            <a:r>
              <a:rPr lang="en-US" b="1" dirty="0" smtClean="0">
                <a:solidFill>
                  <a:srgbClr val="FF0000"/>
                </a:solidFill>
              </a:rPr>
              <a:t>. You have to decide whether you wish to have a corporation, proprietorship or partnership. </a:t>
            </a:r>
          </a:p>
        </p:txBody>
      </p:sp>
      <p:sp>
        <p:nvSpPr>
          <p:cNvPr id="5" name="Slide Number Placeholder 4"/>
          <p:cNvSpPr>
            <a:spLocks noGrp="1"/>
          </p:cNvSpPr>
          <p:nvPr>
            <p:ph type="sldNum" sz="quarter" idx="12"/>
          </p:nvPr>
        </p:nvSpPr>
        <p:spPr/>
        <p:txBody>
          <a:bodyPr/>
          <a:lstStyle/>
          <a:p>
            <a:fld id="{D51081E8-3327-495A-9823-FC891E0968B6}" type="slidenum">
              <a:rPr lang="en-US" smtClean="0"/>
              <a:pPr/>
              <a:t>64</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3200" dirty="0" smtClean="0"/>
              <a:t>IV. Steps for establishing small scale unit</a:t>
            </a:r>
            <a:endParaRPr lang="en-US" sz="3200" dirty="0"/>
          </a:p>
        </p:txBody>
      </p:sp>
      <p:sp>
        <p:nvSpPr>
          <p:cNvPr id="9" name="Content Placeholder 8"/>
          <p:cNvSpPr>
            <a:spLocks noGrp="1"/>
          </p:cNvSpPr>
          <p:nvPr>
            <p:ph idx="1"/>
          </p:nvPr>
        </p:nvSpPr>
        <p:spPr>
          <a:xfrm>
            <a:off x="457200" y="1066799"/>
            <a:ext cx="8229600" cy="5029201"/>
          </a:xfrm>
        </p:spPr>
        <p:txBody>
          <a:bodyPr>
            <a:normAutofit fontScale="70000" lnSpcReduction="20000"/>
          </a:bodyPr>
          <a:lstStyle/>
          <a:p>
            <a:pPr algn="just">
              <a:buNone/>
            </a:pPr>
            <a:r>
              <a:rPr lang="en-US" dirty="0" smtClean="0"/>
              <a:t>	Next, </a:t>
            </a:r>
            <a:r>
              <a:rPr lang="en-US" b="1" dirty="0" smtClean="0">
                <a:solidFill>
                  <a:srgbClr val="FF0000"/>
                </a:solidFill>
              </a:rPr>
              <a:t>you need to describe the product you wish to manufacture or the service you wish to offer. </a:t>
            </a:r>
            <a:r>
              <a:rPr lang="en-US" dirty="0" smtClean="0"/>
              <a:t>While choosing the product or service you want to offer, you must conduct a good market research and learn about the prevailing competition in the market. </a:t>
            </a:r>
          </a:p>
          <a:p>
            <a:pPr algn="just">
              <a:buNone/>
            </a:pPr>
            <a:r>
              <a:rPr lang="en-US" dirty="0" smtClean="0"/>
              <a:t>	</a:t>
            </a:r>
          </a:p>
          <a:p>
            <a:pPr algn="just">
              <a:buNone/>
            </a:pPr>
            <a:r>
              <a:rPr lang="en-US" dirty="0" smtClean="0"/>
              <a:t>	The next step is to </a:t>
            </a:r>
            <a:r>
              <a:rPr lang="en-US" b="1" dirty="0" smtClean="0">
                <a:solidFill>
                  <a:srgbClr val="FF0000"/>
                </a:solidFill>
              </a:rPr>
              <a:t>choose a location to set up your small scale industry. </a:t>
            </a:r>
            <a:r>
              <a:rPr lang="en-US" dirty="0" smtClean="0"/>
              <a:t>Make sure you consider things like availability of raw materials, labor, transportation services and other such things while choosing the location. </a:t>
            </a:r>
          </a:p>
          <a:p>
            <a:pPr algn="just">
              <a:buNone/>
            </a:pPr>
            <a:endParaRPr lang="en-US" dirty="0" smtClean="0"/>
          </a:p>
          <a:p>
            <a:pPr algn="just">
              <a:buNone/>
            </a:pPr>
            <a:r>
              <a:rPr lang="en-US" dirty="0" smtClean="0"/>
              <a:t>	The next big step is to </a:t>
            </a:r>
            <a:r>
              <a:rPr lang="en-US" b="1" dirty="0" smtClean="0">
                <a:solidFill>
                  <a:srgbClr val="FF0000"/>
                </a:solidFill>
              </a:rPr>
              <a:t>arrange for finance. </a:t>
            </a:r>
            <a:r>
              <a:rPr lang="en-US" dirty="0" smtClean="0"/>
              <a:t>If you don’t have enough finance, the best way is to borrow a loan. You may learn about financial aid offered by the government of your state or country. However, you must simultaneously plan on how you would repay the loan in future.</a:t>
            </a:r>
            <a:endParaRPr lang="en-US" dirty="0"/>
          </a:p>
        </p:txBody>
      </p:sp>
      <p:sp>
        <p:nvSpPr>
          <p:cNvPr id="5" name="Slide Number Placeholder 4"/>
          <p:cNvSpPr>
            <a:spLocks noGrp="1"/>
          </p:cNvSpPr>
          <p:nvPr>
            <p:ph type="sldNum" sz="quarter" idx="12"/>
          </p:nvPr>
        </p:nvSpPr>
        <p:spPr/>
        <p:txBody>
          <a:bodyPr/>
          <a:lstStyle/>
          <a:p>
            <a:fld id="{D51081E8-3327-495A-9823-FC891E0968B6}" type="slidenum">
              <a:rPr lang="en-US" smtClean="0"/>
              <a:pPr/>
              <a:t>65</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3200" dirty="0" smtClean="0"/>
              <a:t>IV. Steps for establishing small scale unit</a:t>
            </a:r>
            <a:endParaRPr lang="en-US" sz="3200" dirty="0"/>
          </a:p>
        </p:txBody>
      </p:sp>
      <p:sp>
        <p:nvSpPr>
          <p:cNvPr id="9" name="Content Placeholder 8"/>
          <p:cNvSpPr>
            <a:spLocks noGrp="1"/>
          </p:cNvSpPr>
          <p:nvPr>
            <p:ph idx="1"/>
          </p:nvPr>
        </p:nvSpPr>
        <p:spPr>
          <a:xfrm>
            <a:off x="457200" y="1066799"/>
            <a:ext cx="8229600" cy="5029201"/>
          </a:xfrm>
        </p:spPr>
        <p:txBody>
          <a:bodyPr>
            <a:normAutofit fontScale="70000" lnSpcReduction="20000"/>
          </a:bodyPr>
          <a:lstStyle/>
          <a:p>
            <a:pPr algn="just">
              <a:buNone/>
            </a:pPr>
            <a:r>
              <a:rPr lang="en-US" dirty="0" smtClean="0"/>
              <a:t>	</a:t>
            </a:r>
            <a:r>
              <a:rPr lang="en-US" b="1" dirty="0" smtClean="0">
                <a:solidFill>
                  <a:srgbClr val="FF0000"/>
                </a:solidFill>
              </a:rPr>
              <a:t>Production management is the next step</a:t>
            </a:r>
            <a:r>
              <a:rPr lang="en-US" dirty="0" smtClean="0"/>
              <a:t>, once you are able to start your small scale industry. This includes allocating space for different operations and choosing your production methods. Make sure that you follow the practices for quality testing and keep on improving. You have to purchase required machinery and hire employees and workers for different departments. </a:t>
            </a:r>
          </a:p>
          <a:p>
            <a:pPr algn="just">
              <a:buNone/>
            </a:pPr>
            <a:endParaRPr lang="en-US" dirty="0" smtClean="0"/>
          </a:p>
          <a:p>
            <a:pPr algn="just">
              <a:buNone/>
            </a:pPr>
            <a:r>
              <a:rPr lang="en-US" dirty="0" smtClean="0"/>
              <a:t>	</a:t>
            </a:r>
            <a:r>
              <a:rPr lang="en-US" b="1" dirty="0" smtClean="0">
                <a:solidFill>
                  <a:srgbClr val="FF0000"/>
                </a:solidFill>
              </a:rPr>
              <a:t>Marketing and business advertising</a:t>
            </a:r>
            <a:r>
              <a:rPr lang="en-US" dirty="0" smtClean="0"/>
              <a:t> form the next big step of setting up a small scale industry. Online </a:t>
            </a:r>
            <a:r>
              <a:rPr lang="en-US" b="1" dirty="0" smtClean="0"/>
              <a:t>business directories</a:t>
            </a:r>
            <a:r>
              <a:rPr lang="en-US" dirty="0" smtClean="0"/>
              <a:t> and various traditional forms of advertising can be used to gain exposure for your business. You have to decide prices for your products or services, keeping in mind the profit margin.</a:t>
            </a:r>
          </a:p>
          <a:p>
            <a:pPr algn="just">
              <a:buNone/>
            </a:pPr>
            <a:endParaRPr lang="en-US" dirty="0" smtClean="0"/>
          </a:p>
          <a:p>
            <a:pPr algn="just">
              <a:buNone/>
            </a:pPr>
            <a:r>
              <a:rPr lang="en-US" dirty="0" smtClean="0"/>
              <a:t>	</a:t>
            </a:r>
            <a:r>
              <a:rPr lang="en-US" i="1" dirty="0" smtClean="0">
                <a:solidFill>
                  <a:srgbClr val="0000CC"/>
                </a:solidFill>
              </a:rPr>
              <a:t>Planning in advance is a useful aspect of setting up a small scale venture. Keep on assessing and improving your plan at every stage. All these steps are the integral parts of the process to start up a small scale unit</a:t>
            </a:r>
            <a:endParaRPr lang="en-US" i="1" dirty="0">
              <a:solidFill>
                <a:srgbClr val="0000CC"/>
              </a:solidFill>
            </a:endParaRPr>
          </a:p>
        </p:txBody>
      </p:sp>
      <p:sp>
        <p:nvSpPr>
          <p:cNvPr id="5" name="Slide Number Placeholder 4"/>
          <p:cNvSpPr>
            <a:spLocks noGrp="1"/>
          </p:cNvSpPr>
          <p:nvPr>
            <p:ph type="sldNum" sz="quarter" idx="12"/>
          </p:nvPr>
        </p:nvSpPr>
        <p:spPr/>
        <p:txBody>
          <a:bodyPr/>
          <a:lstStyle/>
          <a:p>
            <a:fld id="{D51081E8-3327-495A-9823-FC891E0968B6}" type="slidenum">
              <a:rPr lang="en-US" smtClean="0"/>
              <a:pPr/>
              <a:t>66</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67</a:t>
            </a:fld>
            <a:endParaRPr lang="en-US"/>
          </a:p>
        </p:txBody>
      </p:sp>
      <p:sp>
        <p:nvSpPr>
          <p:cNvPr id="3" name="Content Placeholder 2"/>
          <p:cNvSpPr>
            <a:spLocks noGrp="1"/>
          </p:cNvSpPr>
          <p:nvPr>
            <p:ph sz="quarter" idx="1"/>
          </p:nvPr>
        </p:nvSpPr>
        <p:spPr>
          <a:xfrm>
            <a:off x="457200" y="1066800"/>
            <a:ext cx="8229600" cy="4724400"/>
          </a:xfrm>
        </p:spPr>
        <p:txBody>
          <a:bodyPr>
            <a:normAutofit fontScale="62500" lnSpcReduction="20000"/>
          </a:bodyPr>
          <a:lstStyle/>
          <a:p>
            <a:pPr>
              <a:buNone/>
            </a:pPr>
            <a:r>
              <a:rPr lang="en-US" b="1" i="1" dirty="0" smtClean="0">
                <a:solidFill>
                  <a:srgbClr val="7030A0"/>
                </a:solidFill>
              </a:rPr>
              <a:t>                  </a:t>
            </a:r>
          </a:p>
          <a:p>
            <a:pPr>
              <a:buNone/>
            </a:pPr>
            <a:endParaRPr lang="en-US" sz="66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algn="ctr">
              <a:buNone/>
            </a:pPr>
            <a:endParaRPr lang="en-US" sz="66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algn="ctr">
              <a:buNone/>
            </a:pPr>
            <a:endParaRPr lang="en-US" sz="66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algn="ctr">
              <a:buNone/>
            </a:pPr>
            <a:endParaRPr lang="en-US" sz="66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algn="ctr">
              <a:buNone/>
            </a:pPr>
            <a:endParaRPr lang="en-US" sz="66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algn="ctr">
              <a:buNone/>
            </a:pPr>
            <a:endParaRPr lang="en-US" sz="66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algn="ctr">
              <a:buNone/>
            </a:pPr>
            <a:r>
              <a:rPr lang="en-US" sz="66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THANK   YOU!!!</a:t>
            </a:r>
            <a:endParaRPr lang="en-US" sz="6600" b="1" i="1" dirty="0" smtClean="0">
              <a:solidFill>
                <a:srgbClr val="7030A0"/>
              </a:solidFill>
              <a:latin typeface="Times New Roman" pitchFamily="18" charset="0"/>
              <a:cs typeface="Times New Roman" pitchFamily="18" charset="0"/>
            </a:endParaRPr>
          </a:p>
          <a:p>
            <a:pPr>
              <a:buNone/>
            </a:pPr>
            <a:endParaRPr lang="en-US" b="1" i="1" dirty="0" smtClean="0">
              <a:solidFill>
                <a:srgbClr val="7030A0"/>
              </a:solidFill>
              <a:latin typeface="Times New Roman" pitchFamily="18" charset="0"/>
              <a:cs typeface="Times New Roman" pitchFamily="18" charset="0"/>
            </a:endParaRPr>
          </a:p>
          <a:p>
            <a:pPr>
              <a:buNone/>
            </a:pPr>
            <a:endParaRPr lang="en-US" b="1" i="1" dirty="0" smtClean="0">
              <a:solidFill>
                <a:srgbClr val="7030A0"/>
              </a:solidFill>
              <a:latin typeface="Times New Roman" pitchFamily="18" charset="0"/>
              <a:cs typeface="Times New Roman" pitchFamily="18" charset="0"/>
            </a:endParaRPr>
          </a:p>
          <a:p>
            <a:pPr>
              <a:buNone/>
            </a:pPr>
            <a:endParaRPr lang="en-US" b="1" i="1" dirty="0" smtClean="0">
              <a:solidFill>
                <a:srgbClr val="7030A0"/>
              </a:solidFill>
              <a:latin typeface="Times New Roman" pitchFamily="18" charset="0"/>
              <a:cs typeface="Times New Roman" pitchFamily="18" charset="0"/>
            </a:endParaRPr>
          </a:p>
          <a:p>
            <a:pPr algn="r">
              <a:buNone/>
            </a:pPr>
            <a:endParaRPr lang="en-US" sz="4400" b="1" i="1" dirty="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endParaRPr>
          </a:p>
        </p:txBody>
      </p:sp>
      <p:pic>
        <p:nvPicPr>
          <p:cNvPr id="5" name="Picture 4"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pic>
        <p:nvPicPr>
          <p:cNvPr id="52226" name="Picture 2" descr="H:\study materials\Organisation and Management\downloads\entrepeneurship.jpg"/>
          <p:cNvPicPr>
            <a:picLocks noChangeAspect="1" noChangeArrowheads="1"/>
          </p:cNvPicPr>
          <p:nvPr/>
        </p:nvPicPr>
        <p:blipFill>
          <a:blip r:embed="rId3"/>
          <a:srcRect/>
          <a:stretch>
            <a:fillRect/>
          </a:stretch>
        </p:blipFill>
        <p:spPr bwMode="auto">
          <a:xfrm>
            <a:off x="1219200" y="914400"/>
            <a:ext cx="7153275" cy="41148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II. Maslow’s Hierarchy of Needs</a:t>
            </a:r>
            <a:endParaRPr lang="en-US" dirty="0"/>
          </a:p>
        </p:txBody>
      </p:sp>
      <p:sp>
        <p:nvSpPr>
          <p:cNvPr id="9" name="Content Placeholder 8"/>
          <p:cNvSpPr>
            <a:spLocks noGrp="1"/>
          </p:cNvSpPr>
          <p:nvPr>
            <p:ph idx="1"/>
          </p:nvPr>
        </p:nvSpPr>
        <p:spPr/>
        <p:txBody>
          <a:bodyPr>
            <a:normAutofit fontScale="85000" lnSpcReduction="20000"/>
          </a:bodyPr>
          <a:lstStyle/>
          <a:p>
            <a:pPr algn="just">
              <a:buNone/>
            </a:pPr>
            <a:r>
              <a:rPr lang="en-US" dirty="0" smtClean="0"/>
              <a:t>	Needs can be broadly classified into two categories as follows:</a:t>
            </a:r>
          </a:p>
          <a:p>
            <a:pPr marL="514350" indent="-514350" algn="just">
              <a:buFont typeface="+mj-lt"/>
              <a:buAutoNum type="arabicPeriod"/>
            </a:pPr>
            <a:r>
              <a:rPr lang="en-US" b="1" dirty="0" smtClean="0">
                <a:solidFill>
                  <a:srgbClr val="FF0000"/>
                </a:solidFill>
              </a:rPr>
              <a:t>Primary needs:</a:t>
            </a:r>
          </a:p>
          <a:p>
            <a:pPr marL="788670" lvl="1" indent="-514350" algn="just">
              <a:buFont typeface="+mj-lt"/>
              <a:buAutoNum type="romanLcPeriod"/>
            </a:pPr>
            <a:r>
              <a:rPr lang="en-US" i="1" dirty="0" smtClean="0">
                <a:solidFill>
                  <a:srgbClr val="0628D4"/>
                </a:solidFill>
              </a:rPr>
              <a:t>Physiological (basic): </a:t>
            </a:r>
            <a:r>
              <a:rPr lang="en-US" i="1" dirty="0" smtClean="0"/>
              <a:t>Satisfying basic needs for food, shelter, clothing, water, air, sleep, sex etc.</a:t>
            </a:r>
          </a:p>
          <a:p>
            <a:pPr marL="788670" lvl="1" indent="-514350" algn="just">
              <a:buFont typeface="+mj-lt"/>
              <a:buAutoNum type="romanLcPeriod"/>
            </a:pPr>
            <a:r>
              <a:rPr lang="en-US" i="1" dirty="0" smtClean="0">
                <a:solidFill>
                  <a:srgbClr val="0628D4"/>
                </a:solidFill>
              </a:rPr>
              <a:t>Safety: </a:t>
            </a:r>
            <a:r>
              <a:rPr lang="en-US" i="1" dirty="0" smtClean="0"/>
              <a:t>Safety from physical harm. Protection against deprivation, danger, threat etc.</a:t>
            </a:r>
          </a:p>
          <a:p>
            <a:pPr marL="514350" indent="-514350" algn="just">
              <a:buFont typeface="+mj-lt"/>
              <a:buAutoNum type="arabicPeriod"/>
            </a:pPr>
            <a:r>
              <a:rPr lang="en-US" b="1" dirty="0" smtClean="0">
                <a:solidFill>
                  <a:srgbClr val="FF0000"/>
                </a:solidFill>
              </a:rPr>
              <a:t>Secondary needs:</a:t>
            </a:r>
          </a:p>
          <a:p>
            <a:pPr marL="788670" lvl="1" indent="-514350" algn="just">
              <a:buFont typeface="+mj-lt"/>
              <a:buAutoNum type="romanLcPeriod"/>
            </a:pPr>
            <a:r>
              <a:rPr lang="en-US" i="1" dirty="0" smtClean="0">
                <a:solidFill>
                  <a:srgbClr val="0628D4"/>
                </a:solidFill>
              </a:rPr>
              <a:t>Social:</a:t>
            </a:r>
            <a:r>
              <a:rPr lang="en-US" i="1" dirty="0" smtClean="0"/>
              <a:t> Desire to be accepted, liked and loved.</a:t>
            </a:r>
          </a:p>
          <a:p>
            <a:pPr marL="788670" lvl="1" indent="-514350" algn="just">
              <a:buFont typeface="+mj-lt"/>
              <a:buAutoNum type="romanLcPeriod"/>
            </a:pPr>
            <a:r>
              <a:rPr lang="en-US" i="1" dirty="0" smtClean="0">
                <a:solidFill>
                  <a:srgbClr val="0628D4"/>
                </a:solidFill>
              </a:rPr>
              <a:t>Ego/esteem: </a:t>
            </a:r>
            <a:r>
              <a:rPr lang="en-US" i="1" dirty="0" smtClean="0"/>
              <a:t>Recognition and need for self-respect, status, independence etc.</a:t>
            </a:r>
          </a:p>
          <a:p>
            <a:pPr marL="788670" lvl="1" indent="-514350" algn="just">
              <a:buFont typeface="+mj-lt"/>
              <a:buAutoNum type="romanLcPeriod"/>
            </a:pPr>
            <a:r>
              <a:rPr lang="en-US" i="1" dirty="0" smtClean="0">
                <a:solidFill>
                  <a:srgbClr val="0628D4"/>
                </a:solidFill>
              </a:rPr>
              <a:t>Self-realization:</a:t>
            </a:r>
            <a:r>
              <a:rPr lang="en-US" i="1" dirty="0" smtClean="0"/>
              <a:t> Ability to realize one’s capabilities and to work for one’s interest (self-development, self-advancement).</a:t>
            </a:r>
          </a:p>
        </p:txBody>
      </p:sp>
      <p:sp>
        <p:nvSpPr>
          <p:cNvPr id="5" name="Slide Number Placeholder 4"/>
          <p:cNvSpPr>
            <a:spLocks noGrp="1"/>
          </p:cNvSpPr>
          <p:nvPr>
            <p:ph type="sldNum" sz="quarter" idx="12"/>
          </p:nvPr>
        </p:nvSpPr>
        <p:spPr/>
        <p:txBody>
          <a:bodyPr/>
          <a:lstStyle/>
          <a:p>
            <a:fld id="{D51081E8-3327-495A-9823-FC891E0968B6}" type="slidenum">
              <a:rPr lang="en-US" smtClean="0"/>
              <a:pPr/>
              <a:t>7</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III. Motivation- Introduction</a:t>
            </a:r>
            <a:endParaRPr lang="en-US" dirty="0"/>
          </a:p>
        </p:txBody>
      </p:sp>
      <p:sp>
        <p:nvSpPr>
          <p:cNvPr id="9" name="Content Placeholder 8"/>
          <p:cNvSpPr>
            <a:spLocks noGrp="1"/>
          </p:cNvSpPr>
          <p:nvPr>
            <p:ph idx="1"/>
          </p:nvPr>
        </p:nvSpPr>
        <p:spPr/>
        <p:txBody>
          <a:bodyPr>
            <a:normAutofit fontScale="70000" lnSpcReduction="20000"/>
          </a:bodyPr>
          <a:lstStyle/>
          <a:p>
            <a:pPr marL="274320" lvl="1" indent="-274320" algn="just">
              <a:spcBef>
                <a:spcPts val="580"/>
              </a:spcBef>
              <a:buClr>
                <a:schemeClr val="accent1"/>
              </a:buClr>
              <a:buNone/>
            </a:pPr>
            <a:r>
              <a:rPr lang="en-US" dirty="0" smtClean="0"/>
              <a:t>	</a:t>
            </a:r>
            <a:r>
              <a:rPr lang="en-US" sz="2600" b="1" i="1" dirty="0" smtClean="0">
                <a:solidFill>
                  <a:srgbClr val="FF0000"/>
                </a:solidFill>
              </a:rPr>
              <a:t>Motivation</a:t>
            </a:r>
            <a:r>
              <a:rPr lang="en-US" sz="2600" i="1" dirty="0" smtClean="0">
                <a:solidFill>
                  <a:srgbClr val="FF0000"/>
                </a:solidFill>
              </a:rPr>
              <a:t>—</a:t>
            </a:r>
            <a:r>
              <a:rPr lang="en-US" sz="2600" i="1" dirty="0" smtClean="0"/>
              <a:t>the forces within the individual that account for the level, direction, and persistence of effort expended at work.</a:t>
            </a:r>
          </a:p>
          <a:p>
            <a:pPr lvl="1" algn="just"/>
            <a:r>
              <a:rPr lang="en-US" b="1" dirty="0" smtClean="0">
                <a:solidFill>
                  <a:srgbClr val="FF0000"/>
                </a:solidFill>
              </a:rPr>
              <a:t>Extrinsic rewards </a:t>
            </a:r>
            <a:r>
              <a:rPr lang="en-US" dirty="0" smtClean="0">
                <a:cs typeface="Times New Roman" charset="0"/>
              </a:rPr>
              <a:t>—valued outcomes given to someone by another person.</a:t>
            </a:r>
          </a:p>
          <a:p>
            <a:pPr lvl="1" algn="just"/>
            <a:r>
              <a:rPr lang="en-US" b="1" dirty="0" smtClean="0">
                <a:solidFill>
                  <a:srgbClr val="FF0000"/>
                </a:solidFill>
                <a:cs typeface="Times New Roman" charset="0"/>
              </a:rPr>
              <a:t>Intrinsic rewards </a:t>
            </a:r>
            <a:r>
              <a:rPr lang="en-US" dirty="0" smtClean="0">
                <a:cs typeface="Times New Roman" charset="0"/>
              </a:rPr>
              <a:t>—valued outcomes that occur naturally as a person works on a task.</a:t>
            </a:r>
            <a:endParaRPr lang="en-US" dirty="0" smtClean="0"/>
          </a:p>
          <a:p>
            <a:pPr algn="just">
              <a:buNone/>
            </a:pPr>
            <a:r>
              <a:rPr lang="en-US" dirty="0" smtClean="0"/>
              <a:t>	</a:t>
            </a:r>
          </a:p>
          <a:p>
            <a:pPr algn="just">
              <a:buNone/>
            </a:pPr>
            <a:r>
              <a:rPr lang="en-US" dirty="0" smtClean="0"/>
              <a:t>	</a:t>
            </a:r>
            <a:r>
              <a:rPr lang="en-US" b="1" dirty="0" smtClean="0">
                <a:solidFill>
                  <a:srgbClr val="FF0000"/>
                </a:solidFill>
              </a:rPr>
              <a:t>The following characteristics make the study of motivation very complicated:</a:t>
            </a:r>
          </a:p>
          <a:p>
            <a:pPr marL="514350" indent="-514350" algn="just">
              <a:buFont typeface="+mj-lt"/>
              <a:buAutoNum type="arabicPeriod"/>
            </a:pPr>
            <a:r>
              <a:rPr lang="en-US" i="1" dirty="0" smtClean="0">
                <a:solidFill>
                  <a:srgbClr val="0628D4"/>
                </a:solidFill>
              </a:rPr>
              <a:t>One type of need is different individuals produce different behaviors.</a:t>
            </a:r>
          </a:p>
          <a:p>
            <a:pPr marL="514350" indent="-514350" algn="just">
              <a:buFont typeface="+mj-lt"/>
              <a:buAutoNum type="arabicPeriod"/>
            </a:pPr>
            <a:r>
              <a:rPr lang="en-US" i="1" dirty="0" smtClean="0">
                <a:solidFill>
                  <a:srgbClr val="0628D4"/>
                </a:solidFill>
              </a:rPr>
              <a:t>Needs keep on changing absolutely and their intensity changes from time to time.</a:t>
            </a:r>
          </a:p>
          <a:p>
            <a:pPr marL="514350" indent="-514350" algn="just">
              <a:buFont typeface="+mj-lt"/>
              <a:buAutoNum type="arabicPeriod"/>
            </a:pPr>
            <a:r>
              <a:rPr lang="en-US" i="1" dirty="0" smtClean="0">
                <a:solidFill>
                  <a:srgbClr val="0628D4"/>
                </a:solidFill>
              </a:rPr>
              <a:t>People cannot express some of their needs in specific terms for social, cultural and other factors.</a:t>
            </a:r>
          </a:p>
          <a:p>
            <a:pPr marL="514350" indent="-514350" algn="just">
              <a:buFont typeface="+mj-lt"/>
              <a:buAutoNum type="arabicPeriod"/>
            </a:pPr>
            <a:r>
              <a:rPr lang="en-US" i="1" dirty="0" smtClean="0">
                <a:solidFill>
                  <a:srgbClr val="0628D4"/>
                </a:solidFill>
              </a:rPr>
              <a:t>In any situation more than one need may be operating.</a:t>
            </a:r>
          </a:p>
        </p:txBody>
      </p:sp>
      <p:sp>
        <p:nvSpPr>
          <p:cNvPr id="5" name="Slide Number Placeholder 4"/>
          <p:cNvSpPr>
            <a:spLocks noGrp="1"/>
          </p:cNvSpPr>
          <p:nvPr>
            <p:ph type="sldNum" sz="quarter" idx="12"/>
          </p:nvPr>
        </p:nvSpPr>
        <p:spPr/>
        <p:txBody>
          <a:bodyPr/>
          <a:lstStyle/>
          <a:p>
            <a:fld id="{D51081E8-3327-495A-9823-FC891E0968B6}" type="slidenum">
              <a:rPr lang="en-US" smtClean="0"/>
              <a:pPr/>
              <a:t>8</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III. Motivation- Introduction</a:t>
            </a:r>
            <a:endParaRPr lang="en-US" dirty="0"/>
          </a:p>
        </p:txBody>
      </p:sp>
      <p:sp>
        <p:nvSpPr>
          <p:cNvPr id="9" name="Content Placeholder 8"/>
          <p:cNvSpPr>
            <a:spLocks noGrp="1"/>
          </p:cNvSpPr>
          <p:nvPr>
            <p:ph idx="1"/>
          </p:nvPr>
        </p:nvSpPr>
        <p:spPr>
          <a:xfrm>
            <a:off x="457200" y="990601"/>
            <a:ext cx="8229600" cy="5105400"/>
          </a:xfrm>
        </p:spPr>
        <p:txBody>
          <a:bodyPr/>
          <a:lstStyle/>
          <a:p>
            <a:pPr lvl="1" algn="just">
              <a:lnSpc>
                <a:spcPct val="90000"/>
              </a:lnSpc>
              <a:buSzPct val="75000"/>
              <a:buNone/>
            </a:pPr>
            <a:r>
              <a:rPr lang="en-US" altLang="en-US" b="1" u="sng" dirty="0" smtClean="0">
                <a:solidFill>
                  <a:srgbClr val="FF0000"/>
                </a:solidFill>
              </a:rPr>
              <a:t>Outcomes &amp; Inputs</a:t>
            </a:r>
          </a:p>
          <a:p>
            <a:pPr lvl="1" algn="just">
              <a:lnSpc>
                <a:spcPct val="90000"/>
              </a:lnSpc>
              <a:buSzPct val="75000"/>
            </a:pPr>
            <a:r>
              <a:rPr lang="en-US" altLang="en-US" dirty="0" smtClean="0"/>
              <a:t>Regardless of the source of motivation, people seek outcomes.</a:t>
            </a:r>
          </a:p>
          <a:p>
            <a:pPr lvl="2" algn="just">
              <a:buSzPct val="65000"/>
            </a:pPr>
            <a:r>
              <a:rPr lang="en-US" altLang="en-US" b="1" i="1" dirty="0" smtClean="0">
                <a:solidFill>
                  <a:srgbClr val="990033"/>
                </a:solidFill>
              </a:rPr>
              <a:t>Outcome:</a:t>
            </a:r>
            <a:r>
              <a:rPr lang="en-US" altLang="en-US" b="1" dirty="0" smtClean="0">
                <a:solidFill>
                  <a:srgbClr val="990033"/>
                </a:solidFill>
              </a:rPr>
              <a:t> </a:t>
            </a:r>
            <a:r>
              <a:rPr lang="en-US" altLang="en-US" dirty="0" smtClean="0"/>
              <a:t>anything a person gets from a job.</a:t>
            </a:r>
          </a:p>
          <a:p>
            <a:pPr lvl="3" algn="just"/>
            <a:r>
              <a:rPr lang="en-US" altLang="en-US" dirty="0" smtClean="0"/>
              <a:t>Examples include pay, autonomy, accomplishment.</a:t>
            </a:r>
          </a:p>
          <a:p>
            <a:pPr lvl="1" algn="just">
              <a:lnSpc>
                <a:spcPct val="90000"/>
              </a:lnSpc>
              <a:buSzPct val="75000"/>
            </a:pPr>
            <a:r>
              <a:rPr lang="en-US" altLang="en-US" dirty="0" smtClean="0"/>
              <a:t>Organizations hire workers to obtain inputs:</a:t>
            </a:r>
          </a:p>
          <a:p>
            <a:pPr lvl="2" algn="just">
              <a:buSzPct val="65000"/>
            </a:pPr>
            <a:r>
              <a:rPr lang="en-US" altLang="en-US" b="1" i="1" dirty="0" smtClean="0">
                <a:solidFill>
                  <a:srgbClr val="990033"/>
                </a:solidFill>
              </a:rPr>
              <a:t>Input</a:t>
            </a:r>
            <a:r>
              <a:rPr lang="en-US" altLang="en-US" b="1" dirty="0" smtClean="0">
                <a:solidFill>
                  <a:srgbClr val="990033"/>
                </a:solidFill>
              </a:rPr>
              <a:t>:</a:t>
            </a:r>
            <a:r>
              <a:rPr lang="en-US" altLang="en-US" dirty="0" smtClean="0">
                <a:solidFill>
                  <a:srgbClr val="280049"/>
                </a:solidFill>
              </a:rPr>
              <a:t> </a:t>
            </a:r>
            <a:r>
              <a:rPr lang="en-US" altLang="en-US" dirty="0" smtClean="0"/>
              <a:t>anything a person contributes to their job.</a:t>
            </a:r>
          </a:p>
          <a:p>
            <a:pPr lvl="3" algn="just"/>
            <a:r>
              <a:rPr lang="en-US" altLang="en-US" dirty="0" smtClean="0"/>
              <a:t>Examples include skills, knowledge, work behavior.</a:t>
            </a:r>
          </a:p>
          <a:p>
            <a:pPr lvl="1" algn="just">
              <a:lnSpc>
                <a:spcPct val="90000"/>
              </a:lnSpc>
              <a:buSzPct val="75000"/>
            </a:pPr>
            <a:r>
              <a:rPr lang="en-US" altLang="en-US" dirty="0" smtClean="0"/>
              <a:t>Managers thus use outcomes to motivate workers to provide inputs.</a:t>
            </a:r>
          </a:p>
        </p:txBody>
      </p:sp>
      <p:sp>
        <p:nvSpPr>
          <p:cNvPr id="5" name="Slide Number Placeholder 4"/>
          <p:cNvSpPr>
            <a:spLocks noGrp="1"/>
          </p:cNvSpPr>
          <p:nvPr>
            <p:ph type="sldNum" sz="quarter" idx="12"/>
          </p:nvPr>
        </p:nvSpPr>
        <p:spPr/>
        <p:txBody>
          <a:bodyPr/>
          <a:lstStyle/>
          <a:p>
            <a:fld id="{D51081E8-3327-495A-9823-FC891E0968B6}" type="slidenum">
              <a:rPr lang="en-US" smtClean="0"/>
              <a:pPr/>
              <a:t>9</a:t>
            </a:fld>
            <a:endParaRPr lang="en-US"/>
          </a:p>
        </p:txBody>
      </p:sp>
      <p:pic>
        <p:nvPicPr>
          <p:cNvPr id="10" name="Picture 9" descr="C:\Users\Khem\Desktop\logo_20110422093508.jpg"/>
          <p:cNvPicPr/>
          <p:nvPr/>
        </p:nvPicPr>
        <p:blipFill>
          <a:blip r:embed="rId2" cstate="print"/>
          <a:srcRect/>
          <a:stretch>
            <a:fillRect/>
          </a:stretch>
        </p:blipFill>
        <p:spPr bwMode="auto">
          <a:xfrm>
            <a:off x="807720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1150</TotalTime>
  <Words>1994</Words>
  <Application>Microsoft Office PowerPoint</Application>
  <PresentationFormat>On-screen Show (4:3)</PresentationFormat>
  <Paragraphs>616</Paragraphs>
  <Slides>67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67</vt:i4>
      </vt:variant>
    </vt:vector>
  </HeadingPairs>
  <TitlesOfParts>
    <vt:vector size="69" baseType="lpstr">
      <vt:lpstr>Office Theme</vt:lpstr>
      <vt:lpstr>Clip</vt:lpstr>
      <vt:lpstr>Chapter 3  MOTIVATION, LEADERSHIP AND ENTREPRENEURSHIP</vt:lpstr>
      <vt:lpstr>Motivation -course outline</vt:lpstr>
      <vt:lpstr>1. Motivation</vt:lpstr>
      <vt:lpstr>I. Human Needs</vt:lpstr>
      <vt:lpstr>II. Maslow’s Hierarchy of Needs</vt:lpstr>
      <vt:lpstr>II. Maslow’s Hierarchy of Needs</vt:lpstr>
      <vt:lpstr>II. Maslow’s Hierarchy of Needs</vt:lpstr>
      <vt:lpstr>III. Motivation- Introduction</vt:lpstr>
      <vt:lpstr>III. Motivation- Introduction</vt:lpstr>
      <vt:lpstr>III. Motivation- Introduction</vt:lpstr>
      <vt:lpstr>IV. Types of Motivation</vt:lpstr>
      <vt:lpstr>IV. Types of Motivation</vt:lpstr>
      <vt:lpstr>V. Attitude Motivation, Group Motivation and Executive Motivation</vt:lpstr>
      <vt:lpstr>V. Attitude Motivation, Group Motivation and Executive Motivation</vt:lpstr>
      <vt:lpstr>V. Attitude Motivation, Group Motivation and Executive Motivation</vt:lpstr>
      <vt:lpstr>V. Attitude Motivation, Group Motivation and Executive Motivation</vt:lpstr>
      <vt:lpstr>V. Attitude Motivation, Group Motivation and Executive Motivation</vt:lpstr>
      <vt:lpstr>VI. Techniques of Motivation</vt:lpstr>
      <vt:lpstr>VII. Motivation Theories</vt:lpstr>
      <vt:lpstr>A. McGregor’s Theory X - Y</vt:lpstr>
      <vt:lpstr>McGregor’s Theory X - Y</vt:lpstr>
      <vt:lpstr>B. Fear and Punishment Theory</vt:lpstr>
      <vt:lpstr>C. Alderfer's ERG theory</vt:lpstr>
      <vt:lpstr>C. Alderfer's ERG theory</vt:lpstr>
      <vt:lpstr>D. McClelland's Theory of learned needs</vt:lpstr>
      <vt:lpstr>E. Herzberg’s Hygiene Maintenance Theory</vt:lpstr>
      <vt:lpstr>E. Herzberg’s Hygiene Maintenance Theory</vt:lpstr>
      <vt:lpstr>F. Vroom’s Expectancy/ Valency Theory</vt:lpstr>
      <vt:lpstr>F. Vroom’s Expectancy/ Valency Theory</vt:lpstr>
      <vt:lpstr>F. Vroom’s Expectancy/ Valency Theory</vt:lpstr>
      <vt:lpstr>Slide 31</vt:lpstr>
      <vt:lpstr>2. Leadership – course outline</vt:lpstr>
      <vt:lpstr>2. Leadership</vt:lpstr>
      <vt:lpstr>2. Leadership</vt:lpstr>
      <vt:lpstr>Managers vs. Leaders</vt:lpstr>
      <vt:lpstr>Managers vs. Leaders</vt:lpstr>
      <vt:lpstr>Managers vs. Leaders</vt:lpstr>
      <vt:lpstr>Managers vs. Leaders</vt:lpstr>
      <vt:lpstr>Managers vs. Leaders</vt:lpstr>
      <vt:lpstr>Managers vs. Leaders</vt:lpstr>
      <vt:lpstr>I. Qualities of Good Leader</vt:lpstr>
      <vt:lpstr>I. Qualities of Good Leader</vt:lpstr>
      <vt:lpstr>I. Qualities of Good Leader</vt:lpstr>
      <vt:lpstr>II. Leadership Style</vt:lpstr>
      <vt:lpstr>II. Leadership Style</vt:lpstr>
      <vt:lpstr>II. Leadership Style</vt:lpstr>
      <vt:lpstr>II. Leadership Style</vt:lpstr>
      <vt:lpstr>II. Leadership Style</vt:lpstr>
      <vt:lpstr>III. Blakes and Mouton’s Managerial Grid</vt:lpstr>
      <vt:lpstr>III. Blakes and Mouton’s Managerial Grid</vt:lpstr>
      <vt:lpstr>IV. Leadership Approach</vt:lpstr>
      <vt:lpstr>V. Leadership Theories</vt:lpstr>
      <vt:lpstr>V. Leadership Theories</vt:lpstr>
      <vt:lpstr>V. Leadership Theories</vt:lpstr>
      <vt:lpstr>V. Leadership Theories</vt:lpstr>
      <vt:lpstr>Slide 56</vt:lpstr>
      <vt:lpstr>Entrepreneurship – course outline</vt:lpstr>
      <vt:lpstr>1. Entrepreneurship</vt:lpstr>
      <vt:lpstr>1. Entrepreneurship</vt:lpstr>
      <vt:lpstr>I. Entrepreneurship development</vt:lpstr>
      <vt:lpstr>II. Entrepreneurial Characteristics</vt:lpstr>
      <vt:lpstr>II. Entrepreneurial Characteristics</vt:lpstr>
      <vt:lpstr>III. Need for Promotion of Entrepreneurship</vt:lpstr>
      <vt:lpstr>IV. Steps for establishing small scale unit</vt:lpstr>
      <vt:lpstr>IV. Steps for establishing small scale unit</vt:lpstr>
      <vt:lpstr>IV. Steps for establishing small scale unit</vt:lpstr>
      <vt:lpstr>Slide 67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IOE GC Template</dc:title>
  <dc:creator>Arun K. Timalsina</dc:creator>
  <cp:lastModifiedBy>user</cp:lastModifiedBy>
  <cp:revision>115</cp:revision>
  <dcterms:created xsi:type="dcterms:W3CDTF">2013-11-24T15:14:09Z</dcterms:created>
  <dcterms:modified xsi:type="dcterms:W3CDTF">2014-11-13T14:34:44Z</dcterms:modified>
</cp:coreProperties>
</file>