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diagrams/layout2.xml" ContentType="application/vnd.openxmlformats-officedocument.drawingml.diagram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1"/>
  </p:notesMasterIdLst>
  <p:handoutMasterIdLst>
    <p:handoutMasterId r:id="rId152"/>
  </p:handoutMasterIdLst>
  <p:sldIdLst>
    <p:sldId id="256" r:id="rId2"/>
    <p:sldId id="257" r:id="rId3"/>
    <p:sldId id="279" r:id="rId4"/>
    <p:sldId id="439" r:id="rId5"/>
    <p:sldId id="440" r:id="rId6"/>
    <p:sldId id="437" r:id="rId7"/>
    <p:sldId id="280" r:id="rId8"/>
    <p:sldId id="441" r:id="rId9"/>
    <p:sldId id="442" r:id="rId10"/>
    <p:sldId id="438" r:id="rId11"/>
    <p:sldId id="281" r:id="rId12"/>
    <p:sldId id="397"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443" r:id="rId31"/>
    <p:sldId id="299" r:id="rId32"/>
    <p:sldId id="444" r:id="rId33"/>
    <p:sldId id="430" r:id="rId34"/>
    <p:sldId id="300" r:id="rId35"/>
    <p:sldId id="301" r:id="rId36"/>
    <p:sldId id="398"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445" r:id="rId57"/>
    <p:sldId id="322" r:id="rId58"/>
    <p:sldId id="323" r:id="rId59"/>
    <p:sldId id="324" r:id="rId60"/>
    <p:sldId id="325" r:id="rId61"/>
    <p:sldId id="326" r:id="rId62"/>
    <p:sldId id="327" r:id="rId63"/>
    <p:sldId id="399" r:id="rId64"/>
    <p:sldId id="328" r:id="rId65"/>
    <p:sldId id="400" r:id="rId66"/>
    <p:sldId id="401" r:id="rId67"/>
    <p:sldId id="402" r:id="rId68"/>
    <p:sldId id="403" r:id="rId69"/>
    <p:sldId id="404" r:id="rId70"/>
    <p:sldId id="405" r:id="rId71"/>
    <p:sldId id="406" r:id="rId72"/>
    <p:sldId id="431" r:id="rId73"/>
    <p:sldId id="329" r:id="rId74"/>
    <p:sldId id="330" r:id="rId75"/>
    <p:sldId id="331" r:id="rId76"/>
    <p:sldId id="447" r:id="rId77"/>
    <p:sldId id="332" r:id="rId78"/>
    <p:sldId id="333" r:id="rId79"/>
    <p:sldId id="446" r:id="rId80"/>
    <p:sldId id="334" r:id="rId81"/>
    <p:sldId id="448" r:id="rId82"/>
    <p:sldId id="335" r:id="rId83"/>
    <p:sldId id="336" r:id="rId84"/>
    <p:sldId id="449" r:id="rId85"/>
    <p:sldId id="450" r:id="rId86"/>
    <p:sldId id="338" r:id="rId87"/>
    <p:sldId id="339" r:id="rId88"/>
    <p:sldId id="340" r:id="rId89"/>
    <p:sldId id="341" r:id="rId90"/>
    <p:sldId id="342" r:id="rId91"/>
    <p:sldId id="343" r:id="rId92"/>
    <p:sldId id="432" r:id="rId93"/>
    <p:sldId id="344" r:id="rId94"/>
    <p:sldId id="345" r:id="rId95"/>
    <p:sldId id="436" r:id="rId96"/>
    <p:sldId id="407" r:id="rId97"/>
    <p:sldId id="408" r:id="rId98"/>
    <p:sldId id="409" r:id="rId99"/>
    <p:sldId id="410" r:id="rId100"/>
    <p:sldId id="411" r:id="rId101"/>
    <p:sldId id="414" r:id="rId102"/>
    <p:sldId id="451" r:id="rId103"/>
    <p:sldId id="412" r:id="rId104"/>
    <p:sldId id="413" r:id="rId105"/>
    <p:sldId id="346" r:id="rId106"/>
    <p:sldId id="347" r:id="rId107"/>
    <p:sldId id="415" r:id="rId108"/>
    <p:sldId id="348" r:id="rId109"/>
    <p:sldId id="349" r:id="rId110"/>
    <p:sldId id="416" r:id="rId111"/>
    <p:sldId id="418" r:id="rId112"/>
    <p:sldId id="351" r:id="rId113"/>
    <p:sldId id="419" r:id="rId114"/>
    <p:sldId id="420" r:id="rId115"/>
    <p:sldId id="433" r:id="rId116"/>
    <p:sldId id="352" r:id="rId117"/>
    <p:sldId id="353" r:id="rId118"/>
    <p:sldId id="354" r:id="rId119"/>
    <p:sldId id="454" r:id="rId120"/>
    <p:sldId id="355" r:id="rId121"/>
    <p:sldId id="421" r:id="rId122"/>
    <p:sldId id="356" r:id="rId123"/>
    <p:sldId id="452" r:id="rId124"/>
    <p:sldId id="357" r:id="rId125"/>
    <p:sldId id="422" r:id="rId126"/>
    <p:sldId id="358" r:id="rId127"/>
    <p:sldId id="453" r:id="rId128"/>
    <p:sldId id="359" r:id="rId129"/>
    <p:sldId id="423" r:id="rId130"/>
    <p:sldId id="360" r:id="rId131"/>
    <p:sldId id="455" r:id="rId132"/>
    <p:sldId id="424" r:id="rId133"/>
    <p:sldId id="434" r:id="rId134"/>
    <p:sldId id="361" r:id="rId135"/>
    <p:sldId id="363" r:id="rId136"/>
    <p:sldId id="456" r:id="rId137"/>
    <p:sldId id="364" r:id="rId138"/>
    <p:sldId id="365" r:id="rId139"/>
    <p:sldId id="457" r:id="rId140"/>
    <p:sldId id="366" r:id="rId141"/>
    <p:sldId id="458" r:id="rId142"/>
    <p:sldId id="367" r:id="rId143"/>
    <p:sldId id="368" r:id="rId144"/>
    <p:sldId id="369" r:id="rId145"/>
    <p:sldId id="459" r:id="rId146"/>
    <p:sldId id="370" r:id="rId147"/>
    <p:sldId id="371" r:id="rId148"/>
    <p:sldId id="460" r:id="rId149"/>
    <p:sldId id="435" r:id="rId1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A0CE"/>
    <a:srgbClr val="5229E9"/>
    <a:srgbClr val="0628D4"/>
    <a:srgbClr val="0000CC"/>
    <a:srgbClr val="B7E57F"/>
    <a:srgbClr val="FB5B7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6EBA8-1915-41C0-BB72-6F555831405E}" type="doc">
      <dgm:prSet loTypeId="urn:microsoft.com/office/officeart/2005/8/layout/cycle5" loCatId="cycle" qsTypeId="urn:microsoft.com/office/officeart/2005/8/quickstyle/simple3" qsCatId="simple" csTypeId="urn:microsoft.com/office/officeart/2005/8/colors/accent2_2" csCatId="accent2" phldr="1"/>
      <dgm:spPr/>
      <dgm:t>
        <a:bodyPr/>
        <a:lstStyle/>
        <a:p>
          <a:endParaRPr lang="en-IN"/>
        </a:p>
      </dgm:t>
    </dgm:pt>
    <dgm:pt modelId="{01C4FE56-88DC-49C6-A831-1F68F2E7D461}">
      <dgm:prSet phldrT="[Text]" custT="1"/>
      <dgm:spPr/>
      <dgm:t>
        <a:bodyPr/>
        <a:lstStyle/>
        <a:p>
          <a:r>
            <a:rPr lang="en-US" sz="1600" dirty="0" smtClean="0"/>
            <a:t>Planning</a:t>
          </a:r>
          <a:endParaRPr lang="en-IN" sz="1600" dirty="0"/>
        </a:p>
      </dgm:t>
    </dgm:pt>
    <dgm:pt modelId="{BA8F29C4-1CD5-48E3-A9C5-4442DC2A7D41}" type="parTrans" cxnId="{33908370-471D-43DE-B214-4D30C1752BAD}">
      <dgm:prSet/>
      <dgm:spPr/>
      <dgm:t>
        <a:bodyPr/>
        <a:lstStyle/>
        <a:p>
          <a:endParaRPr lang="en-IN"/>
        </a:p>
      </dgm:t>
    </dgm:pt>
    <dgm:pt modelId="{C4A6FAA2-F94A-4490-8616-CA39203D094D}" type="sibTrans" cxnId="{33908370-471D-43DE-B214-4D30C1752BAD}">
      <dgm:prSet/>
      <dgm:spPr/>
      <dgm:t>
        <a:bodyPr/>
        <a:lstStyle/>
        <a:p>
          <a:endParaRPr lang="en-IN"/>
        </a:p>
      </dgm:t>
    </dgm:pt>
    <dgm:pt modelId="{5F8EDB63-739F-4167-8537-14E9E3A21C56}">
      <dgm:prSet phldrT="[Text]" custT="1"/>
      <dgm:spPr/>
      <dgm:t>
        <a:bodyPr/>
        <a:lstStyle/>
        <a:p>
          <a:r>
            <a:rPr lang="en-US" sz="1600" dirty="0" smtClean="0"/>
            <a:t>Organizing </a:t>
          </a:r>
        </a:p>
        <a:p>
          <a:r>
            <a:rPr lang="en-US" sz="1600" dirty="0" smtClean="0"/>
            <a:t>Coordinating</a:t>
          </a:r>
        </a:p>
        <a:p>
          <a:r>
            <a:rPr lang="en-US" sz="1600" dirty="0" smtClean="0"/>
            <a:t>Staffing</a:t>
          </a:r>
          <a:endParaRPr lang="en-IN" sz="1600" dirty="0"/>
        </a:p>
      </dgm:t>
    </dgm:pt>
    <dgm:pt modelId="{56F9D688-7ADE-4FBA-9C07-48D7CE7CE5FB}" type="parTrans" cxnId="{F14D17CD-1CC5-444F-A835-2516F254B4ED}">
      <dgm:prSet/>
      <dgm:spPr/>
      <dgm:t>
        <a:bodyPr/>
        <a:lstStyle/>
        <a:p>
          <a:endParaRPr lang="en-IN"/>
        </a:p>
      </dgm:t>
    </dgm:pt>
    <dgm:pt modelId="{AA2FE25C-33D5-4570-BEEA-BCE675478667}" type="sibTrans" cxnId="{F14D17CD-1CC5-444F-A835-2516F254B4ED}">
      <dgm:prSet/>
      <dgm:spPr/>
      <dgm:t>
        <a:bodyPr/>
        <a:lstStyle/>
        <a:p>
          <a:endParaRPr lang="en-IN"/>
        </a:p>
      </dgm:t>
    </dgm:pt>
    <dgm:pt modelId="{86BAAA5B-AD23-4FD4-9B94-4584DA74EABB}">
      <dgm:prSet phldrT="[Text]"/>
      <dgm:spPr/>
      <dgm:t>
        <a:bodyPr/>
        <a:lstStyle/>
        <a:p>
          <a:r>
            <a:rPr lang="en-US" dirty="0" smtClean="0"/>
            <a:t>Directing </a:t>
          </a:r>
        </a:p>
        <a:p>
          <a:r>
            <a:rPr lang="en-US" dirty="0" smtClean="0"/>
            <a:t>Controlling</a:t>
          </a:r>
          <a:endParaRPr lang="en-IN" dirty="0"/>
        </a:p>
      </dgm:t>
    </dgm:pt>
    <dgm:pt modelId="{72C6AB94-75D9-422B-8DB1-DCF302EB1B3D}" type="parTrans" cxnId="{B379F0E0-C977-441D-A9B6-5F9808213F77}">
      <dgm:prSet/>
      <dgm:spPr/>
      <dgm:t>
        <a:bodyPr/>
        <a:lstStyle/>
        <a:p>
          <a:endParaRPr lang="en-IN"/>
        </a:p>
      </dgm:t>
    </dgm:pt>
    <dgm:pt modelId="{BEA20FFF-540C-490A-8399-DB727D3F4E7A}" type="sibTrans" cxnId="{B379F0E0-C977-441D-A9B6-5F9808213F77}">
      <dgm:prSet/>
      <dgm:spPr/>
      <dgm:t>
        <a:bodyPr/>
        <a:lstStyle/>
        <a:p>
          <a:endParaRPr lang="en-IN"/>
        </a:p>
      </dgm:t>
    </dgm:pt>
    <dgm:pt modelId="{19A8DFAF-FFA6-4F64-8CD6-356956C10C36}">
      <dgm:prSet phldrT="[Text]" custT="1"/>
      <dgm:spPr/>
      <dgm:t>
        <a:bodyPr/>
        <a:lstStyle/>
        <a:p>
          <a:r>
            <a:rPr lang="en-US" sz="1600" dirty="0" smtClean="0"/>
            <a:t>Evaluating</a:t>
          </a:r>
          <a:endParaRPr lang="en-IN" sz="1600" dirty="0"/>
        </a:p>
      </dgm:t>
    </dgm:pt>
    <dgm:pt modelId="{D464223D-4188-4D73-9F5B-798517DA947E}" type="parTrans" cxnId="{007DE773-8EB6-4E8C-B5C8-B3D8F5ABBED3}">
      <dgm:prSet/>
      <dgm:spPr/>
      <dgm:t>
        <a:bodyPr/>
        <a:lstStyle/>
        <a:p>
          <a:endParaRPr lang="en-IN"/>
        </a:p>
      </dgm:t>
    </dgm:pt>
    <dgm:pt modelId="{D055EA05-C21F-4F90-9F1F-0C050F670DC8}" type="sibTrans" cxnId="{007DE773-8EB6-4E8C-B5C8-B3D8F5ABBED3}">
      <dgm:prSet/>
      <dgm:spPr/>
      <dgm:t>
        <a:bodyPr/>
        <a:lstStyle/>
        <a:p>
          <a:endParaRPr lang="en-IN"/>
        </a:p>
      </dgm:t>
    </dgm:pt>
    <dgm:pt modelId="{409FA974-65E2-42D6-857A-B58B57DEFC8E}" type="pres">
      <dgm:prSet presAssocID="{AE06EBA8-1915-41C0-BB72-6F555831405E}" presName="cycle" presStyleCnt="0">
        <dgm:presLayoutVars>
          <dgm:dir/>
          <dgm:resizeHandles val="exact"/>
        </dgm:presLayoutVars>
      </dgm:prSet>
      <dgm:spPr/>
      <dgm:t>
        <a:bodyPr/>
        <a:lstStyle/>
        <a:p>
          <a:endParaRPr lang="en-IN"/>
        </a:p>
      </dgm:t>
    </dgm:pt>
    <dgm:pt modelId="{96EE000F-2A5F-43AC-88CA-4B1CC90ABDA9}" type="pres">
      <dgm:prSet presAssocID="{01C4FE56-88DC-49C6-A831-1F68F2E7D461}" presName="node" presStyleLbl="node1" presStyleIdx="0" presStyleCnt="4" custRadScaleRad="111933" custRadScaleInc="2165">
        <dgm:presLayoutVars>
          <dgm:bulletEnabled val="1"/>
        </dgm:presLayoutVars>
      </dgm:prSet>
      <dgm:spPr/>
      <dgm:t>
        <a:bodyPr/>
        <a:lstStyle/>
        <a:p>
          <a:endParaRPr lang="en-IN"/>
        </a:p>
      </dgm:t>
    </dgm:pt>
    <dgm:pt modelId="{86013B06-044A-4CFB-BB7B-234A91E1E69D}" type="pres">
      <dgm:prSet presAssocID="{01C4FE56-88DC-49C6-A831-1F68F2E7D461}" presName="spNode" presStyleCnt="0"/>
      <dgm:spPr/>
    </dgm:pt>
    <dgm:pt modelId="{786B71C0-0AE7-43BE-A50E-DB440884FEFA}" type="pres">
      <dgm:prSet presAssocID="{C4A6FAA2-F94A-4490-8616-CA39203D094D}" presName="sibTrans" presStyleLbl="sibTrans1D1" presStyleIdx="0" presStyleCnt="4"/>
      <dgm:spPr/>
      <dgm:t>
        <a:bodyPr/>
        <a:lstStyle/>
        <a:p>
          <a:endParaRPr lang="en-IN"/>
        </a:p>
      </dgm:t>
    </dgm:pt>
    <dgm:pt modelId="{BD84BD91-21C5-47E4-9BD7-75FC02CBBBFF}" type="pres">
      <dgm:prSet presAssocID="{5F8EDB63-739F-4167-8537-14E9E3A21C56}" presName="node" presStyleLbl="node1" presStyleIdx="1" presStyleCnt="4" custScaleX="110340" custRadScaleRad="132936" custRadScaleInc="-1345">
        <dgm:presLayoutVars>
          <dgm:bulletEnabled val="1"/>
        </dgm:presLayoutVars>
      </dgm:prSet>
      <dgm:spPr/>
      <dgm:t>
        <a:bodyPr/>
        <a:lstStyle/>
        <a:p>
          <a:endParaRPr lang="en-IN"/>
        </a:p>
      </dgm:t>
    </dgm:pt>
    <dgm:pt modelId="{6FA5B694-D48D-4731-AB6D-9B899FED19CF}" type="pres">
      <dgm:prSet presAssocID="{5F8EDB63-739F-4167-8537-14E9E3A21C56}" presName="spNode" presStyleCnt="0"/>
      <dgm:spPr/>
    </dgm:pt>
    <dgm:pt modelId="{1D82AF0C-CBD8-4113-8E0B-254DBAB811FB}" type="pres">
      <dgm:prSet presAssocID="{AA2FE25C-33D5-4570-BEEA-BCE675478667}" presName="sibTrans" presStyleLbl="sibTrans1D1" presStyleIdx="1" presStyleCnt="4"/>
      <dgm:spPr/>
      <dgm:t>
        <a:bodyPr/>
        <a:lstStyle/>
        <a:p>
          <a:endParaRPr lang="en-IN"/>
        </a:p>
      </dgm:t>
    </dgm:pt>
    <dgm:pt modelId="{7E51B3BA-75AD-4AC0-B276-6BBDCAF96E1C}" type="pres">
      <dgm:prSet presAssocID="{86BAAA5B-AD23-4FD4-9B94-4584DA74EABB}" presName="node" presStyleLbl="node1" presStyleIdx="2" presStyleCnt="4" custRadScaleRad="114031" custRadScaleInc="2895">
        <dgm:presLayoutVars>
          <dgm:bulletEnabled val="1"/>
        </dgm:presLayoutVars>
      </dgm:prSet>
      <dgm:spPr/>
      <dgm:t>
        <a:bodyPr/>
        <a:lstStyle/>
        <a:p>
          <a:endParaRPr lang="en-IN"/>
        </a:p>
      </dgm:t>
    </dgm:pt>
    <dgm:pt modelId="{77FD1AB8-69BD-4E97-94BB-40498EF58BAC}" type="pres">
      <dgm:prSet presAssocID="{86BAAA5B-AD23-4FD4-9B94-4584DA74EABB}" presName="spNode" presStyleCnt="0"/>
      <dgm:spPr/>
    </dgm:pt>
    <dgm:pt modelId="{BEA92A7B-93C9-4080-95BF-953DE5645102}" type="pres">
      <dgm:prSet presAssocID="{BEA20FFF-540C-490A-8399-DB727D3F4E7A}" presName="sibTrans" presStyleLbl="sibTrans1D1" presStyleIdx="2" presStyleCnt="4"/>
      <dgm:spPr/>
      <dgm:t>
        <a:bodyPr/>
        <a:lstStyle/>
        <a:p>
          <a:endParaRPr lang="en-IN"/>
        </a:p>
      </dgm:t>
    </dgm:pt>
    <dgm:pt modelId="{1D2EA2C1-D0F0-4125-B6FE-C512918AB235}" type="pres">
      <dgm:prSet presAssocID="{19A8DFAF-FFA6-4F64-8CD6-356956C10C36}" presName="node" presStyleLbl="node1" presStyleIdx="3" presStyleCnt="4" custScaleX="104149" custScaleY="135556" custRadScaleRad="139514" custRadScaleInc="2817">
        <dgm:presLayoutVars>
          <dgm:bulletEnabled val="1"/>
        </dgm:presLayoutVars>
      </dgm:prSet>
      <dgm:spPr/>
      <dgm:t>
        <a:bodyPr/>
        <a:lstStyle/>
        <a:p>
          <a:endParaRPr lang="en-IN"/>
        </a:p>
      </dgm:t>
    </dgm:pt>
    <dgm:pt modelId="{E4FCA56A-E9B1-4037-92E5-D381018F3974}" type="pres">
      <dgm:prSet presAssocID="{19A8DFAF-FFA6-4F64-8CD6-356956C10C36}" presName="spNode" presStyleCnt="0"/>
      <dgm:spPr/>
    </dgm:pt>
    <dgm:pt modelId="{1C469801-19E1-48D0-A9BE-B2332507825E}" type="pres">
      <dgm:prSet presAssocID="{D055EA05-C21F-4F90-9F1F-0C050F670DC8}" presName="sibTrans" presStyleLbl="sibTrans1D1" presStyleIdx="3" presStyleCnt="4"/>
      <dgm:spPr/>
      <dgm:t>
        <a:bodyPr/>
        <a:lstStyle/>
        <a:p>
          <a:endParaRPr lang="en-IN"/>
        </a:p>
      </dgm:t>
    </dgm:pt>
  </dgm:ptLst>
  <dgm:cxnLst>
    <dgm:cxn modelId="{007DE773-8EB6-4E8C-B5C8-B3D8F5ABBED3}" srcId="{AE06EBA8-1915-41C0-BB72-6F555831405E}" destId="{19A8DFAF-FFA6-4F64-8CD6-356956C10C36}" srcOrd="3" destOrd="0" parTransId="{D464223D-4188-4D73-9F5B-798517DA947E}" sibTransId="{D055EA05-C21F-4F90-9F1F-0C050F670DC8}"/>
    <dgm:cxn modelId="{BE4E0543-5D17-43DC-A60E-263DA5311BFC}" type="presOf" srcId="{D055EA05-C21F-4F90-9F1F-0C050F670DC8}" destId="{1C469801-19E1-48D0-A9BE-B2332507825E}" srcOrd="0" destOrd="0" presId="urn:microsoft.com/office/officeart/2005/8/layout/cycle5"/>
    <dgm:cxn modelId="{33908370-471D-43DE-B214-4D30C1752BAD}" srcId="{AE06EBA8-1915-41C0-BB72-6F555831405E}" destId="{01C4FE56-88DC-49C6-A831-1F68F2E7D461}" srcOrd="0" destOrd="0" parTransId="{BA8F29C4-1CD5-48E3-A9C5-4442DC2A7D41}" sibTransId="{C4A6FAA2-F94A-4490-8616-CA39203D094D}"/>
    <dgm:cxn modelId="{5F22A1EE-F49C-4042-BC16-E5E23D2AE8CA}" type="presOf" srcId="{BEA20FFF-540C-490A-8399-DB727D3F4E7A}" destId="{BEA92A7B-93C9-4080-95BF-953DE5645102}" srcOrd="0" destOrd="0" presId="urn:microsoft.com/office/officeart/2005/8/layout/cycle5"/>
    <dgm:cxn modelId="{9AD0F7B6-E68B-427C-AF3B-EA5719249624}" type="presOf" srcId="{86BAAA5B-AD23-4FD4-9B94-4584DA74EABB}" destId="{7E51B3BA-75AD-4AC0-B276-6BBDCAF96E1C}" srcOrd="0" destOrd="0" presId="urn:microsoft.com/office/officeart/2005/8/layout/cycle5"/>
    <dgm:cxn modelId="{DF33A1F4-0DBE-460F-8616-079DC320C2E4}" type="presOf" srcId="{AE06EBA8-1915-41C0-BB72-6F555831405E}" destId="{409FA974-65E2-42D6-857A-B58B57DEFC8E}" srcOrd="0" destOrd="0" presId="urn:microsoft.com/office/officeart/2005/8/layout/cycle5"/>
    <dgm:cxn modelId="{B379F0E0-C977-441D-A9B6-5F9808213F77}" srcId="{AE06EBA8-1915-41C0-BB72-6F555831405E}" destId="{86BAAA5B-AD23-4FD4-9B94-4584DA74EABB}" srcOrd="2" destOrd="0" parTransId="{72C6AB94-75D9-422B-8DB1-DCF302EB1B3D}" sibTransId="{BEA20FFF-540C-490A-8399-DB727D3F4E7A}"/>
    <dgm:cxn modelId="{667F3618-AB03-469C-A262-D6297A568C2A}" type="presOf" srcId="{5F8EDB63-739F-4167-8537-14E9E3A21C56}" destId="{BD84BD91-21C5-47E4-9BD7-75FC02CBBBFF}" srcOrd="0" destOrd="0" presId="urn:microsoft.com/office/officeart/2005/8/layout/cycle5"/>
    <dgm:cxn modelId="{D6AAF109-8866-40B9-9F5F-1C973E56C223}" type="presOf" srcId="{01C4FE56-88DC-49C6-A831-1F68F2E7D461}" destId="{96EE000F-2A5F-43AC-88CA-4B1CC90ABDA9}" srcOrd="0" destOrd="0" presId="urn:microsoft.com/office/officeart/2005/8/layout/cycle5"/>
    <dgm:cxn modelId="{6F00B35D-1225-4A79-80B8-F7DC7B89510C}" type="presOf" srcId="{C4A6FAA2-F94A-4490-8616-CA39203D094D}" destId="{786B71C0-0AE7-43BE-A50E-DB440884FEFA}" srcOrd="0" destOrd="0" presId="urn:microsoft.com/office/officeart/2005/8/layout/cycle5"/>
    <dgm:cxn modelId="{BDA6FE43-EC37-41AC-905F-B6517C822DE6}" type="presOf" srcId="{AA2FE25C-33D5-4570-BEEA-BCE675478667}" destId="{1D82AF0C-CBD8-4113-8E0B-254DBAB811FB}" srcOrd="0" destOrd="0" presId="urn:microsoft.com/office/officeart/2005/8/layout/cycle5"/>
    <dgm:cxn modelId="{7D368373-2FF0-4A09-9351-A05954CB5B01}" type="presOf" srcId="{19A8DFAF-FFA6-4F64-8CD6-356956C10C36}" destId="{1D2EA2C1-D0F0-4125-B6FE-C512918AB235}" srcOrd="0" destOrd="0" presId="urn:microsoft.com/office/officeart/2005/8/layout/cycle5"/>
    <dgm:cxn modelId="{F14D17CD-1CC5-444F-A835-2516F254B4ED}" srcId="{AE06EBA8-1915-41C0-BB72-6F555831405E}" destId="{5F8EDB63-739F-4167-8537-14E9E3A21C56}" srcOrd="1" destOrd="0" parTransId="{56F9D688-7ADE-4FBA-9C07-48D7CE7CE5FB}" sibTransId="{AA2FE25C-33D5-4570-BEEA-BCE675478667}"/>
    <dgm:cxn modelId="{64C84196-1EBA-4139-BB2F-84D7FB8C785C}" type="presParOf" srcId="{409FA974-65E2-42D6-857A-B58B57DEFC8E}" destId="{96EE000F-2A5F-43AC-88CA-4B1CC90ABDA9}" srcOrd="0" destOrd="0" presId="urn:microsoft.com/office/officeart/2005/8/layout/cycle5"/>
    <dgm:cxn modelId="{DA882C3C-F38E-4B3E-AEE3-BC8CBB835A45}" type="presParOf" srcId="{409FA974-65E2-42D6-857A-B58B57DEFC8E}" destId="{86013B06-044A-4CFB-BB7B-234A91E1E69D}" srcOrd="1" destOrd="0" presId="urn:microsoft.com/office/officeart/2005/8/layout/cycle5"/>
    <dgm:cxn modelId="{2518D328-567D-4821-A307-A351FF09023D}" type="presParOf" srcId="{409FA974-65E2-42D6-857A-B58B57DEFC8E}" destId="{786B71C0-0AE7-43BE-A50E-DB440884FEFA}" srcOrd="2" destOrd="0" presId="urn:microsoft.com/office/officeart/2005/8/layout/cycle5"/>
    <dgm:cxn modelId="{5A7F5A63-7EDD-479B-9D71-AB005094E8DF}" type="presParOf" srcId="{409FA974-65E2-42D6-857A-B58B57DEFC8E}" destId="{BD84BD91-21C5-47E4-9BD7-75FC02CBBBFF}" srcOrd="3" destOrd="0" presId="urn:microsoft.com/office/officeart/2005/8/layout/cycle5"/>
    <dgm:cxn modelId="{B41AAC3E-7E2A-4CBA-9388-3C3ECF592CE6}" type="presParOf" srcId="{409FA974-65E2-42D6-857A-B58B57DEFC8E}" destId="{6FA5B694-D48D-4731-AB6D-9B899FED19CF}" srcOrd="4" destOrd="0" presId="urn:microsoft.com/office/officeart/2005/8/layout/cycle5"/>
    <dgm:cxn modelId="{2F7C366D-F3C9-405F-9C6A-80EB027A02EC}" type="presParOf" srcId="{409FA974-65E2-42D6-857A-B58B57DEFC8E}" destId="{1D82AF0C-CBD8-4113-8E0B-254DBAB811FB}" srcOrd="5" destOrd="0" presId="urn:microsoft.com/office/officeart/2005/8/layout/cycle5"/>
    <dgm:cxn modelId="{2696AC21-8396-474B-B7E1-20778D80BC80}" type="presParOf" srcId="{409FA974-65E2-42D6-857A-B58B57DEFC8E}" destId="{7E51B3BA-75AD-4AC0-B276-6BBDCAF96E1C}" srcOrd="6" destOrd="0" presId="urn:microsoft.com/office/officeart/2005/8/layout/cycle5"/>
    <dgm:cxn modelId="{45DF24E7-C602-492E-ACF9-716AB4FA052B}" type="presParOf" srcId="{409FA974-65E2-42D6-857A-B58B57DEFC8E}" destId="{77FD1AB8-69BD-4E97-94BB-40498EF58BAC}" srcOrd="7" destOrd="0" presId="urn:microsoft.com/office/officeart/2005/8/layout/cycle5"/>
    <dgm:cxn modelId="{09806568-4F90-423C-9E73-B75F99A7FE12}" type="presParOf" srcId="{409FA974-65E2-42D6-857A-B58B57DEFC8E}" destId="{BEA92A7B-93C9-4080-95BF-953DE5645102}" srcOrd="8" destOrd="0" presId="urn:microsoft.com/office/officeart/2005/8/layout/cycle5"/>
    <dgm:cxn modelId="{21C7DE24-BAB6-4698-886D-151FD57D6A33}" type="presParOf" srcId="{409FA974-65E2-42D6-857A-B58B57DEFC8E}" destId="{1D2EA2C1-D0F0-4125-B6FE-C512918AB235}" srcOrd="9" destOrd="0" presId="urn:microsoft.com/office/officeart/2005/8/layout/cycle5"/>
    <dgm:cxn modelId="{12245C06-AF30-4E2A-A726-5F49A48AF36C}" type="presParOf" srcId="{409FA974-65E2-42D6-857A-B58B57DEFC8E}" destId="{E4FCA56A-E9B1-4037-92E5-D381018F3974}" srcOrd="10" destOrd="0" presId="urn:microsoft.com/office/officeart/2005/8/layout/cycle5"/>
    <dgm:cxn modelId="{15E8842F-2D7A-4130-A04F-754C303A9BD9}" type="presParOf" srcId="{409FA974-65E2-42D6-857A-B58B57DEFC8E}" destId="{1C469801-19E1-48D0-A9BE-B2332507825E}" srcOrd="11"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EB1B81-68B9-4C16-8800-BBD14454DFC9}" type="doc">
      <dgm:prSet loTypeId="urn:microsoft.com/office/officeart/2005/8/layout/pyramid1" loCatId="pyramid" qsTypeId="urn:microsoft.com/office/officeart/2005/8/quickstyle/simple1" qsCatId="simple" csTypeId="urn:microsoft.com/office/officeart/2005/8/colors/accent1_2" csCatId="accent1" phldr="1"/>
      <dgm:spPr/>
    </dgm:pt>
    <dgm:pt modelId="{A0793C71-DBF8-43A0-8F3B-D615DD6DA64C}">
      <dgm:prSet phldrT="[Text]"/>
      <dgm:spPr>
        <a:solidFill>
          <a:schemeClr val="accent2">
            <a:lumMod val="20000"/>
            <a:lumOff val="80000"/>
          </a:schemeClr>
        </a:solidFill>
      </dgm:spPr>
      <dgm:t>
        <a:bodyPr/>
        <a:lstStyle/>
        <a:p>
          <a:endParaRPr lang="en-US" dirty="0" smtClean="0"/>
        </a:p>
        <a:p>
          <a:r>
            <a:rPr lang="en-US" b="1" dirty="0" smtClean="0"/>
            <a:t>Top Level Management  </a:t>
          </a:r>
        </a:p>
        <a:p>
          <a:endParaRPr lang="en-IN" dirty="0"/>
        </a:p>
      </dgm:t>
    </dgm:pt>
    <dgm:pt modelId="{1C90F705-E384-4830-834D-3E747D8CC7AB}" type="parTrans" cxnId="{0CFE7772-AF06-4725-907E-1A9A32043AAD}">
      <dgm:prSet/>
      <dgm:spPr/>
      <dgm:t>
        <a:bodyPr/>
        <a:lstStyle/>
        <a:p>
          <a:endParaRPr lang="en-IN"/>
        </a:p>
      </dgm:t>
    </dgm:pt>
    <dgm:pt modelId="{3DB16782-446D-4159-8A3D-2F03E70BB1B4}" type="sibTrans" cxnId="{0CFE7772-AF06-4725-907E-1A9A32043AAD}">
      <dgm:prSet/>
      <dgm:spPr/>
      <dgm:t>
        <a:bodyPr/>
        <a:lstStyle/>
        <a:p>
          <a:endParaRPr lang="en-IN"/>
        </a:p>
      </dgm:t>
    </dgm:pt>
    <dgm:pt modelId="{EBA66A52-CDFB-4DC2-AEBC-709244809E62}">
      <dgm:prSet phldrT="[Text]" custT="1"/>
      <dgm:spPr>
        <a:solidFill>
          <a:schemeClr val="accent2">
            <a:lumMod val="20000"/>
            <a:lumOff val="80000"/>
          </a:schemeClr>
        </a:solidFill>
      </dgm:spPr>
      <dgm:t>
        <a:bodyPr/>
        <a:lstStyle/>
        <a:p>
          <a:r>
            <a:rPr lang="en-US" sz="2400" b="1" dirty="0" smtClean="0"/>
            <a:t>Middle Level Management </a:t>
          </a:r>
          <a:endParaRPr lang="en-IN" sz="2400" b="1" dirty="0"/>
        </a:p>
      </dgm:t>
    </dgm:pt>
    <dgm:pt modelId="{D4577076-1FFF-42EB-9F15-0264AF973120}" type="parTrans" cxnId="{7E51A80A-5ED1-4D13-8FDC-2B3A160336A4}">
      <dgm:prSet/>
      <dgm:spPr/>
      <dgm:t>
        <a:bodyPr/>
        <a:lstStyle/>
        <a:p>
          <a:endParaRPr lang="en-IN"/>
        </a:p>
      </dgm:t>
    </dgm:pt>
    <dgm:pt modelId="{8B9FDD2F-23EE-4B32-AB14-7BE3FE5BDD63}" type="sibTrans" cxnId="{7E51A80A-5ED1-4D13-8FDC-2B3A160336A4}">
      <dgm:prSet/>
      <dgm:spPr/>
      <dgm:t>
        <a:bodyPr/>
        <a:lstStyle/>
        <a:p>
          <a:endParaRPr lang="en-IN"/>
        </a:p>
      </dgm:t>
    </dgm:pt>
    <dgm:pt modelId="{6A372895-445C-4423-A660-E9C9257F2C18}">
      <dgm:prSet phldrT="[Text]" custT="1"/>
      <dgm:spPr>
        <a:solidFill>
          <a:schemeClr val="accent2">
            <a:lumMod val="20000"/>
            <a:lumOff val="80000"/>
          </a:schemeClr>
        </a:solidFill>
      </dgm:spPr>
      <dgm:t>
        <a:bodyPr/>
        <a:lstStyle/>
        <a:p>
          <a:r>
            <a:rPr lang="en-US" sz="2400" b="1" dirty="0" smtClean="0"/>
            <a:t>Lower Level Management </a:t>
          </a:r>
          <a:endParaRPr lang="en-IN" sz="2400" b="1" dirty="0"/>
        </a:p>
      </dgm:t>
    </dgm:pt>
    <dgm:pt modelId="{C8A6227C-89A5-4FA3-AEBF-1FC6DE8E5C23}" type="parTrans" cxnId="{89E02AEB-75A9-4360-A450-15F31D03CDDB}">
      <dgm:prSet/>
      <dgm:spPr/>
      <dgm:t>
        <a:bodyPr/>
        <a:lstStyle/>
        <a:p>
          <a:endParaRPr lang="en-IN"/>
        </a:p>
      </dgm:t>
    </dgm:pt>
    <dgm:pt modelId="{423A80A8-D910-44D7-BA5D-BFB4F0C59073}" type="sibTrans" cxnId="{89E02AEB-75A9-4360-A450-15F31D03CDDB}">
      <dgm:prSet/>
      <dgm:spPr/>
      <dgm:t>
        <a:bodyPr/>
        <a:lstStyle/>
        <a:p>
          <a:endParaRPr lang="en-IN"/>
        </a:p>
      </dgm:t>
    </dgm:pt>
    <dgm:pt modelId="{29FE70D5-74D0-4C3D-9B69-F69675F0A8A3}" type="pres">
      <dgm:prSet presAssocID="{68EB1B81-68B9-4C16-8800-BBD14454DFC9}" presName="Name0" presStyleCnt="0">
        <dgm:presLayoutVars>
          <dgm:dir/>
          <dgm:animLvl val="lvl"/>
          <dgm:resizeHandles val="exact"/>
        </dgm:presLayoutVars>
      </dgm:prSet>
      <dgm:spPr/>
    </dgm:pt>
    <dgm:pt modelId="{EB0F0731-392F-430D-9A7A-56FF76606AAD}" type="pres">
      <dgm:prSet presAssocID="{A0793C71-DBF8-43A0-8F3B-D615DD6DA64C}" presName="Name8" presStyleCnt="0"/>
      <dgm:spPr/>
    </dgm:pt>
    <dgm:pt modelId="{8D6E3840-4C21-4DB3-9579-39E71647ECFC}" type="pres">
      <dgm:prSet presAssocID="{A0793C71-DBF8-43A0-8F3B-D615DD6DA64C}" presName="level" presStyleLbl="node1" presStyleIdx="0" presStyleCnt="3" custLinFactNeighborX="192" custLinFactNeighborY="4348">
        <dgm:presLayoutVars>
          <dgm:chMax val="1"/>
          <dgm:bulletEnabled val="1"/>
        </dgm:presLayoutVars>
      </dgm:prSet>
      <dgm:spPr/>
      <dgm:t>
        <a:bodyPr/>
        <a:lstStyle/>
        <a:p>
          <a:endParaRPr lang="en-IN"/>
        </a:p>
      </dgm:t>
    </dgm:pt>
    <dgm:pt modelId="{D3413D7C-1D12-460C-8AD6-12A618AA07B9}" type="pres">
      <dgm:prSet presAssocID="{A0793C71-DBF8-43A0-8F3B-D615DD6DA64C}" presName="levelTx" presStyleLbl="revTx" presStyleIdx="0" presStyleCnt="0">
        <dgm:presLayoutVars>
          <dgm:chMax val="1"/>
          <dgm:bulletEnabled val="1"/>
        </dgm:presLayoutVars>
      </dgm:prSet>
      <dgm:spPr/>
      <dgm:t>
        <a:bodyPr/>
        <a:lstStyle/>
        <a:p>
          <a:endParaRPr lang="en-IN"/>
        </a:p>
      </dgm:t>
    </dgm:pt>
    <dgm:pt modelId="{D182DB83-9386-496E-98B5-E584B81E5C6A}" type="pres">
      <dgm:prSet presAssocID="{EBA66A52-CDFB-4DC2-AEBC-709244809E62}" presName="Name8" presStyleCnt="0"/>
      <dgm:spPr/>
    </dgm:pt>
    <dgm:pt modelId="{BEF72BB7-960D-4E55-8513-EB32FC84D766}" type="pres">
      <dgm:prSet presAssocID="{EBA66A52-CDFB-4DC2-AEBC-709244809E62}" presName="level" presStyleLbl="node1" presStyleIdx="1" presStyleCnt="3" custLinFactNeighborX="-1786" custLinFactNeighborY="0">
        <dgm:presLayoutVars>
          <dgm:chMax val="1"/>
          <dgm:bulletEnabled val="1"/>
        </dgm:presLayoutVars>
      </dgm:prSet>
      <dgm:spPr/>
      <dgm:t>
        <a:bodyPr/>
        <a:lstStyle/>
        <a:p>
          <a:endParaRPr lang="en-IN"/>
        </a:p>
      </dgm:t>
    </dgm:pt>
    <dgm:pt modelId="{7AD0C306-DE2A-4501-B322-F337ECE1C8F6}" type="pres">
      <dgm:prSet presAssocID="{EBA66A52-CDFB-4DC2-AEBC-709244809E62}" presName="levelTx" presStyleLbl="revTx" presStyleIdx="0" presStyleCnt="0">
        <dgm:presLayoutVars>
          <dgm:chMax val="1"/>
          <dgm:bulletEnabled val="1"/>
        </dgm:presLayoutVars>
      </dgm:prSet>
      <dgm:spPr/>
      <dgm:t>
        <a:bodyPr/>
        <a:lstStyle/>
        <a:p>
          <a:endParaRPr lang="en-IN"/>
        </a:p>
      </dgm:t>
    </dgm:pt>
    <dgm:pt modelId="{5AC7BDE8-8A5F-459F-ADC1-1DEB1D92D836}" type="pres">
      <dgm:prSet presAssocID="{6A372895-445C-4423-A660-E9C9257F2C18}" presName="Name8" presStyleCnt="0"/>
      <dgm:spPr/>
    </dgm:pt>
    <dgm:pt modelId="{2C78E847-FE86-48E3-A0B3-A0D260C16EDC}" type="pres">
      <dgm:prSet presAssocID="{6A372895-445C-4423-A660-E9C9257F2C18}" presName="level" presStyleLbl="node1" presStyleIdx="2" presStyleCnt="3" custLinFactNeighborX="579" custLinFactNeighborY="4348">
        <dgm:presLayoutVars>
          <dgm:chMax val="1"/>
          <dgm:bulletEnabled val="1"/>
        </dgm:presLayoutVars>
      </dgm:prSet>
      <dgm:spPr/>
      <dgm:t>
        <a:bodyPr/>
        <a:lstStyle/>
        <a:p>
          <a:endParaRPr lang="en-IN"/>
        </a:p>
      </dgm:t>
    </dgm:pt>
    <dgm:pt modelId="{E1B8C55D-7AAF-46DB-904B-5CDB944EAD1C}" type="pres">
      <dgm:prSet presAssocID="{6A372895-445C-4423-A660-E9C9257F2C18}" presName="levelTx" presStyleLbl="revTx" presStyleIdx="0" presStyleCnt="0">
        <dgm:presLayoutVars>
          <dgm:chMax val="1"/>
          <dgm:bulletEnabled val="1"/>
        </dgm:presLayoutVars>
      </dgm:prSet>
      <dgm:spPr/>
      <dgm:t>
        <a:bodyPr/>
        <a:lstStyle/>
        <a:p>
          <a:endParaRPr lang="en-IN"/>
        </a:p>
      </dgm:t>
    </dgm:pt>
  </dgm:ptLst>
  <dgm:cxnLst>
    <dgm:cxn modelId="{782A5EF0-FDB3-4DA9-A797-DE112A4924C6}" type="presOf" srcId="{6A372895-445C-4423-A660-E9C9257F2C18}" destId="{E1B8C55D-7AAF-46DB-904B-5CDB944EAD1C}" srcOrd="1" destOrd="0" presId="urn:microsoft.com/office/officeart/2005/8/layout/pyramid1"/>
    <dgm:cxn modelId="{5397D610-EF1B-4565-A3DD-501E45CBD86A}" type="presOf" srcId="{EBA66A52-CDFB-4DC2-AEBC-709244809E62}" destId="{BEF72BB7-960D-4E55-8513-EB32FC84D766}" srcOrd="0" destOrd="0" presId="urn:microsoft.com/office/officeart/2005/8/layout/pyramid1"/>
    <dgm:cxn modelId="{89E02AEB-75A9-4360-A450-15F31D03CDDB}" srcId="{68EB1B81-68B9-4C16-8800-BBD14454DFC9}" destId="{6A372895-445C-4423-A660-E9C9257F2C18}" srcOrd="2" destOrd="0" parTransId="{C8A6227C-89A5-4FA3-AEBF-1FC6DE8E5C23}" sibTransId="{423A80A8-D910-44D7-BA5D-BFB4F0C59073}"/>
    <dgm:cxn modelId="{714921FB-7500-4D49-A0FB-BDC24B86526C}" type="presOf" srcId="{A0793C71-DBF8-43A0-8F3B-D615DD6DA64C}" destId="{D3413D7C-1D12-460C-8AD6-12A618AA07B9}" srcOrd="1" destOrd="0" presId="urn:microsoft.com/office/officeart/2005/8/layout/pyramid1"/>
    <dgm:cxn modelId="{D6F65377-0523-472E-B614-32B00F5C6365}" type="presOf" srcId="{6A372895-445C-4423-A660-E9C9257F2C18}" destId="{2C78E847-FE86-48E3-A0B3-A0D260C16EDC}" srcOrd="0" destOrd="0" presId="urn:microsoft.com/office/officeart/2005/8/layout/pyramid1"/>
    <dgm:cxn modelId="{60B9C03C-4ABC-4F2C-805A-65099A7EF13A}" type="presOf" srcId="{EBA66A52-CDFB-4DC2-AEBC-709244809E62}" destId="{7AD0C306-DE2A-4501-B322-F337ECE1C8F6}" srcOrd="1" destOrd="0" presId="urn:microsoft.com/office/officeart/2005/8/layout/pyramid1"/>
    <dgm:cxn modelId="{8CD970FB-B769-4C8D-A31D-0EA8DAD84230}" type="presOf" srcId="{68EB1B81-68B9-4C16-8800-BBD14454DFC9}" destId="{29FE70D5-74D0-4C3D-9B69-F69675F0A8A3}" srcOrd="0" destOrd="0" presId="urn:microsoft.com/office/officeart/2005/8/layout/pyramid1"/>
    <dgm:cxn modelId="{6EB88B3E-9B83-442C-9764-5205F9183C06}" type="presOf" srcId="{A0793C71-DBF8-43A0-8F3B-D615DD6DA64C}" destId="{8D6E3840-4C21-4DB3-9579-39E71647ECFC}" srcOrd="0" destOrd="0" presId="urn:microsoft.com/office/officeart/2005/8/layout/pyramid1"/>
    <dgm:cxn modelId="{0CFE7772-AF06-4725-907E-1A9A32043AAD}" srcId="{68EB1B81-68B9-4C16-8800-BBD14454DFC9}" destId="{A0793C71-DBF8-43A0-8F3B-D615DD6DA64C}" srcOrd="0" destOrd="0" parTransId="{1C90F705-E384-4830-834D-3E747D8CC7AB}" sibTransId="{3DB16782-446D-4159-8A3D-2F03E70BB1B4}"/>
    <dgm:cxn modelId="{7E51A80A-5ED1-4D13-8FDC-2B3A160336A4}" srcId="{68EB1B81-68B9-4C16-8800-BBD14454DFC9}" destId="{EBA66A52-CDFB-4DC2-AEBC-709244809E62}" srcOrd="1" destOrd="0" parTransId="{D4577076-1FFF-42EB-9F15-0264AF973120}" sibTransId="{8B9FDD2F-23EE-4B32-AB14-7BE3FE5BDD63}"/>
    <dgm:cxn modelId="{582BDA97-DF12-427C-91E8-3C713BC875AB}" type="presParOf" srcId="{29FE70D5-74D0-4C3D-9B69-F69675F0A8A3}" destId="{EB0F0731-392F-430D-9A7A-56FF76606AAD}" srcOrd="0" destOrd="0" presId="urn:microsoft.com/office/officeart/2005/8/layout/pyramid1"/>
    <dgm:cxn modelId="{69D54122-4C8B-4B28-BF1A-0B6CCB4A55CD}" type="presParOf" srcId="{EB0F0731-392F-430D-9A7A-56FF76606AAD}" destId="{8D6E3840-4C21-4DB3-9579-39E71647ECFC}" srcOrd="0" destOrd="0" presId="urn:microsoft.com/office/officeart/2005/8/layout/pyramid1"/>
    <dgm:cxn modelId="{AB363CDF-C65F-43DE-A5BC-8A8F9D6354AD}" type="presParOf" srcId="{EB0F0731-392F-430D-9A7A-56FF76606AAD}" destId="{D3413D7C-1D12-460C-8AD6-12A618AA07B9}" srcOrd="1" destOrd="0" presId="urn:microsoft.com/office/officeart/2005/8/layout/pyramid1"/>
    <dgm:cxn modelId="{C1DA6E51-11B2-476C-B8B0-1A0C7946ECF0}" type="presParOf" srcId="{29FE70D5-74D0-4C3D-9B69-F69675F0A8A3}" destId="{D182DB83-9386-496E-98B5-E584B81E5C6A}" srcOrd="1" destOrd="0" presId="urn:microsoft.com/office/officeart/2005/8/layout/pyramid1"/>
    <dgm:cxn modelId="{08683DD9-4637-483C-A970-254EE54F702F}" type="presParOf" srcId="{D182DB83-9386-496E-98B5-E584B81E5C6A}" destId="{BEF72BB7-960D-4E55-8513-EB32FC84D766}" srcOrd="0" destOrd="0" presId="urn:microsoft.com/office/officeart/2005/8/layout/pyramid1"/>
    <dgm:cxn modelId="{A6E523C5-891D-47E6-AD2A-B627841ECF40}" type="presParOf" srcId="{D182DB83-9386-496E-98B5-E584B81E5C6A}" destId="{7AD0C306-DE2A-4501-B322-F337ECE1C8F6}" srcOrd="1" destOrd="0" presId="urn:microsoft.com/office/officeart/2005/8/layout/pyramid1"/>
    <dgm:cxn modelId="{BD1CD576-D27A-4ED0-AFD0-ED9A1D844CDB}" type="presParOf" srcId="{29FE70D5-74D0-4C3D-9B69-F69675F0A8A3}" destId="{5AC7BDE8-8A5F-459F-ADC1-1DEB1D92D836}" srcOrd="2" destOrd="0" presId="urn:microsoft.com/office/officeart/2005/8/layout/pyramid1"/>
    <dgm:cxn modelId="{39E404A1-729D-49CF-A7F5-D8EB34381317}" type="presParOf" srcId="{5AC7BDE8-8A5F-459F-ADC1-1DEB1D92D836}" destId="{2C78E847-FE86-48E3-A0B3-A0D260C16EDC}" srcOrd="0" destOrd="0" presId="urn:microsoft.com/office/officeart/2005/8/layout/pyramid1"/>
    <dgm:cxn modelId="{00BD27B1-CD4C-4219-AA2B-5A69AFB704F4}" type="presParOf" srcId="{5AC7BDE8-8A5F-459F-ADC1-1DEB1D92D836}" destId="{E1B8C55D-7AAF-46DB-904B-5CDB944EAD1C}"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E000F-2A5F-43AC-88CA-4B1CC90ABDA9}">
      <dsp:nvSpPr>
        <dsp:cNvPr id="0" name=""/>
        <dsp:cNvSpPr/>
      </dsp:nvSpPr>
      <dsp:spPr>
        <a:xfrm>
          <a:off x="1404742" y="0"/>
          <a:ext cx="1224595" cy="79598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Planning</a:t>
          </a:r>
          <a:endParaRPr lang="en-IN" sz="1600" kern="1200" dirty="0"/>
        </a:p>
      </dsp:txBody>
      <dsp:txXfrm>
        <a:off x="1443599" y="38857"/>
        <a:ext cx="1146881" cy="718272"/>
      </dsp:txXfrm>
    </dsp:sp>
    <dsp:sp modelId="{786B71C0-0AE7-43BE-A50E-DB440884FEFA}">
      <dsp:nvSpPr>
        <dsp:cNvPr id="0" name=""/>
        <dsp:cNvSpPr/>
      </dsp:nvSpPr>
      <dsp:spPr>
        <a:xfrm>
          <a:off x="744164" y="428183"/>
          <a:ext cx="2631268" cy="2631268"/>
        </a:xfrm>
        <a:custGeom>
          <a:avLst/>
          <a:gdLst/>
          <a:ahLst/>
          <a:cxnLst/>
          <a:rect l="0" t="0" r="0" b="0"/>
          <a:pathLst>
            <a:path>
              <a:moveTo>
                <a:pt x="2058739" y="229960"/>
              </a:moveTo>
              <a:arcTo wR="1315634" hR="1315634" stAng="18263415" swAng="1641001"/>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D84BD91-21C5-47E4-9BD7-75FC02CBBBFF}">
      <dsp:nvSpPr>
        <dsp:cNvPr id="0" name=""/>
        <dsp:cNvSpPr/>
      </dsp:nvSpPr>
      <dsp:spPr>
        <a:xfrm>
          <a:off x="2687381" y="1304189"/>
          <a:ext cx="1351218" cy="79598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Organizing </a:t>
          </a:r>
        </a:p>
        <a:p>
          <a:pPr lvl="0" algn="ctr" defTabSz="711200">
            <a:lnSpc>
              <a:spcPct val="90000"/>
            </a:lnSpc>
            <a:spcBef>
              <a:spcPct val="0"/>
            </a:spcBef>
            <a:spcAft>
              <a:spcPct val="35000"/>
            </a:spcAft>
          </a:pPr>
          <a:r>
            <a:rPr lang="en-US" sz="1600" kern="1200" dirty="0" smtClean="0"/>
            <a:t>Coordinating</a:t>
          </a:r>
        </a:p>
        <a:p>
          <a:pPr lvl="0" algn="ctr" defTabSz="711200">
            <a:lnSpc>
              <a:spcPct val="90000"/>
            </a:lnSpc>
            <a:spcBef>
              <a:spcPct val="0"/>
            </a:spcBef>
            <a:spcAft>
              <a:spcPct val="35000"/>
            </a:spcAft>
          </a:pPr>
          <a:r>
            <a:rPr lang="en-US" sz="1600" kern="1200" dirty="0" smtClean="0"/>
            <a:t>Staffing</a:t>
          </a:r>
          <a:endParaRPr lang="en-IN" sz="1600" kern="1200" dirty="0"/>
        </a:p>
      </dsp:txBody>
      <dsp:txXfrm>
        <a:off x="2726238" y="1343046"/>
        <a:ext cx="1273504" cy="718272"/>
      </dsp:txXfrm>
    </dsp:sp>
    <dsp:sp modelId="{1D82AF0C-CBD8-4113-8E0B-254DBAB811FB}">
      <dsp:nvSpPr>
        <dsp:cNvPr id="0" name=""/>
        <dsp:cNvSpPr/>
      </dsp:nvSpPr>
      <dsp:spPr>
        <a:xfrm>
          <a:off x="742079" y="373014"/>
          <a:ext cx="2631268" cy="2631268"/>
        </a:xfrm>
        <a:custGeom>
          <a:avLst/>
          <a:gdLst/>
          <a:ahLst/>
          <a:cxnLst/>
          <a:rect l="0" t="0" r="0" b="0"/>
          <a:pathLst>
            <a:path>
              <a:moveTo>
                <a:pt x="2482261" y="1923808"/>
              </a:moveTo>
              <a:arcTo wR="1315634" hR="1315634" stAng="1652009" swAng="1758026"/>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E51B3BA-75AD-4AC0-B276-6BBDCAF96E1C}">
      <dsp:nvSpPr>
        <dsp:cNvPr id="0" name=""/>
        <dsp:cNvSpPr/>
      </dsp:nvSpPr>
      <dsp:spPr>
        <a:xfrm>
          <a:off x="1365308" y="2633013"/>
          <a:ext cx="1224595" cy="79598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Directing </a:t>
          </a:r>
        </a:p>
        <a:p>
          <a:pPr lvl="0" algn="ctr" defTabSz="755650">
            <a:lnSpc>
              <a:spcPct val="90000"/>
            </a:lnSpc>
            <a:spcBef>
              <a:spcPct val="0"/>
            </a:spcBef>
            <a:spcAft>
              <a:spcPct val="35000"/>
            </a:spcAft>
          </a:pPr>
          <a:r>
            <a:rPr lang="en-US" sz="1700" kern="1200" dirty="0" smtClean="0"/>
            <a:t>Controlling</a:t>
          </a:r>
          <a:endParaRPr lang="en-IN" sz="1700" kern="1200" dirty="0"/>
        </a:p>
      </dsp:txBody>
      <dsp:txXfrm>
        <a:off x="1404165" y="2671870"/>
        <a:ext cx="1146881" cy="718272"/>
      </dsp:txXfrm>
    </dsp:sp>
    <dsp:sp modelId="{BEA92A7B-93C9-4080-95BF-953DE5645102}">
      <dsp:nvSpPr>
        <dsp:cNvPr id="0" name=""/>
        <dsp:cNvSpPr/>
      </dsp:nvSpPr>
      <dsp:spPr>
        <a:xfrm>
          <a:off x="619276" y="366373"/>
          <a:ext cx="2631268" cy="2631268"/>
        </a:xfrm>
        <a:custGeom>
          <a:avLst/>
          <a:gdLst/>
          <a:ahLst/>
          <a:cxnLst/>
          <a:rect l="0" t="0" r="0" b="0"/>
          <a:pathLst>
            <a:path>
              <a:moveTo>
                <a:pt x="590057" y="2413100"/>
              </a:moveTo>
              <a:arcTo wR="1315634" hR="1315634" stAng="7408212" swAng="1454762"/>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2EA2C1-D0F0-4125-B6FE-C512918AB235}">
      <dsp:nvSpPr>
        <dsp:cNvPr id="0" name=""/>
        <dsp:cNvSpPr/>
      </dsp:nvSpPr>
      <dsp:spPr>
        <a:xfrm>
          <a:off x="0" y="1147923"/>
          <a:ext cx="1275403" cy="1079007"/>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Evaluating</a:t>
          </a:r>
          <a:endParaRPr lang="en-IN" sz="1600" kern="1200" dirty="0"/>
        </a:p>
      </dsp:txBody>
      <dsp:txXfrm>
        <a:off x="52673" y="1200596"/>
        <a:ext cx="1170057" cy="973661"/>
      </dsp:txXfrm>
    </dsp:sp>
    <dsp:sp modelId="{1C469801-19E1-48D0-A9BE-B2332507825E}">
      <dsp:nvSpPr>
        <dsp:cNvPr id="0" name=""/>
        <dsp:cNvSpPr/>
      </dsp:nvSpPr>
      <dsp:spPr>
        <a:xfrm>
          <a:off x="617375" y="429592"/>
          <a:ext cx="2631268" cy="2631268"/>
        </a:xfrm>
        <a:custGeom>
          <a:avLst/>
          <a:gdLst/>
          <a:ahLst/>
          <a:cxnLst/>
          <a:rect l="0" t="0" r="0" b="0"/>
          <a:pathLst>
            <a:path>
              <a:moveTo>
                <a:pt x="234155" y="566435"/>
              </a:moveTo>
              <a:arcTo wR="1315634" hR="1315634" stAng="12882746" swAng="1434125"/>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E3840-4C21-4DB3-9579-39E71647ECFC}">
      <dsp:nvSpPr>
        <dsp:cNvPr id="0" name=""/>
        <dsp:cNvSpPr/>
      </dsp:nvSpPr>
      <dsp:spPr>
        <a:xfrm>
          <a:off x="2748466" y="71118"/>
          <a:ext cx="2743200" cy="1635653"/>
        </a:xfrm>
        <a:prstGeom prst="trapezoid">
          <a:avLst>
            <a:gd name="adj" fmla="val 83856"/>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smtClean="0"/>
        </a:p>
        <a:p>
          <a:pPr lvl="0" algn="ctr" defTabSz="1022350">
            <a:lnSpc>
              <a:spcPct val="90000"/>
            </a:lnSpc>
            <a:spcBef>
              <a:spcPct val="0"/>
            </a:spcBef>
            <a:spcAft>
              <a:spcPct val="35000"/>
            </a:spcAft>
          </a:pPr>
          <a:r>
            <a:rPr lang="en-US" sz="2300" b="1" kern="1200" dirty="0" smtClean="0"/>
            <a:t>Top Level Management  </a:t>
          </a:r>
        </a:p>
        <a:p>
          <a:pPr lvl="0" algn="ctr" defTabSz="1022350">
            <a:lnSpc>
              <a:spcPct val="90000"/>
            </a:lnSpc>
            <a:spcBef>
              <a:spcPct val="0"/>
            </a:spcBef>
            <a:spcAft>
              <a:spcPct val="35000"/>
            </a:spcAft>
          </a:pPr>
          <a:endParaRPr lang="en-IN" sz="2300" kern="1200" dirty="0"/>
        </a:p>
      </dsp:txBody>
      <dsp:txXfrm>
        <a:off x="2748466" y="71118"/>
        <a:ext cx="2743200" cy="1635653"/>
      </dsp:txXfrm>
    </dsp:sp>
    <dsp:sp modelId="{BEF72BB7-960D-4E55-8513-EB32FC84D766}">
      <dsp:nvSpPr>
        <dsp:cNvPr id="0" name=""/>
        <dsp:cNvSpPr/>
      </dsp:nvSpPr>
      <dsp:spPr>
        <a:xfrm>
          <a:off x="1273612" y="1635653"/>
          <a:ext cx="5486400" cy="1635653"/>
        </a:xfrm>
        <a:prstGeom prst="trapezoid">
          <a:avLst>
            <a:gd name="adj" fmla="val 83856"/>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Middle Level Management </a:t>
          </a:r>
          <a:endParaRPr lang="en-IN" sz="2400" b="1" kern="1200" dirty="0"/>
        </a:p>
      </dsp:txBody>
      <dsp:txXfrm>
        <a:off x="2233732" y="1635653"/>
        <a:ext cx="3566160" cy="1635653"/>
      </dsp:txXfrm>
    </dsp:sp>
    <dsp:sp modelId="{2C78E847-FE86-48E3-A0B3-A0D260C16EDC}">
      <dsp:nvSpPr>
        <dsp:cNvPr id="0" name=""/>
        <dsp:cNvSpPr/>
      </dsp:nvSpPr>
      <dsp:spPr>
        <a:xfrm>
          <a:off x="0" y="3271307"/>
          <a:ext cx="8229600" cy="1635653"/>
        </a:xfrm>
        <a:prstGeom prst="trapezoid">
          <a:avLst>
            <a:gd name="adj" fmla="val 83856"/>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Lower Level Management </a:t>
          </a:r>
          <a:endParaRPr lang="en-IN" sz="2400" b="1" kern="1200" dirty="0"/>
        </a:p>
      </dsp:txBody>
      <dsp:txXfrm>
        <a:off x="1440179" y="3271307"/>
        <a:ext cx="5349240" cy="1635653"/>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89CF3-D9CA-4876-A06A-430A85AA0C2F}" type="datetimeFigureOut">
              <a:rPr lang="en-US" smtClean="0"/>
              <a:pPr/>
              <a:t>11/13/2014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86122B-5647-4416-9F44-274D43A2162D}" type="slidenum">
              <a:rPr lang="en-US" smtClean="0"/>
              <a:pPr/>
              <a:t>‹#›</a:t>
            </a:fld>
            <a:endParaRPr lang="en-US"/>
          </a:p>
        </p:txBody>
      </p:sp>
    </p:spTree>
    <p:extLst>
      <p:ext uri="{BB962C8B-B14F-4D97-AF65-F5344CB8AC3E}">
        <p14:creationId xmlns:p14="http://schemas.microsoft.com/office/powerpoint/2010/main" xmlns="" val="1092442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F1FB13-EA1D-44E3-8DC3-73C120EBEF71}" type="datetimeFigureOut">
              <a:rPr lang="en-US" smtClean="0"/>
              <a:pPr/>
              <a:t>11/13/2014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9AED3D-15A9-48AF-ABAA-A5623416F79A}" type="slidenum">
              <a:rPr lang="en-US" smtClean="0"/>
              <a:pPr/>
              <a:t>‹#›</a:t>
            </a:fld>
            <a:endParaRPr lang="en-US"/>
          </a:p>
        </p:txBody>
      </p:sp>
    </p:spTree>
    <p:extLst>
      <p:ext uri="{BB962C8B-B14F-4D97-AF65-F5344CB8AC3E}">
        <p14:creationId xmlns:p14="http://schemas.microsoft.com/office/powerpoint/2010/main" xmlns="" val="21600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772400" cy="1695450"/>
          </a:xfrm>
          <a:solidFill>
            <a:srgbClr val="5229E9"/>
          </a:solidFill>
          <a:ln>
            <a:solidFill>
              <a:schemeClr val="tx2">
                <a:lumMod val="75000"/>
              </a:schemeClr>
            </a:solidFill>
          </a:ln>
        </p:spPr>
        <p:txBody>
          <a:bodyPr/>
          <a:lstStyle>
            <a:lvl1pPr algn="ctr">
              <a:defRPr b="1">
                <a:latin typeface="Cambr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1447800"/>
          </a:xfrm>
        </p:spPr>
        <p:txBody>
          <a:bodyPr/>
          <a:lstStyle>
            <a:lvl1pPr marL="0" indent="0" algn="ctr">
              <a:buNone/>
              <a:defRPr>
                <a:solidFill>
                  <a:srgbClr val="5229E9"/>
                </a:solidFill>
                <a:latin typeface="Book Antiqu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IOE – Graduate Conference , 29th November 2013, Central Campus , Pulchowk </a:t>
            </a:r>
            <a:endParaRPr lang="en-US"/>
          </a:p>
        </p:txBody>
      </p:sp>
      <p:sp>
        <p:nvSpPr>
          <p:cNvPr id="6" name="Slide Number Placeholder 5"/>
          <p:cNvSpPr>
            <a:spLocks noGrp="1"/>
          </p:cNvSpPr>
          <p:nvPr>
            <p:ph type="sldNum" sz="quarter" idx="12"/>
          </p:nvPr>
        </p:nvSpPr>
        <p:spPr/>
        <p:txBody>
          <a:bodyPr/>
          <a:lstStyle/>
          <a:p>
            <a:fld id="{D51081E8-3327-495A-9823-FC891E0968B6}" type="slidenum">
              <a:rPr lang="en-US" smtClean="0"/>
              <a:pPr/>
              <a:t>‹#›</a:t>
            </a:fld>
            <a:endParaRPr lang="en-US"/>
          </a:p>
        </p:txBody>
      </p:sp>
      <p:sp>
        <p:nvSpPr>
          <p:cNvPr id="7" name="Rectangle 6"/>
          <p:cNvSpPr/>
          <p:nvPr userDrawn="1"/>
        </p:nvSpPr>
        <p:spPr>
          <a:xfrm>
            <a:off x="0" y="0"/>
            <a:ext cx="914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IOE – Graduate Conference , 29th November 2013, Central Campus , Pulchowk </a:t>
            </a:r>
            <a:endParaRPr lang="en-US"/>
          </a:p>
        </p:txBody>
      </p:sp>
      <p:sp>
        <p:nvSpPr>
          <p:cNvPr id="6" name="Slide Number Placeholder 5"/>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IOE – Graduate Conference , 29th November 2013, Central Campus , Pulchowk </a:t>
            </a:r>
            <a:endParaRPr lang="en-US"/>
          </a:p>
        </p:txBody>
      </p:sp>
      <p:sp>
        <p:nvSpPr>
          <p:cNvPr id="6" name="Slide Number Placeholder 5"/>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IOE – Graduate Conference , 29th November 2013, Central Campus , Pulchowk </a:t>
            </a:r>
            <a:endParaRPr lang="en-US"/>
          </a:p>
        </p:txBody>
      </p:sp>
      <p:sp>
        <p:nvSpPr>
          <p:cNvPr id="7" name="Slide Number Placeholder 6"/>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229E9"/>
          </a:solidFill>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1371600"/>
            <a:ext cx="4270194"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164989"/>
            <a:ext cx="4270194" cy="496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0206" y="1371600"/>
            <a:ext cx="4192793"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0206" y="1164989"/>
            <a:ext cx="4192793" cy="496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IOE – Graduate Conference , 29th November 2013, Central Campus , Pulchowk </a:t>
            </a:r>
            <a:endParaRPr lang="en-US"/>
          </a:p>
        </p:txBody>
      </p:sp>
      <p:sp>
        <p:nvSpPr>
          <p:cNvPr id="9" name="Slide Number Placeholder 8"/>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IOE – Graduate Conference , 29th November 2013, Central Campus , Pulchowk </a:t>
            </a:r>
            <a:endParaRPr lang="en-US"/>
          </a:p>
        </p:txBody>
      </p:sp>
      <p:sp>
        <p:nvSpPr>
          <p:cNvPr id="5" name="Slide Number Placeholder 4"/>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272"/>
            <a:ext cx="7391400" cy="609600"/>
          </a:xfrm>
          <a:prstGeom prst="rect">
            <a:avLst/>
          </a:prstGeom>
          <a:solidFill>
            <a:srgbClr val="0628D4"/>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89037"/>
            <a:ext cx="8229600" cy="4906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0" y="6400800"/>
            <a:ext cx="8299016" cy="443507"/>
          </a:xfrm>
          <a:prstGeom prst="rect">
            <a:avLst/>
          </a:prstGeom>
          <a:solidFill>
            <a:srgbClr val="B7E57F"/>
          </a:solidFill>
        </p:spPr>
        <p:txBody>
          <a:bodyPr vert="horz" lIns="91440" tIns="45720" rIns="91440" bIns="45720" rtlCol="0" anchor="ctr"/>
          <a:lstStyle>
            <a:lvl1pPr algn="ctr">
              <a:defRPr sz="1400" b="1">
                <a:solidFill>
                  <a:srgbClr val="0000CC"/>
                </a:solidFill>
                <a:latin typeface="Comic Sans MS" pitchFamily="66" charset="0"/>
              </a:defRPr>
            </a:lvl1pPr>
          </a:lstStyle>
          <a:p>
            <a:r>
              <a:rPr lang="en-US" dirty="0" smtClean="0"/>
              <a:t>IOE – Graduate Conference , 29</a:t>
            </a:r>
            <a:r>
              <a:rPr lang="en-US" baseline="30000" dirty="0" smtClean="0"/>
              <a:t>th</a:t>
            </a:r>
            <a:r>
              <a:rPr lang="en-US" dirty="0" smtClean="0"/>
              <a:t> November 2013, Central Campus , Pulchowk </a:t>
            </a:r>
            <a:endParaRPr lang="en-US" dirty="0"/>
          </a:p>
        </p:txBody>
      </p:sp>
      <p:sp>
        <p:nvSpPr>
          <p:cNvPr id="6" name="Slide Number Placeholder 5"/>
          <p:cNvSpPr>
            <a:spLocks noGrp="1"/>
          </p:cNvSpPr>
          <p:nvPr>
            <p:ph type="sldNum" sz="quarter" idx="4"/>
          </p:nvPr>
        </p:nvSpPr>
        <p:spPr>
          <a:xfrm>
            <a:off x="8305800" y="6400800"/>
            <a:ext cx="817736" cy="457200"/>
          </a:xfrm>
          <a:prstGeom prst="rect">
            <a:avLst/>
          </a:prstGeom>
          <a:solidFill>
            <a:srgbClr val="FB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ctr" defTabSz="914400" rtl="0" eaLnBrk="1" latinLnBrk="0" hangingPunct="1">
              <a:defRPr lang="en-US" sz="1800" kern="1200" smtClean="0">
                <a:solidFill>
                  <a:schemeClr val="lt1"/>
                </a:solidFill>
                <a:latin typeface="+mn-lt"/>
                <a:ea typeface="+mn-ea"/>
                <a:cs typeface="+mn-cs"/>
              </a:defRPr>
            </a:lvl1pPr>
          </a:lstStyle>
          <a:p>
            <a:fld id="{D51081E8-3327-495A-9823-FC891E0968B6}" type="slidenum">
              <a:rPr lang="en-US" smtClean="0"/>
              <a:pPr/>
              <a:t>‹#›</a:t>
            </a:fld>
            <a:endParaRPr lang="en-US"/>
          </a:p>
        </p:txBody>
      </p:sp>
      <p:sp>
        <p:nvSpPr>
          <p:cNvPr id="7" name="Rectangle 6"/>
          <p:cNvSpPr/>
          <p:nvPr userDrawn="1"/>
        </p:nvSpPr>
        <p:spPr>
          <a:xfrm>
            <a:off x="0" y="2272"/>
            <a:ext cx="685800" cy="609600"/>
          </a:xfrm>
          <a:prstGeom prst="rect">
            <a:avLst/>
          </a:prstGeom>
          <a:solidFill>
            <a:srgbClr val="FB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85800" y="609600"/>
            <a:ext cx="7391400" cy="15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OE_GC_Logo.png"/>
          <p:cNvPicPr>
            <a:picLocks noChangeAspect="1"/>
          </p:cNvPicPr>
          <p:nvPr userDrawn="1"/>
        </p:nvPicPr>
        <p:blipFill>
          <a:blip r:embed="rId8" cstate="print"/>
          <a:stretch>
            <a:fillRect/>
          </a:stretch>
        </p:blipFill>
        <p:spPr>
          <a:xfrm>
            <a:off x="8153400" y="1"/>
            <a:ext cx="990600" cy="10820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ikashadh044@gmail.com"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ORGANIZATION AND MANAGEMENT</a:t>
            </a:r>
            <a:endParaRPr lang="en-US" dirty="0"/>
          </a:p>
        </p:txBody>
      </p:sp>
      <p:pic>
        <p:nvPicPr>
          <p:cNvPr id="4" name="Picture 3" descr="C:\Users\Khem\Desktop\logo_20110422093508.jpg"/>
          <p:cNvPicPr/>
          <p:nvPr/>
        </p:nvPicPr>
        <p:blipFill>
          <a:blip r:embed="rId2" cstate="print"/>
          <a:srcRect/>
          <a:stretch>
            <a:fillRect/>
          </a:stretch>
        </p:blipFill>
        <p:spPr bwMode="auto">
          <a:xfrm>
            <a:off x="3733800" y="381000"/>
            <a:ext cx="1425424" cy="1357460"/>
          </a:xfrm>
          <a:prstGeom prst="rect">
            <a:avLst/>
          </a:prstGeom>
          <a:noFill/>
          <a:ln w="9525">
            <a:noFill/>
            <a:miter lim="800000"/>
            <a:headEnd/>
            <a:tailEnd/>
          </a:ln>
        </p:spPr>
      </p:pic>
      <p:sp>
        <p:nvSpPr>
          <p:cNvPr id="5" name="Footer Placeholder 3"/>
          <p:cNvSpPr>
            <a:spLocks noGrp="1"/>
          </p:cNvSpPr>
          <p:nvPr>
            <p:ph type="ftr" sz="quarter" idx="11"/>
          </p:nvPr>
        </p:nvSpPr>
        <p:spPr>
          <a:xfrm>
            <a:off x="457200" y="6338293"/>
            <a:ext cx="8299016" cy="443507"/>
          </a:xfrm>
        </p:spPr>
        <p:txBody>
          <a:bodyPr/>
          <a:lstStyle/>
          <a:p>
            <a:r>
              <a:rPr lang="en-US" dirty="0" smtClean="0"/>
              <a:t>Organization and Management</a:t>
            </a:r>
            <a:endParaRPr lang="en-US" dirty="0"/>
          </a:p>
        </p:txBody>
      </p:sp>
      <p:sp>
        <p:nvSpPr>
          <p:cNvPr id="6" name="Subtitle 5"/>
          <p:cNvSpPr>
            <a:spLocks noGrp="1"/>
          </p:cNvSpPr>
          <p:nvPr/>
        </p:nvSpPr>
        <p:spPr>
          <a:xfrm>
            <a:off x="1371600" y="4114800"/>
            <a:ext cx="6400800" cy="14478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rgbClr val="5229E9"/>
                </a:solidFill>
                <a:latin typeface="Book Antiqua" pitchFamily="18"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err="1" smtClean="0"/>
              <a:t>Bikash</a:t>
            </a:r>
            <a:r>
              <a:rPr lang="en-US" b="1" dirty="0" smtClean="0"/>
              <a:t> </a:t>
            </a:r>
            <a:r>
              <a:rPr lang="en-US" b="1" dirty="0" err="1" smtClean="0"/>
              <a:t>Adhikari</a:t>
            </a:r>
            <a:endParaRPr lang="en-US" b="1" dirty="0" smtClean="0"/>
          </a:p>
          <a:p>
            <a:r>
              <a:rPr lang="en-US" b="1" dirty="0" smtClean="0">
                <a:hlinkClick r:id="rId3"/>
              </a:rPr>
              <a:t>bikashadh044@gmail.com</a:t>
            </a:r>
            <a:endParaRPr lang="en-US" b="1" dirty="0" smtClean="0"/>
          </a:p>
          <a:p>
            <a:r>
              <a:rPr lang="en-US" b="1" i="1" dirty="0" smtClean="0"/>
              <a:t>Acknowledgement: </a:t>
            </a:r>
            <a:r>
              <a:rPr lang="en-US" b="1" i="1" dirty="0" err="1" smtClean="0"/>
              <a:t>Khem</a:t>
            </a:r>
            <a:r>
              <a:rPr lang="en-US" b="1" i="1" dirty="0" smtClean="0"/>
              <a:t> </a:t>
            </a:r>
            <a:r>
              <a:rPr lang="en-US" b="1" i="1" dirty="0" err="1" smtClean="0"/>
              <a:t>Gyawali</a:t>
            </a:r>
            <a:r>
              <a:rPr lang="en-US" b="1" i="1" dirty="0" smtClean="0"/>
              <a:t> </a:t>
            </a:r>
          </a:p>
          <a:p>
            <a:r>
              <a:rPr lang="en-US" b="1" i="1" dirty="0" smtClean="0"/>
              <a:t>Mechanical Engineer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Course outline</a:t>
            </a:r>
            <a:endParaRPr lang="en-US" dirty="0"/>
          </a:p>
        </p:txBody>
      </p:sp>
      <p:sp>
        <p:nvSpPr>
          <p:cNvPr id="9" name="Content Placeholder 8"/>
          <p:cNvSpPr>
            <a:spLocks noGrp="1"/>
          </p:cNvSpPr>
          <p:nvPr>
            <p:ph idx="1"/>
          </p:nvPr>
        </p:nvSpPr>
        <p:spPr>
          <a:xfrm>
            <a:off x="457200" y="990601"/>
            <a:ext cx="8229600" cy="5105400"/>
          </a:xfrm>
        </p:spPr>
        <p:txBody>
          <a:bodyPr>
            <a:normAutofit/>
          </a:bodyPr>
          <a:lstStyle/>
          <a:p>
            <a:pPr>
              <a:buNone/>
            </a:pPr>
            <a:r>
              <a:rPr lang="en-US" sz="2400" b="1" dirty="0" smtClean="0">
                <a:solidFill>
                  <a:srgbClr val="FF0000"/>
                </a:solidFill>
              </a:rPr>
              <a:t>Note</a:t>
            </a:r>
            <a:r>
              <a:rPr lang="en-US" sz="2400" b="1" dirty="0">
                <a:solidFill>
                  <a:srgbClr val="FF0000"/>
                </a:solidFill>
              </a:rPr>
              <a:t>: </a:t>
            </a:r>
          </a:p>
          <a:p>
            <a:pPr>
              <a:buNone/>
            </a:pPr>
            <a:r>
              <a:rPr lang="en-US" sz="2400" b="1" i="1" dirty="0">
                <a:solidFill>
                  <a:srgbClr val="FF0000"/>
                </a:solidFill>
              </a:rPr>
              <a:t>	</a:t>
            </a:r>
            <a:r>
              <a:rPr lang="en-US" sz="2400" i="1" dirty="0">
                <a:solidFill>
                  <a:srgbClr val="5229E9"/>
                </a:solidFill>
              </a:rPr>
              <a:t>Students have to submit a case study report after visiting an industrial organization outside or inside the Kathmandu valley.</a:t>
            </a:r>
            <a:r>
              <a:rPr lang="en-US" sz="2400" dirty="0"/>
              <a:t> </a:t>
            </a:r>
          </a:p>
          <a:p>
            <a:pPr>
              <a:buNone/>
            </a:pPr>
            <a:endParaRPr lang="en-US" sz="2400" b="1" i="1" dirty="0" smtClean="0">
              <a:solidFill>
                <a:srgbClr val="FF0000"/>
              </a:solidFill>
            </a:endParaRPr>
          </a:p>
          <a:p>
            <a:pPr>
              <a:buNone/>
            </a:pPr>
            <a:r>
              <a:rPr lang="en-US" sz="2400" b="1" i="1" dirty="0" smtClean="0">
                <a:solidFill>
                  <a:srgbClr val="FF0000"/>
                </a:solidFill>
              </a:rPr>
              <a:t>Reference </a:t>
            </a:r>
            <a:r>
              <a:rPr lang="en-US" sz="2400" b="1" i="1" dirty="0">
                <a:solidFill>
                  <a:srgbClr val="FF0000"/>
                </a:solidFill>
              </a:rPr>
              <a:t>Books</a:t>
            </a:r>
            <a:r>
              <a:rPr lang="en-US" sz="2400" i="1" dirty="0">
                <a:solidFill>
                  <a:srgbClr val="FF0000"/>
                </a:solidFill>
              </a:rPr>
              <a:t>:</a:t>
            </a:r>
          </a:p>
          <a:p>
            <a:r>
              <a:rPr lang="en-US" sz="2400" i="1" dirty="0">
                <a:solidFill>
                  <a:srgbClr val="002060"/>
                </a:solidFill>
              </a:rPr>
              <a:t>M. Mahajan, “Industrial Engineering and production Management” ,</a:t>
            </a:r>
            <a:r>
              <a:rPr lang="en-US" sz="2400" i="1" dirty="0" err="1">
                <a:solidFill>
                  <a:srgbClr val="002060"/>
                </a:solidFill>
              </a:rPr>
              <a:t>Dhanpat</a:t>
            </a:r>
            <a:r>
              <a:rPr lang="en-US" sz="2400" i="1" dirty="0">
                <a:solidFill>
                  <a:srgbClr val="002060"/>
                </a:solidFill>
              </a:rPr>
              <a:t> Rai and Co. (P) Ltd. , Delhi, 2002</a:t>
            </a:r>
          </a:p>
          <a:p>
            <a:r>
              <a:rPr lang="en-US" sz="2400" i="1" dirty="0">
                <a:solidFill>
                  <a:srgbClr val="002060"/>
                </a:solidFill>
              </a:rPr>
              <a:t>E. S. </a:t>
            </a:r>
            <a:r>
              <a:rPr lang="en-US" sz="2400" i="1" dirty="0" err="1">
                <a:solidFill>
                  <a:srgbClr val="002060"/>
                </a:solidFill>
              </a:rPr>
              <a:t>Buffa</a:t>
            </a:r>
            <a:r>
              <a:rPr lang="en-US" sz="2400" i="1" dirty="0">
                <a:solidFill>
                  <a:srgbClr val="002060"/>
                </a:solidFill>
              </a:rPr>
              <a:t> and R. K. </a:t>
            </a:r>
            <a:r>
              <a:rPr lang="en-US" sz="2400" i="1" dirty="0" err="1">
                <a:solidFill>
                  <a:srgbClr val="002060"/>
                </a:solidFill>
              </a:rPr>
              <a:t>Sarin</a:t>
            </a:r>
            <a:r>
              <a:rPr lang="en-US" sz="2400" i="1" dirty="0">
                <a:solidFill>
                  <a:srgbClr val="002060"/>
                </a:solidFill>
              </a:rPr>
              <a:t> “Modern Production / Operations Management”, 8th Edition, Wiley, </a:t>
            </a:r>
            <a:r>
              <a:rPr lang="en-US" sz="2400" i="1" dirty="0" smtClean="0">
                <a:solidFill>
                  <a:srgbClr val="002060"/>
                </a:solidFill>
              </a:rPr>
              <a:t>1987</a:t>
            </a:r>
            <a:endParaRPr lang="en-US" sz="2400" i="1" dirty="0">
              <a:solidFill>
                <a:srgbClr val="002060"/>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10</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146224456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II. Partnership</a:t>
            </a:r>
            <a:endParaRPr lang="en-US" dirty="0"/>
          </a:p>
        </p:txBody>
      </p:sp>
      <p:sp>
        <p:nvSpPr>
          <p:cNvPr id="3" name="Content Placeholder 2"/>
          <p:cNvSpPr>
            <a:spLocks noGrp="1"/>
          </p:cNvSpPr>
          <p:nvPr>
            <p:ph sz="half" idx="1"/>
          </p:nvPr>
        </p:nvSpPr>
        <p:spPr/>
        <p:txBody>
          <a:bodyPr>
            <a:normAutofit fontScale="77500" lnSpcReduction="20000"/>
          </a:bodyPr>
          <a:lstStyle/>
          <a:p>
            <a:pPr algn="just">
              <a:buNone/>
              <a:defRPr/>
            </a:pPr>
            <a:r>
              <a:rPr lang="en-US" dirty="0" smtClean="0"/>
              <a:t>	A person may posses exceptional business ability, experience, talent but no capital, he can have a financing partner. </a:t>
            </a:r>
          </a:p>
          <a:p>
            <a:pPr algn="just">
              <a:buNone/>
              <a:defRPr/>
            </a:pPr>
            <a:r>
              <a:rPr lang="en-US" dirty="0"/>
              <a:t>	</a:t>
            </a:r>
            <a:r>
              <a:rPr lang="en-US" dirty="0" smtClean="0"/>
              <a:t>A financier may need a managerial expert as well as a technical expert and all of them may combine to set up a business with common ownership and management by mutual agreement to form a partnership business.</a:t>
            </a:r>
          </a:p>
          <a:p>
            <a:pPr algn="just">
              <a:buNone/>
              <a:defRPr/>
            </a:pPr>
            <a:r>
              <a:rPr lang="en-US" dirty="0" smtClean="0"/>
              <a:t>	</a:t>
            </a:r>
            <a:r>
              <a:rPr lang="en-US" i="1" dirty="0" smtClean="0">
                <a:solidFill>
                  <a:srgbClr val="0000CC"/>
                </a:solidFill>
              </a:rPr>
              <a:t>An association of two or more people who co-own a business for the purpose of making a profit</a:t>
            </a:r>
          </a:p>
        </p:txBody>
      </p:sp>
      <p:sp>
        <p:nvSpPr>
          <p:cNvPr id="6" name="Slide Number Placeholder 5"/>
          <p:cNvSpPr>
            <a:spLocks noGrp="1"/>
          </p:cNvSpPr>
          <p:nvPr>
            <p:ph type="sldNum" sz="quarter" idx="12"/>
          </p:nvPr>
        </p:nvSpPr>
        <p:spPr/>
        <p:txBody>
          <a:bodyPr/>
          <a:lstStyle/>
          <a:p>
            <a:fld id="{D51081E8-3327-495A-9823-FC891E0968B6}" type="slidenum">
              <a:rPr lang="en-US" smtClean="0"/>
              <a:pPr/>
              <a:t>100</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8" name="Picture 4" descr="MCj04246500000[1]"/>
          <p:cNvPicPr>
            <a:picLocks noGrp="1" noChangeAspect="1" noChangeArrowheads="1"/>
          </p:cNvPicPr>
          <p:nvPr>
            <p:ph sz="half" idx="2"/>
          </p:nvPr>
        </p:nvPicPr>
        <p:blipFill>
          <a:blip r:embed="rId3" cstate="print"/>
          <a:srcRect/>
          <a:stretch>
            <a:fillRect/>
          </a:stretch>
        </p:blipFill>
        <p:spPr>
          <a:xfrm>
            <a:off x="4876800" y="1219200"/>
            <a:ext cx="3890963" cy="4648200"/>
          </a:xfr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t>II. Partnership</a:t>
            </a:r>
            <a:endParaRPr lang="en-US" dirty="0"/>
          </a:p>
        </p:txBody>
      </p:sp>
      <p:sp>
        <p:nvSpPr>
          <p:cNvPr id="9" name="Content Placeholder 8"/>
          <p:cNvSpPr>
            <a:spLocks noGrp="1"/>
          </p:cNvSpPr>
          <p:nvPr>
            <p:ph idx="1"/>
          </p:nvPr>
        </p:nvSpPr>
        <p:spPr/>
        <p:txBody>
          <a:bodyPr>
            <a:normAutofit fontScale="70000" lnSpcReduction="20000"/>
          </a:bodyPr>
          <a:lstStyle/>
          <a:p>
            <a:pPr algn="just">
              <a:buNone/>
              <a:defRPr/>
            </a:pPr>
            <a:r>
              <a:rPr lang="en-US" sz="5100" b="1" dirty="0" smtClean="0">
                <a:solidFill>
                  <a:schemeClr val="folHlink"/>
                </a:solidFill>
              </a:rPr>
              <a:t>Types of Partners</a:t>
            </a:r>
          </a:p>
          <a:p>
            <a:pPr algn="just">
              <a:defRPr/>
            </a:pPr>
            <a:r>
              <a:rPr lang="en-US" b="1" dirty="0" smtClean="0">
                <a:solidFill>
                  <a:schemeClr val="folHlink"/>
                </a:solidFill>
              </a:rPr>
              <a:t>General partners: </a:t>
            </a:r>
            <a:r>
              <a:rPr lang="en-US" dirty="0" smtClean="0"/>
              <a:t>partners who participate in the working of the firm and are responsible jointly with other partners, for all liabilities, obligations and defects of the firm are the general partners.</a:t>
            </a:r>
          </a:p>
          <a:p>
            <a:pPr marL="0" indent="0" algn="just">
              <a:buNone/>
              <a:defRPr/>
            </a:pPr>
            <a:endParaRPr lang="en-US" dirty="0" smtClean="0"/>
          </a:p>
          <a:p>
            <a:pPr>
              <a:defRPr/>
            </a:pPr>
            <a:r>
              <a:rPr lang="en-US" b="1" dirty="0" smtClean="0">
                <a:solidFill>
                  <a:schemeClr val="folHlink"/>
                </a:solidFill>
              </a:rPr>
              <a:t>Limited partners</a:t>
            </a:r>
            <a:r>
              <a:rPr lang="en-US" b="1" dirty="0" smtClean="0"/>
              <a:t>: </a:t>
            </a:r>
            <a:r>
              <a:rPr lang="en-US" dirty="0" smtClean="0"/>
              <a:t>the liability for debts of the limited partners is limited to the extent of their contributed capital. They are not entitled to interfere in the administration of the firm.</a:t>
            </a:r>
          </a:p>
          <a:p>
            <a:pPr marL="0" indent="0">
              <a:buNone/>
              <a:defRPr/>
            </a:pPr>
            <a:endParaRPr lang="en-US" dirty="0" smtClean="0"/>
          </a:p>
          <a:p>
            <a:pPr algn="just">
              <a:defRPr/>
            </a:pPr>
            <a:r>
              <a:rPr lang="en-US" b="1" dirty="0" smtClean="0">
                <a:solidFill>
                  <a:schemeClr val="folHlink"/>
                </a:solidFill>
              </a:rPr>
              <a:t>Active or managing partners: </a:t>
            </a:r>
            <a:r>
              <a:rPr lang="en-US" dirty="0" smtClean="0"/>
              <a:t>who take active part in the management and formulation of policies. Sometimes they get salaries in addition to the normal profits as partners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101</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t>II. Partnership</a:t>
            </a:r>
            <a:endParaRPr lang="en-US" dirty="0"/>
          </a:p>
        </p:txBody>
      </p:sp>
      <p:sp>
        <p:nvSpPr>
          <p:cNvPr id="9" name="Content Placeholder 8"/>
          <p:cNvSpPr>
            <a:spLocks noGrp="1"/>
          </p:cNvSpPr>
          <p:nvPr>
            <p:ph idx="1"/>
          </p:nvPr>
        </p:nvSpPr>
        <p:spPr/>
        <p:txBody>
          <a:bodyPr>
            <a:normAutofit fontScale="85000" lnSpcReduction="10000"/>
          </a:bodyPr>
          <a:lstStyle/>
          <a:p>
            <a:pPr algn="just">
              <a:buNone/>
              <a:defRPr/>
            </a:pPr>
            <a:r>
              <a:rPr lang="en-US" sz="4200" b="1" dirty="0" smtClean="0">
                <a:solidFill>
                  <a:schemeClr val="folHlink"/>
                </a:solidFill>
              </a:rPr>
              <a:t>Types of Partners</a:t>
            </a:r>
          </a:p>
          <a:p>
            <a:pPr algn="just">
              <a:defRPr/>
            </a:pPr>
            <a:r>
              <a:rPr lang="en-US" b="1" dirty="0" smtClean="0">
                <a:solidFill>
                  <a:schemeClr val="folHlink"/>
                </a:solidFill>
              </a:rPr>
              <a:t>Sleeping and silent partners:</a:t>
            </a:r>
            <a:r>
              <a:rPr lang="en-US" b="1" dirty="0" smtClean="0"/>
              <a:t> </a:t>
            </a:r>
            <a:r>
              <a:rPr lang="en-US" dirty="0" smtClean="0"/>
              <a:t>they simply contribute their capital in the business and get their share in the profit of the firm. They are liable for all liabilities of the firm as partners.</a:t>
            </a:r>
          </a:p>
          <a:p>
            <a:pPr marL="0" indent="0" algn="just">
              <a:buNone/>
              <a:defRPr/>
            </a:pPr>
            <a:endParaRPr lang="en-US" dirty="0" smtClean="0"/>
          </a:p>
          <a:p>
            <a:pPr algn="just">
              <a:defRPr/>
            </a:pPr>
            <a:r>
              <a:rPr lang="en-US" b="1" dirty="0" smtClean="0">
                <a:solidFill>
                  <a:schemeClr val="folHlink"/>
                </a:solidFill>
              </a:rPr>
              <a:t>Nominal partners: </a:t>
            </a:r>
            <a:r>
              <a:rPr lang="en-US" dirty="0" smtClean="0"/>
              <a:t>they lend their reputed name for the company’s reputation. They do not invest money and do not take active part in the management.</a:t>
            </a:r>
          </a:p>
          <a:p>
            <a:pPr marL="0" indent="0" algn="just">
              <a:buNone/>
              <a:defRPr/>
            </a:pPr>
            <a:endParaRPr lang="en-US" dirty="0" smtClean="0"/>
          </a:p>
          <a:p>
            <a:pPr>
              <a:defRPr/>
            </a:pPr>
            <a:r>
              <a:rPr lang="en-US" b="1" dirty="0" smtClean="0">
                <a:solidFill>
                  <a:schemeClr val="folHlink"/>
                </a:solidFill>
              </a:rPr>
              <a:t>Minor partners: </a:t>
            </a:r>
            <a:r>
              <a:rPr lang="en-US" dirty="0" smtClean="0"/>
              <a:t>those whose age is below 18.</a:t>
            </a:r>
            <a:endParaRPr lang="en-US" b="1" dirty="0" smtClean="0"/>
          </a:p>
        </p:txBody>
      </p:sp>
      <p:sp>
        <p:nvSpPr>
          <p:cNvPr id="5" name="Slide Number Placeholder 4"/>
          <p:cNvSpPr>
            <a:spLocks noGrp="1"/>
          </p:cNvSpPr>
          <p:nvPr>
            <p:ph type="sldNum" sz="quarter" idx="12"/>
          </p:nvPr>
        </p:nvSpPr>
        <p:spPr/>
        <p:txBody>
          <a:bodyPr/>
          <a:lstStyle/>
          <a:p>
            <a:fld id="{D51081E8-3327-495A-9823-FC891E0968B6}" type="slidenum">
              <a:rPr lang="en-US" smtClean="0"/>
              <a:pPr/>
              <a:t>102</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7666489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II. Partnership</a:t>
            </a:r>
            <a:endParaRPr lang="en-US" dirty="0"/>
          </a:p>
        </p:txBody>
      </p:sp>
      <p:sp>
        <p:nvSpPr>
          <p:cNvPr id="3" name="Content Placeholder 2"/>
          <p:cNvSpPr>
            <a:spLocks noGrp="1"/>
          </p:cNvSpPr>
          <p:nvPr>
            <p:ph sz="half" idx="1"/>
          </p:nvPr>
        </p:nvSpPr>
        <p:spPr/>
        <p:txBody>
          <a:bodyPr>
            <a:normAutofit fontScale="92500" lnSpcReduction="20000"/>
          </a:bodyPr>
          <a:lstStyle/>
          <a:p>
            <a:pPr>
              <a:lnSpc>
                <a:spcPct val="90000"/>
              </a:lnSpc>
              <a:buNone/>
              <a:defRPr/>
            </a:pPr>
            <a:r>
              <a:rPr lang="en-US" b="1" u="sng" dirty="0" smtClean="0">
                <a:solidFill>
                  <a:schemeClr val="folHlink"/>
                </a:solidFill>
              </a:rPr>
              <a:t>Advantages</a:t>
            </a:r>
          </a:p>
          <a:p>
            <a:pPr>
              <a:lnSpc>
                <a:spcPct val="90000"/>
              </a:lnSpc>
              <a:buFont typeface="Wingdings" pitchFamily="2" charset="2"/>
              <a:buChar char="q"/>
              <a:defRPr/>
            </a:pPr>
            <a:r>
              <a:rPr lang="en-US" dirty="0" smtClean="0"/>
              <a:t>Easy to establish</a:t>
            </a:r>
          </a:p>
          <a:p>
            <a:pPr>
              <a:lnSpc>
                <a:spcPct val="90000"/>
              </a:lnSpc>
              <a:buFont typeface="Wingdings" pitchFamily="2" charset="2"/>
              <a:buChar char="q"/>
              <a:defRPr/>
            </a:pPr>
            <a:r>
              <a:rPr lang="en-US" dirty="0" smtClean="0"/>
              <a:t>Complementary skills</a:t>
            </a:r>
          </a:p>
          <a:p>
            <a:pPr>
              <a:lnSpc>
                <a:spcPct val="90000"/>
              </a:lnSpc>
              <a:buFont typeface="Wingdings" pitchFamily="2" charset="2"/>
              <a:buChar char="q"/>
              <a:defRPr/>
            </a:pPr>
            <a:r>
              <a:rPr lang="en-US" dirty="0" smtClean="0"/>
              <a:t>Division of profits</a:t>
            </a:r>
          </a:p>
          <a:p>
            <a:pPr>
              <a:lnSpc>
                <a:spcPct val="90000"/>
              </a:lnSpc>
              <a:buFont typeface="Wingdings" pitchFamily="2" charset="2"/>
              <a:buChar char="q"/>
              <a:defRPr/>
            </a:pPr>
            <a:r>
              <a:rPr lang="en-US" dirty="0" smtClean="0"/>
              <a:t>Larger pool of capital</a:t>
            </a:r>
          </a:p>
          <a:p>
            <a:pPr>
              <a:lnSpc>
                <a:spcPct val="90000"/>
              </a:lnSpc>
              <a:buFont typeface="Wingdings" pitchFamily="2" charset="2"/>
              <a:buChar char="q"/>
              <a:defRPr/>
            </a:pPr>
            <a:r>
              <a:rPr lang="en-US" dirty="0" smtClean="0"/>
              <a:t>Ability to attract limited partners</a:t>
            </a:r>
          </a:p>
          <a:p>
            <a:pPr>
              <a:lnSpc>
                <a:spcPct val="90000"/>
              </a:lnSpc>
              <a:buFont typeface="Wingdings" pitchFamily="2" charset="2"/>
              <a:buChar char="q"/>
              <a:defRPr/>
            </a:pPr>
            <a:r>
              <a:rPr lang="en-US" dirty="0" smtClean="0"/>
              <a:t>Little governmental regulation</a:t>
            </a:r>
          </a:p>
          <a:p>
            <a:pPr>
              <a:lnSpc>
                <a:spcPct val="90000"/>
              </a:lnSpc>
              <a:buFont typeface="Wingdings" pitchFamily="2" charset="2"/>
              <a:buChar char="q"/>
              <a:defRPr/>
            </a:pPr>
            <a:r>
              <a:rPr lang="en-US" dirty="0" smtClean="0"/>
              <a:t>Flexibility</a:t>
            </a:r>
          </a:p>
          <a:p>
            <a:pPr>
              <a:lnSpc>
                <a:spcPct val="90000"/>
              </a:lnSpc>
              <a:buFont typeface="Wingdings" pitchFamily="2" charset="2"/>
              <a:buChar char="q"/>
              <a:defRPr/>
            </a:pPr>
            <a:r>
              <a:rPr lang="en-US" dirty="0" smtClean="0"/>
              <a:t>Taxation</a:t>
            </a:r>
          </a:p>
          <a:p>
            <a:pPr>
              <a:lnSpc>
                <a:spcPct val="90000"/>
              </a:lnSpc>
              <a:buFont typeface="Wingdings" pitchFamily="2" charset="2"/>
              <a:buChar char="q"/>
              <a:defRPr/>
            </a:pPr>
            <a:r>
              <a:rPr lang="en-US" dirty="0" smtClean="0"/>
              <a:t>Prompt decisions</a:t>
            </a:r>
          </a:p>
          <a:p>
            <a:pPr>
              <a:lnSpc>
                <a:spcPct val="90000"/>
              </a:lnSpc>
              <a:buFont typeface="Wingdings" pitchFamily="2" charset="2"/>
              <a:buChar char="q"/>
              <a:defRPr/>
            </a:pPr>
            <a:r>
              <a:rPr lang="en-US" dirty="0" smtClean="0"/>
              <a:t>Divisions of labor</a:t>
            </a:r>
          </a:p>
        </p:txBody>
      </p:sp>
      <p:sp>
        <p:nvSpPr>
          <p:cNvPr id="6" name="Slide Number Placeholder 5"/>
          <p:cNvSpPr>
            <a:spLocks noGrp="1"/>
          </p:cNvSpPr>
          <p:nvPr>
            <p:ph type="sldNum" sz="quarter" idx="12"/>
          </p:nvPr>
        </p:nvSpPr>
        <p:spPr/>
        <p:txBody>
          <a:bodyPr/>
          <a:lstStyle/>
          <a:p>
            <a:fld id="{D51081E8-3327-495A-9823-FC891E0968B6}" type="slidenum">
              <a:rPr lang="en-US" smtClean="0"/>
              <a:pPr/>
              <a:t>103</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8" name="Picture 4" descr="MCj04159780000[1]"/>
          <p:cNvPicPr>
            <a:picLocks noGrp="1" noChangeAspect="1" noChangeArrowheads="1"/>
          </p:cNvPicPr>
          <p:nvPr>
            <p:ph sz="half" idx="2"/>
          </p:nvPr>
        </p:nvPicPr>
        <p:blipFill>
          <a:blip r:embed="rId3" cstate="print"/>
          <a:srcRect/>
          <a:stretch>
            <a:fillRect/>
          </a:stretch>
        </p:blipFill>
        <p:spPr>
          <a:xfrm>
            <a:off x="4724400" y="1219200"/>
            <a:ext cx="4038600" cy="4876800"/>
          </a:xfr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II. Partnership</a:t>
            </a:r>
            <a:endParaRPr lang="en-US" dirty="0"/>
          </a:p>
        </p:txBody>
      </p:sp>
      <p:sp>
        <p:nvSpPr>
          <p:cNvPr id="3" name="Content Placeholder 2"/>
          <p:cNvSpPr>
            <a:spLocks noGrp="1"/>
          </p:cNvSpPr>
          <p:nvPr>
            <p:ph sz="half" idx="1"/>
          </p:nvPr>
        </p:nvSpPr>
        <p:spPr/>
        <p:txBody>
          <a:bodyPr>
            <a:normAutofit/>
          </a:bodyPr>
          <a:lstStyle/>
          <a:p>
            <a:pPr>
              <a:lnSpc>
                <a:spcPct val="80000"/>
              </a:lnSpc>
              <a:buNone/>
              <a:defRPr/>
            </a:pPr>
            <a:r>
              <a:rPr lang="en-US" b="1" u="sng" dirty="0" smtClean="0">
                <a:solidFill>
                  <a:schemeClr val="folHlink"/>
                </a:solidFill>
              </a:rPr>
              <a:t>Disadvantages</a:t>
            </a:r>
          </a:p>
          <a:p>
            <a:pPr>
              <a:lnSpc>
                <a:spcPct val="80000"/>
              </a:lnSpc>
              <a:buFont typeface="Wingdings" pitchFamily="2" charset="2"/>
              <a:buChar char="q"/>
              <a:defRPr/>
            </a:pPr>
            <a:r>
              <a:rPr lang="en-US" dirty="0" smtClean="0"/>
              <a:t>Unlimited liability of at least one</a:t>
            </a:r>
          </a:p>
          <a:p>
            <a:pPr>
              <a:lnSpc>
                <a:spcPct val="80000"/>
              </a:lnSpc>
              <a:buFont typeface="Wingdings" pitchFamily="2" charset="2"/>
              <a:buChar char="q"/>
              <a:defRPr/>
            </a:pPr>
            <a:r>
              <a:rPr lang="en-US" dirty="0" smtClean="0"/>
              <a:t>Difficulty in disposing of interest</a:t>
            </a:r>
          </a:p>
          <a:p>
            <a:pPr>
              <a:lnSpc>
                <a:spcPct val="80000"/>
              </a:lnSpc>
              <a:buFont typeface="Wingdings" pitchFamily="2" charset="2"/>
              <a:buChar char="q"/>
              <a:defRPr/>
            </a:pPr>
            <a:r>
              <a:rPr lang="en-US" dirty="0" smtClean="0"/>
              <a:t>Lack of continuity</a:t>
            </a:r>
          </a:p>
          <a:p>
            <a:pPr>
              <a:lnSpc>
                <a:spcPct val="80000"/>
              </a:lnSpc>
              <a:buFont typeface="Wingdings" pitchFamily="2" charset="2"/>
              <a:buChar char="q"/>
              <a:defRPr/>
            </a:pPr>
            <a:r>
              <a:rPr lang="en-US" dirty="0" smtClean="0"/>
              <a:t>Potential for personality and authority conflicts</a:t>
            </a:r>
          </a:p>
          <a:p>
            <a:pPr>
              <a:lnSpc>
                <a:spcPct val="80000"/>
              </a:lnSpc>
              <a:buFont typeface="Wingdings" pitchFamily="2" charset="2"/>
              <a:buChar char="q"/>
              <a:defRPr/>
            </a:pPr>
            <a:r>
              <a:rPr lang="en-US" dirty="0" smtClean="0"/>
              <a:t>Partners bound by law of agency</a:t>
            </a:r>
          </a:p>
          <a:p>
            <a:pPr>
              <a:lnSpc>
                <a:spcPct val="80000"/>
              </a:lnSpc>
              <a:buFont typeface="Wingdings" pitchFamily="2" charset="2"/>
              <a:buChar char="q"/>
              <a:defRPr/>
            </a:pPr>
            <a:r>
              <a:rPr lang="en-US" dirty="0" smtClean="0"/>
              <a:t>Less secrecy</a:t>
            </a:r>
          </a:p>
          <a:p>
            <a:pPr>
              <a:lnSpc>
                <a:spcPct val="80000"/>
              </a:lnSpc>
              <a:buFont typeface="Wingdings" pitchFamily="2" charset="2"/>
              <a:buChar char="q"/>
              <a:defRPr/>
            </a:pPr>
            <a:r>
              <a:rPr lang="en-US" dirty="0" smtClean="0"/>
              <a:t>Short life</a:t>
            </a:r>
          </a:p>
        </p:txBody>
      </p:sp>
      <p:sp>
        <p:nvSpPr>
          <p:cNvPr id="6" name="Slide Number Placeholder 5"/>
          <p:cNvSpPr>
            <a:spLocks noGrp="1"/>
          </p:cNvSpPr>
          <p:nvPr>
            <p:ph type="sldNum" sz="quarter" idx="12"/>
          </p:nvPr>
        </p:nvSpPr>
        <p:spPr/>
        <p:txBody>
          <a:bodyPr/>
          <a:lstStyle/>
          <a:p>
            <a:fld id="{D51081E8-3327-495A-9823-FC891E0968B6}" type="slidenum">
              <a:rPr lang="en-US" smtClean="0"/>
              <a:pPr/>
              <a:t>104</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8" name="Picture 4" descr="MCj02324460000[1]"/>
          <p:cNvPicPr>
            <a:picLocks noGrp="1" noChangeAspect="1" noChangeArrowheads="1"/>
          </p:cNvPicPr>
          <p:nvPr>
            <p:ph sz="half" idx="2"/>
          </p:nvPr>
        </p:nvPicPr>
        <p:blipFill>
          <a:blip r:embed="rId3" cstate="print"/>
          <a:srcRect/>
          <a:stretch>
            <a:fillRect/>
          </a:stretch>
        </p:blipFill>
        <p:spPr>
          <a:xfrm>
            <a:off x="4648200" y="1219200"/>
            <a:ext cx="3962400" cy="4800600"/>
          </a:xfr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III. Joint Stock Company</a:t>
            </a:r>
            <a:endParaRPr lang="en-US" dirty="0"/>
          </a:p>
        </p:txBody>
      </p:sp>
      <p:sp>
        <p:nvSpPr>
          <p:cNvPr id="9" name="Content Placeholder 8"/>
          <p:cNvSpPr>
            <a:spLocks noGrp="1"/>
          </p:cNvSpPr>
          <p:nvPr>
            <p:ph idx="1"/>
          </p:nvPr>
        </p:nvSpPr>
        <p:spPr>
          <a:xfrm>
            <a:off x="228600" y="1143000"/>
            <a:ext cx="8229600" cy="5181600"/>
          </a:xfrm>
        </p:spPr>
        <p:txBody>
          <a:bodyPr>
            <a:normAutofit fontScale="62500" lnSpcReduction="20000"/>
          </a:bodyPr>
          <a:lstStyle/>
          <a:p>
            <a:pPr algn="just">
              <a:buNone/>
            </a:pPr>
            <a:r>
              <a:rPr lang="en-US" dirty="0" smtClean="0"/>
              <a:t>	</a:t>
            </a:r>
            <a:r>
              <a:rPr lang="en-US" i="1" dirty="0" smtClean="0">
                <a:solidFill>
                  <a:srgbClr val="0000CC"/>
                </a:solidFill>
              </a:rPr>
              <a:t>In this type, capital is contributed by a large number of persons, in the form of shares of different values. Persons who purchase the shares are called shareholders, and the managing body known as </a:t>
            </a:r>
            <a:r>
              <a:rPr lang="en-US" i="1" dirty="0" smtClean="0">
                <a:solidFill>
                  <a:srgbClr val="FF0000"/>
                </a:solidFill>
              </a:rPr>
              <a:t>“Board of Directors” </a:t>
            </a:r>
            <a:r>
              <a:rPr lang="en-US" i="1" dirty="0" smtClean="0">
                <a:solidFill>
                  <a:srgbClr val="0000CC"/>
                </a:solidFill>
              </a:rPr>
              <a:t>is elected by the</a:t>
            </a:r>
            <a:r>
              <a:rPr lang="en-US" i="1" dirty="0" smtClean="0">
                <a:solidFill>
                  <a:srgbClr val="FF0000"/>
                </a:solidFill>
              </a:rPr>
              <a:t> shareholders</a:t>
            </a:r>
            <a:r>
              <a:rPr lang="en-US" i="1" dirty="0" smtClean="0">
                <a:solidFill>
                  <a:srgbClr val="0000CC"/>
                </a:solidFill>
              </a:rPr>
              <a:t>. The shares are transferable.</a:t>
            </a:r>
          </a:p>
          <a:p>
            <a:pPr algn="just">
              <a:buNone/>
            </a:pPr>
            <a:r>
              <a:rPr lang="en-US" dirty="0" smtClean="0"/>
              <a:t> 	</a:t>
            </a:r>
          </a:p>
          <a:p>
            <a:pPr algn="just">
              <a:buNone/>
            </a:pPr>
            <a:r>
              <a:rPr lang="en-US" b="1" i="1" u="sng" dirty="0" smtClean="0">
                <a:solidFill>
                  <a:srgbClr val="20A0CE"/>
                </a:solidFill>
              </a:rPr>
              <a:t>Characteristics of Joint Stock Company</a:t>
            </a:r>
          </a:p>
          <a:p>
            <a:pPr marL="571500" indent="-571500" algn="just">
              <a:buFont typeface="+mj-lt"/>
              <a:buAutoNum type="romanLcPeriod"/>
            </a:pPr>
            <a:r>
              <a:rPr lang="en-US" dirty="0" smtClean="0"/>
              <a:t>Created by registering under the company act.</a:t>
            </a:r>
          </a:p>
          <a:p>
            <a:pPr marL="571500" indent="-571500" algn="just">
              <a:buFont typeface="+mj-lt"/>
              <a:buAutoNum type="romanLcPeriod"/>
            </a:pPr>
            <a:r>
              <a:rPr lang="en-US" dirty="0" smtClean="0"/>
              <a:t>Separate legal existence.</a:t>
            </a:r>
          </a:p>
          <a:p>
            <a:pPr marL="571500" indent="-571500" algn="just">
              <a:buFont typeface="+mj-lt"/>
              <a:buAutoNum type="romanLcPeriod"/>
            </a:pPr>
            <a:r>
              <a:rPr lang="en-US" dirty="0" smtClean="0"/>
              <a:t>Perpetual life and stable.</a:t>
            </a:r>
          </a:p>
          <a:p>
            <a:pPr marL="571500" indent="-571500" algn="just">
              <a:buFont typeface="+mj-lt"/>
              <a:buAutoNum type="romanLcPeriod"/>
            </a:pPr>
            <a:r>
              <a:rPr lang="en-US" dirty="0" smtClean="0"/>
              <a:t>Common seal.</a:t>
            </a:r>
          </a:p>
          <a:p>
            <a:pPr marL="571500" indent="-571500" algn="just">
              <a:buFont typeface="+mj-lt"/>
              <a:buAutoNum type="romanLcPeriod"/>
            </a:pPr>
            <a:r>
              <a:rPr lang="en-US" dirty="0" smtClean="0"/>
              <a:t>Limited liability.</a:t>
            </a:r>
          </a:p>
          <a:p>
            <a:pPr marL="571500" indent="-571500" algn="just">
              <a:buNone/>
            </a:pPr>
            <a:endParaRPr lang="en-US" dirty="0" smtClean="0"/>
          </a:p>
          <a:p>
            <a:pPr marL="571500" indent="-571500" algn="just">
              <a:buNone/>
            </a:pPr>
            <a:r>
              <a:rPr lang="en-US" b="1" i="1" u="sng" dirty="0" smtClean="0">
                <a:solidFill>
                  <a:srgbClr val="20A0CE"/>
                </a:solidFill>
              </a:rPr>
              <a:t>Types of Joint Stock Company</a:t>
            </a:r>
          </a:p>
          <a:p>
            <a:pPr marL="571500" indent="-571500" algn="just">
              <a:buFont typeface="+mj-lt"/>
              <a:buAutoNum type="romanLcPeriod"/>
            </a:pPr>
            <a:r>
              <a:rPr lang="en-US" b="1" dirty="0" smtClean="0">
                <a:solidFill>
                  <a:srgbClr val="FF0000"/>
                </a:solidFill>
              </a:rPr>
              <a:t>Private limited company:</a:t>
            </a:r>
            <a:r>
              <a:rPr lang="en-US" b="1" dirty="0" smtClean="0"/>
              <a:t> </a:t>
            </a:r>
            <a:r>
              <a:rPr lang="en-US" dirty="0" smtClean="0"/>
              <a:t>Max. number of shareholders 50 generally within friends and relatives where transfer of shares is limited to members only.</a:t>
            </a:r>
          </a:p>
          <a:p>
            <a:pPr marL="571500" indent="-571500" algn="just">
              <a:buFont typeface="+mj-lt"/>
              <a:buAutoNum type="romanLcPeriod"/>
            </a:pPr>
            <a:r>
              <a:rPr lang="en-US" b="1" dirty="0" smtClean="0">
                <a:solidFill>
                  <a:srgbClr val="FF0000"/>
                </a:solidFill>
              </a:rPr>
              <a:t>Public limited company: </a:t>
            </a:r>
            <a:r>
              <a:rPr lang="en-US" dirty="0" smtClean="0"/>
              <a:t>Min. number required is 7 and offers shares to general public. Shares are transferable without any prior approval.</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105</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III. Joint Stock Company</a:t>
            </a:r>
            <a:endParaRPr lang="en-US" dirty="0"/>
          </a:p>
        </p:txBody>
      </p:sp>
      <p:sp>
        <p:nvSpPr>
          <p:cNvPr id="9" name="Content Placeholder 8"/>
          <p:cNvSpPr>
            <a:spLocks noGrp="1"/>
          </p:cNvSpPr>
          <p:nvPr>
            <p:ph idx="1"/>
          </p:nvPr>
        </p:nvSpPr>
        <p:spPr/>
        <p:txBody>
          <a:bodyPr>
            <a:normAutofit fontScale="77500" lnSpcReduction="20000"/>
          </a:bodyPr>
          <a:lstStyle/>
          <a:p>
            <a:pPr algn="just">
              <a:buNone/>
            </a:pPr>
            <a:r>
              <a:rPr lang="en-US" b="1" i="1" u="sng" dirty="0" smtClean="0">
                <a:solidFill>
                  <a:srgbClr val="FF0000"/>
                </a:solidFill>
              </a:rPr>
              <a:t>Formation of Joint Stock Company.</a:t>
            </a:r>
          </a:p>
          <a:p>
            <a:pPr algn="just">
              <a:buNone/>
            </a:pPr>
            <a:r>
              <a:rPr lang="en-US" dirty="0" smtClean="0"/>
              <a:t>	An entrepreneur (promoter) prepares a scheme of business, he secures the co-operation of at least six more persons, because the maximum number of persons to form a company is seven. The promoters of the company prepare the following documents.</a:t>
            </a:r>
          </a:p>
          <a:p>
            <a:pPr marL="514350" indent="-514350" algn="just">
              <a:buFont typeface="+mj-lt"/>
              <a:buAutoNum type="alphaLcPeriod"/>
            </a:pPr>
            <a:r>
              <a:rPr lang="en-US" i="1" dirty="0" smtClean="0">
                <a:solidFill>
                  <a:srgbClr val="0000CC"/>
                </a:solidFill>
              </a:rPr>
              <a:t>Memorandum of association.</a:t>
            </a:r>
          </a:p>
          <a:p>
            <a:pPr marL="514350" indent="-514350" algn="just">
              <a:buFont typeface="+mj-lt"/>
              <a:buAutoNum type="alphaLcPeriod"/>
            </a:pPr>
            <a:r>
              <a:rPr lang="en-US" i="1" dirty="0" smtClean="0">
                <a:solidFill>
                  <a:srgbClr val="0000CC"/>
                </a:solidFill>
              </a:rPr>
              <a:t>Articles of association.</a:t>
            </a:r>
          </a:p>
          <a:p>
            <a:pPr marL="514350" indent="-514350" algn="just">
              <a:buFont typeface="+mj-lt"/>
              <a:buAutoNum type="alphaLcPeriod"/>
            </a:pPr>
            <a:r>
              <a:rPr lang="en-US" i="1" dirty="0" smtClean="0">
                <a:solidFill>
                  <a:srgbClr val="0000CC"/>
                </a:solidFill>
              </a:rPr>
              <a:t>A list of persons who have consented to be the Directors of the company along with the consent in writing of such persons.</a:t>
            </a:r>
          </a:p>
          <a:p>
            <a:pPr marL="514350" indent="-514350" algn="just">
              <a:buFont typeface="+mj-lt"/>
              <a:buAutoNum type="alphaLcPeriod"/>
            </a:pPr>
            <a:r>
              <a:rPr lang="en-US" i="1" dirty="0" smtClean="0">
                <a:solidFill>
                  <a:srgbClr val="0000CC"/>
                </a:solidFill>
              </a:rPr>
              <a:t>A declaration by an advocate to the effect that all the requirements of the Act have been fulfilled.</a:t>
            </a:r>
          </a:p>
          <a:p>
            <a:pPr marL="514350" indent="-514350" algn="just">
              <a:buFont typeface="+mj-lt"/>
              <a:buAutoNum type="alphaLcPeriod"/>
            </a:pPr>
            <a:r>
              <a:rPr lang="en-US" i="1" dirty="0" smtClean="0">
                <a:solidFill>
                  <a:srgbClr val="0000CC"/>
                </a:solidFill>
              </a:rPr>
              <a:t>Name and address of promoters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106</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Joint Stock Company</a:t>
            </a:r>
            <a:endParaRPr lang="en-US" dirty="0"/>
          </a:p>
        </p:txBody>
      </p:sp>
      <p:sp>
        <p:nvSpPr>
          <p:cNvPr id="3" name="Content Placeholder 2"/>
          <p:cNvSpPr>
            <a:spLocks noGrp="1"/>
          </p:cNvSpPr>
          <p:nvPr>
            <p:ph sz="half" idx="1"/>
          </p:nvPr>
        </p:nvSpPr>
        <p:spPr/>
        <p:txBody>
          <a:bodyPr>
            <a:normAutofit/>
          </a:bodyPr>
          <a:lstStyle/>
          <a:p>
            <a:pPr>
              <a:buNone/>
            </a:pPr>
            <a:r>
              <a:rPr lang="en-US" b="1" i="1" u="sng" dirty="0" smtClean="0">
                <a:solidFill>
                  <a:srgbClr val="0000CC"/>
                </a:solidFill>
              </a:rPr>
              <a:t>Advantages</a:t>
            </a:r>
          </a:p>
          <a:p>
            <a:pPr marL="571500" indent="-571500">
              <a:buFont typeface="+mj-lt"/>
              <a:buAutoNum type="romanLcPeriod"/>
            </a:pPr>
            <a:r>
              <a:rPr lang="en-US" dirty="0" smtClean="0"/>
              <a:t>Limited liability.</a:t>
            </a:r>
          </a:p>
          <a:p>
            <a:pPr marL="571500" indent="-571500">
              <a:buFont typeface="+mj-lt"/>
              <a:buAutoNum type="romanLcPeriod"/>
            </a:pPr>
            <a:r>
              <a:rPr lang="en-US" dirty="0" smtClean="0"/>
              <a:t>Huge capital.</a:t>
            </a:r>
          </a:p>
          <a:p>
            <a:pPr marL="571500" indent="-571500">
              <a:buFont typeface="+mj-lt"/>
              <a:buAutoNum type="romanLcPeriod"/>
            </a:pPr>
            <a:r>
              <a:rPr lang="en-US" dirty="0" smtClean="0"/>
              <a:t>Economies of large scale.</a:t>
            </a:r>
          </a:p>
          <a:p>
            <a:pPr marL="571500" indent="-571500">
              <a:buFont typeface="+mj-lt"/>
              <a:buAutoNum type="romanLcPeriod"/>
            </a:pPr>
            <a:r>
              <a:rPr lang="en-US" dirty="0" smtClean="0"/>
              <a:t>Democratic.</a:t>
            </a:r>
          </a:p>
          <a:p>
            <a:pPr marL="571500" indent="-571500">
              <a:buFont typeface="+mj-lt"/>
              <a:buAutoNum type="romanLcPeriod"/>
            </a:pPr>
            <a:r>
              <a:rPr lang="en-US" dirty="0" smtClean="0"/>
              <a:t>Permanent existence.</a:t>
            </a:r>
          </a:p>
          <a:p>
            <a:pPr marL="571500" indent="-571500">
              <a:buFont typeface="+mj-lt"/>
              <a:buAutoNum type="romanLcPeriod"/>
            </a:pPr>
            <a:r>
              <a:rPr lang="en-US" dirty="0" smtClean="0"/>
              <a:t>Legal control.</a:t>
            </a:r>
          </a:p>
          <a:p>
            <a:pPr marL="571500" indent="-571500">
              <a:buFont typeface="+mj-lt"/>
              <a:buAutoNum type="romanLcPeriod"/>
            </a:pPr>
            <a:r>
              <a:rPr lang="en-US" dirty="0" smtClean="0"/>
              <a:t>Share transferable.</a:t>
            </a:r>
          </a:p>
        </p:txBody>
      </p:sp>
      <p:sp>
        <p:nvSpPr>
          <p:cNvPr id="6" name="Slide Number Placeholder 5"/>
          <p:cNvSpPr>
            <a:spLocks noGrp="1"/>
          </p:cNvSpPr>
          <p:nvPr>
            <p:ph type="sldNum" sz="quarter" idx="12"/>
          </p:nvPr>
        </p:nvSpPr>
        <p:spPr/>
        <p:txBody>
          <a:bodyPr/>
          <a:lstStyle/>
          <a:p>
            <a:fld id="{D51081E8-3327-495A-9823-FC891E0968B6}" type="slidenum">
              <a:rPr lang="en-US" smtClean="0"/>
              <a:pPr/>
              <a:t>107</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
        <p:nvSpPr>
          <p:cNvPr id="8" name="Content Placeholder 7"/>
          <p:cNvSpPr>
            <a:spLocks noGrp="1"/>
          </p:cNvSpPr>
          <p:nvPr>
            <p:ph sz="half" idx="2"/>
          </p:nvPr>
        </p:nvSpPr>
        <p:spPr/>
        <p:txBody>
          <a:bodyPr/>
          <a:lstStyle/>
          <a:p>
            <a:pPr>
              <a:buNone/>
            </a:pPr>
            <a:r>
              <a:rPr lang="en-US" b="1" i="1" u="sng" dirty="0" smtClean="0">
                <a:solidFill>
                  <a:srgbClr val="0000CC"/>
                </a:solidFill>
              </a:rPr>
              <a:t>Disadvantages</a:t>
            </a:r>
          </a:p>
          <a:p>
            <a:pPr marL="571500" indent="-571500">
              <a:buFont typeface="+mj-lt"/>
              <a:buAutoNum type="romanLcPeriod"/>
            </a:pPr>
            <a:r>
              <a:rPr lang="en-US" dirty="0" smtClean="0"/>
              <a:t>Exploit shareholders.</a:t>
            </a:r>
          </a:p>
          <a:p>
            <a:pPr marL="571500" indent="-571500">
              <a:buFont typeface="+mj-lt"/>
              <a:buAutoNum type="romanLcPeriod"/>
            </a:pPr>
            <a:r>
              <a:rPr lang="en-US" dirty="0" smtClean="0"/>
              <a:t>Legal complexities.</a:t>
            </a:r>
          </a:p>
          <a:p>
            <a:pPr marL="571500" indent="-571500">
              <a:buFont typeface="+mj-lt"/>
              <a:buAutoNum type="romanLcPeriod"/>
            </a:pPr>
            <a:r>
              <a:rPr lang="en-US" dirty="0" smtClean="0"/>
              <a:t>Delay in decisions.</a:t>
            </a:r>
          </a:p>
          <a:p>
            <a:pPr marL="571500" indent="-571500">
              <a:buFont typeface="+mj-lt"/>
              <a:buAutoNum type="romanLcPeriod"/>
            </a:pPr>
            <a:r>
              <a:rPr lang="en-US" dirty="0" err="1" smtClean="0"/>
              <a:t>Favourisms</a:t>
            </a:r>
            <a:r>
              <a:rPr lang="en-US" dirty="0" smtClean="0"/>
              <a:t>.</a:t>
            </a:r>
          </a:p>
          <a:p>
            <a:pPr marL="571500" indent="-571500">
              <a:buFont typeface="+mj-lt"/>
              <a:buAutoNum type="romanLcPeriod"/>
            </a:pPr>
            <a:r>
              <a:rPr lang="en-US" dirty="0" smtClean="0"/>
              <a:t>Difficult labor relations</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IV. Co-operative Societies</a:t>
            </a:r>
            <a:endParaRPr lang="en-US" dirty="0"/>
          </a:p>
        </p:txBody>
      </p:sp>
      <p:sp>
        <p:nvSpPr>
          <p:cNvPr id="9" name="Content Placeholder 8"/>
          <p:cNvSpPr>
            <a:spLocks noGrp="1"/>
          </p:cNvSpPr>
          <p:nvPr>
            <p:ph idx="1"/>
          </p:nvPr>
        </p:nvSpPr>
        <p:spPr>
          <a:xfrm>
            <a:off x="457200" y="1189037"/>
            <a:ext cx="8229600" cy="5059363"/>
          </a:xfrm>
        </p:spPr>
        <p:txBody>
          <a:bodyPr>
            <a:normAutofit fontScale="62500" lnSpcReduction="20000"/>
          </a:bodyPr>
          <a:lstStyle/>
          <a:p>
            <a:pPr algn="just">
              <a:buNone/>
            </a:pPr>
            <a:r>
              <a:rPr lang="en-US" dirty="0" smtClean="0"/>
              <a:t>	</a:t>
            </a:r>
            <a:r>
              <a:rPr lang="en-US" b="1" dirty="0" smtClean="0">
                <a:solidFill>
                  <a:srgbClr val="0000CC"/>
                </a:solidFill>
              </a:rPr>
              <a:t>Co-operative societies</a:t>
            </a:r>
            <a:r>
              <a:rPr lang="en-US" dirty="0" smtClean="0"/>
              <a:t> is a form of organization where in persons irrespective of caste, creed, and religion, voluntarily associate together as human beings on the basis of equality for the fulfillment of their common economic interests.</a:t>
            </a:r>
          </a:p>
          <a:p>
            <a:pPr algn="just">
              <a:buNone/>
            </a:pPr>
            <a:r>
              <a:rPr lang="en-US" dirty="0" smtClean="0"/>
              <a:t>	Co-operative spirit is the heart of a co-operative society. </a:t>
            </a:r>
            <a:r>
              <a:rPr lang="en-US" i="1" dirty="0" smtClean="0">
                <a:solidFill>
                  <a:srgbClr val="FF0000"/>
                </a:solidFill>
              </a:rPr>
              <a:t>“Each shall work for all and all for each”</a:t>
            </a:r>
            <a:r>
              <a:rPr lang="en-US" dirty="0" smtClean="0"/>
              <a:t> is the motto of co-operation.</a:t>
            </a:r>
          </a:p>
          <a:p>
            <a:pPr algn="just">
              <a:buNone/>
            </a:pPr>
            <a:endParaRPr lang="en-US" b="1" i="1" u="sng" dirty="0" smtClean="0">
              <a:solidFill>
                <a:srgbClr val="20A0CE"/>
              </a:solidFill>
            </a:endParaRPr>
          </a:p>
          <a:p>
            <a:pPr algn="just">
              <a:buNone/>
            </a:pPr>
            <a:r>
              <a:rPr lang="en-US" b="1" i="1" u="sng" dirty="0" smtClean="0">
                <a:solidFill>
                  <a:srgbClr val="20A0CE"/>
                </a:solidFill>
              </a:rPr>
              <a:t>Characteristics:</a:t>
            </a:r>
          </a:p>
          <a:p>
            <a:pPr marL="571500" indent="-571500" algn="just">
              <a:buFont typeface="+mj-lt"/>
              <a:buAutoNum type="romanLcPeriod"/>
            </a:pPr>
            <a:r>
              <a:rPr lang="en-US" dirty="0" smtClean="0"/>
              <a:t>Voluntary organization.</a:t>
            </a:r>
          </a:p>
          <a:p>
            <a:pPr marL="571500" indent="-571500" algn="just">
              <a:buFont typeface="+mj-lt"/>
              <a:buAutoNum type="romanLcPeriod"/>
            </a:pPr>
            <a:r>
              <a:rPr lang="en-US" dirty="0" smtClean="0"/>
              <a:t>Open membership.</a:t>
            </a:r>
          </a:p>
          <a:p>
            <a:pPr marL="571500" indent="-571500" algn="just">
              <a:buFont typeface="+mj-lt"/>
              <a:buAutoNum type="romanLcPeriod"/>
            </a:pPr>
            <a:r>
              <a:rPr lang="en-US" dirty="0" smtClean="0"/>
              <a:t>Economic and Democratic management.</a:t>
            </a:r>
          </a:p>
          <a:p>
            <a:pPr marL="571500" indent="-571500" algn="just">
              <a:buFont typeface="+mj-lt"/>
              <a:buAutoNum type="romanLcPeriod"/>
            </a:pPr>
            <a:r>
              <a:rPr lang="en-US" dirty="0" smtClean="0"/>
              <a:t>Profit is not important.</a:t>
            </a:r>
          </a:p>
          <a:p>
            <a:pPr marL="571500" indent="-571500" algn="just">
              <a:buFont typeface="+mj-lt"/>
              <a:buAutoNum type="romanLcPeriod"/>
            </a:pPr>
            <a:r>
              <a:rPr lang="en-US" dirty="0" smtClean="0"/>
              <a:t>Spirit of Co-operation.</a:t>
            </a:r>
          </a:p>
          <a:p>
            <a:pPr marL="571500" indent="-571500" algn="just">
              <a:buFont typeface="+mj-lt"/>
              <a:buAutoNum type="romanLcPeriod"/>
            </a:pPr>
            <a:r>
              <a:rPr lang="en-US" dirty="0" smtClean="0"/>
              <a:t>Unity.</a:t>
            </a:r>
          </a:p>
          <a:p>
            <a:pPr marL="571500" indent="-571500" algn="just">
              <a:buFont typeface="+mj-lt"/>
              <a:buAutoNum type="romanLcPeriod"/>
            </a:pPr>
            <a:r>
              <a:rPr lang="en-US" dirty="0" smtClean="0"/>
              <a:t>Common Interest.</a:t>
            </a:r>
          </a:p>
          <a:p>
            <a:pPr marL="571500" indent="-571500" algn="just">
              <a:buFont typeface="+mj-lt"/>
              <a:buAutoNum type="romanLcPeriod"/>
            </a:pPr>
            <a:r>
              <a:rPr lang="en-US" dirty="0" smtClean="0"/>
              <a:t>Co-operative status.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108</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IV. Co-operative Societies</a:t>
            </a:r>
            <a:endParaRPr lang="en-US" dirty="0"/>
          </a:p>
        </p:txBody>
      </p:sp>
      <p:sp>
        <p:nvSpPr>
          <p:cNvPr id="9" name="Content Placeholder 8"/>
          <p:cNvSpPr>
            <a:spLocks noGrp="1"/>
          </p:cNvSpPr>
          <p:nvPr>
            <p:ph idx="1"/>
          </p:nvPr>
        </p:nvSpPr>
        <p:spPr>
          <a:xfrm>
            <a:off x="457200" y="1189037"/>
            <a:ext cx="8229600" cy="5135563"/>
          </a:xfrm>
        </p:spPr>
        <p:txBody>
          <a:bodyPr>
            <a:normAutofit fontScale="77500" lnSpcReduction="20000"/>
          </a:bodyPr>
          <a:lstStyle/>
          <a:p>
            <a:pPr algn="just">
              <a:buNone/>
            </a:pPr>
            <a:r>
              <a:rPr lang="en-US" b="1" i="1" u="sng" dirty="0" smtClean="0">
                <a:solidFill>
                  <a:srgbClr val="0628D4"/>
                </a:solidFill>
              </a:rPr>
              <a:t>Types of Co-operative societies</a:t>
            </a:r>
          </a:p>
          <a:p>
            <a:pPr marL="514350" indent="-514350" algn="just">
              <a:buFont typeface="+mj-lt"/>
              <a:buAutoNum type="arabicPeriod"/>
            </a:pPr>
            <a:r>
              <a:rPr lang="en-US" b="1" dirty="0" smtClean="0">
                <a:solidFill>
                  <a:srgbClr val="FF0000"/>
                </a:solidFill>
              </a:rPr>
              <a:t>Producers co-operative society:</a:t>
            </a:r>
            <a:r>
              <a:rPr lang="en-US" b="1" dirty="0" smtClean="0"/>
              <a:t> </a:t>
            </a:r>
            <a:r>
              <a:rPr lang="en-US" dirty="0" smtClean="0"/>
              <a:t>the workers wish to be their own masters the business owned by them. E.g. agricultural and cottage industries.</a:t>
            </a:r>
          </a:p>
          <a:p>
            <a:pPr marL="514350" indent="-514350" algn="just">
              <a:buFont typeface="+mj-lt"/>
              <a:buAutoNum type="arabicPeriod"/>
            </a:pPr>
            <a:r>
              <a:rPr lang="en-US" b="1" dirty="0" smtClean="0">
                <a:solidFill>
                  <a:srgbClr val="FF0000"/>
                </a:solidFill>
              </a:rPr>
              <a:t>Consumers co-operative society: </a:t>
            </a:r>
            <a:r>
              <a:rPr lang="en-US" dirty="0" smtClean="0"/>
              <a:t>a store is opened in which articles of common use are stocked and sold at reasonable prices.</a:t>
            </a:r>
          </a:p>
          <a:p>
            <a:pPr marL="514350" indent="-514350" algn="just">
              <a:buFont typeface="+mj-lt"/>
              <a:buAutoNum type="arabicPeriod"/>
            </a:pPr>
            <a:r>
              <a:rPr lang="en-US" b="1" dirty="0" smtClean="0">
                <a:solidFill>
                  <a:srgbClr val="FF0000"/>
                </a:solidFill>
              </a:rPr>
              <a:t>Housing co-operative society: </a:t>
            </a:r>
            <a:r>
              <a:rPr lang="en-US" dirty="0" smtClean="0"/>
              <a:t>they are formed for the purpose of getting plots or constructing houses for the needy persons. Government provides facilities for this purpose.</a:t>
            </a:r>
          </a:p>
          <a:p>
            <a:pPr marL="514350" indent="-514350" algn="just">
              <a:buFont typeface="+mj-lt"/>
              <a:buAutoNum type="arabicPeriod"/>
            </a:pPr>
            <a:r>
              <a:rPr lang="en-US" b="1" dirty="0" smtClean="0">
                <a:solidFill>
                  <a:srgbClr val="FF0000"/>
                </a:solidFill>
              </a:rPr>
              <a:t>Credit co-operative society: </a:t>
            </a:r>
            <a:r>
              <a:rPr lang="en-US" dirty="0" smtClean="0"/>
              <a:t>its objective is to finance the poor cultivators  by providing loans at low rate of interest for the development of land, purchase of agricultural machinery, fertilizers etc.</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109</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Evaluation Scheme</a:t>
            </a:r>
            <a:endParaRPr lang="en-US" dirty="0"/>
          </a:p>
        </p:txBody>
      </p:sp>
      <p:sp>
        <p:nvSpPr>
          <p:cNvPr id="9" name="Content Placeholder 8"/>
          <p:cNvSpPr>
            <a:spLocks noGrp="1"/>
          </p:cNvSpPr>
          <p:nvPr>
            <p:ph idx="1"/>
          </p:nvPr>
        </p:nvSpPr>
        <p:spPr>
          <a:xfrm>
            <a:off x="381000" y="1341437"/>
            <a:ext cx="8229600" cy="4906963"/>
          </a:xfrm>
        </p:spPr>
        <p:txBody>
          <a:bodyPr>
            <a:normAutofit/>
          </a:bodyPr>
          <a:lstStyle/>
          <a:p>
            <a:pPr marL="514350" indent="-514350">
              <a:buFont typeface="+mj-lt"/>
              <a:buAutoNum type="arabicPeriod"/>
            </a:pPr>
            <a:r>
              <a:rPr lang="en-US" sz="1800" b="1" dirty="0" smtClean="0"/>
              <a:t>Internal Assessment = 20 marks</a:t>
            </a:r>
          </a:p>
          <a:p>
            <a:pPr marL="514350" indent="-514350">
              <a:buNone/>
            </a:pPr>
            <a:r>
              <a:rPr lang="en-US" sz="1800" dirty="0" smtClean="0"/>
              <a:t>	</a:t>
            </a:r>
            <a:r>
              <a:rPr lang="en-US" sz="1800" i="1" dirty="0" smtClean="0">
                <a:solidFill>
                  <a:srgbClr val="002060"/>
                </a:solidFill>
              </a:rPr>
              <a:t>I. Assignment: 3X 1 = 3</a:t>
            </a:r>
          </a:p>
          <a:p>
            <a:pPr marL="514350" indent="-514350">
              <a:buNone/>
            </a:pPr>
            <a:r>
              <a:rPr lang="en-US" sz="1800" i="1" dirty="0" smtClean="0">
                <a:solidFill>
                  <a:srgbClr val="002060"/>
                </a:solidFill>
              </a:rPr>
              <a:t>	II. Assessment: 2 = 5</a:t>
            </a:r>
          </a:p>
          <a:p>
            <a:pPr marL="514350" indent="-514350">
              <a:buNone/>
            </a:pPr>
            <a:r>
              <a:rPr lang="en-US" sz="1800" i="1" dirty="0" smtClean="0">
                <a:solidFill>
                  <a:srgbClr val="002060"/>
                </a:solidFill>
              </a:rPr>
              <a:t>	III. Attendance: 2</a:t>
            </a:r>
          </a:p>
          <a:p>
            <a:pPr marL="514350" indent="-514350">
              <a:buNone/>
            </a:pPr>
            <a:r>
              <a:rPr lang="en-US" sz="1800" i="1" dirty="0" smtClean="0">
                <a:solidFill>
                  <a:srgbClr val="002060"/>
                </a:solidFill>
              </a:rPr>
              <a:t>	IV. Case study Report: 10</a:t>
            </a:r>
          </a:p>
          <a:p>
            <a:pPr marL="514350" indent="-514350">
              <a:buAutoNum type="arabicPeriod" startAt="2"/>
            </a:pPr>
            <a:r>
              <a:rPr lang="en-US" sz="1800" b="1" dirty="0" smtClean="0"/>
              <a:t>Final exam = 80 marks</a:t>
            </a:r>
            <a:endParaRPr lang="en-US" sz="1800" dirty="0" smtClean="0"/>
          </a:p>
          <a:p>
            <a:pPr marL="514350" indent="-514350">
              <a:buNone/>
            </a:pPr>
            <a:endParaRPr lang="en-US" dirty="0" smtClean="0"/>
          </a:p>
          <a:p>
            <a:pPr>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11</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graphicFrame>
        <p:nvGraphicFramePr>
          <p:cNvPr id="11" name="Table 10"/>
          <p:cNvGraphicFramePr>
            <a:graphicFrameLocks noGrp="1"/>
          </p:cNvGraphicFramePr>
          <p:nvPr>
            <p:extLst>
              <p:ext uri="{D42A27DB-BD31-4B8C-83A1-F6EECF244321}">
                <p14:modId xmlns:p14="http://schemas.microsoft.com/office/powerpoint/2010/main" xmlns="" val="778894518"/>
              </p:ext>
            </p:extLst>
          </p:nvPr>
        </p:nvGraphicFramePr>
        <p:xfrm>
          <a:off x="4022135" y="2362200"/>
          <a:ext cx="4436065" cy="3657600"/>
        </p:xfrm>
        <a:graphic>
          <a:graphicData uri="http://schemas.openxmlformats.org/drawingml/2006/table">
            <a:tbl>
              <a:tblPr firstRow="1" bandRow="1">
                <a:tableStyleId>{5C22544A-7EE6-4342-B048-85BDC9FD1C3A}</a:tableStyleId>
              </a:tblPr>
              <a:tblGrid>
                <a:gridCol w="1483532"/>
                <a:gridCol w="971333"/>
                <a:gridCol w="1981200"/>
              </a:tblGrid>
              <a:tr h="322104">
                <a:tc>
                  <a:txBody>
                    <a:bodyPr/>
                    <a:lstStyle/>
                    <a:p>
                      <a:r>
                        <a:rPr lang="en-US" dirty="0" smtClean="0"/>
                        <a:t>Chapters</a:t>
                      </a:r>
                      <a:endParaRPr lang="en-US" dirty="0"/>
                    </a:p>
                  </a:txBody>
                  <a:tcPr/>
                </a:tc>
                <a:tc>
                  <a:txBody>
                    <a:bodyPr/>
                    <a:lstStyle/>
                    <a:p>
                      <a:r>
                        <a:rPr lang="en-US" dirty="0" smtClean="0"/>
                        <a:t>Hours</a:t>
                      </a:r>
                      <a:endParaRPr lang="en-US" dirty="0"/>
                    </a:p>
                  </a:txBody>
                  <a:tcPr/>
                </a:tc>
                <a:tc>
                  <a:txBody>
                    <a:bodyPr/>
                    <a:lstStyle/>
                    <a:p>
                      <a:r>
                        <a:rPr lang="en-US" dirty="0" smtClean="0"/>
                        <a:t>Marks distribution</a:t>
                      </a:r>
                      <a:endParaRPr lang="en-US" dirty="0"/>
                    </a:p>
                  </a:txBody>
                  <a:tcPr/>
                </a:tc>
              </a:tr>
              <a:tr h="322104">
                <a:tc>
                  <a:txBody>
                    <a:bodyPr/>
                    <a:lstStyle/>
                    <a:p>
                      <a:r>
                        <a:rPr lang="en-US" dirty="0" smtClean="0"/>
                        <a:t>1.1 &amp; 1.2</a:t>
                      </a:r>
                      <a:endParaRPr lang="en-US" dirty="0"/>
                    </a:p>
                  </a:txBody>
                  <a:tcPr/>
                </a:tc>
                <a:tc>
                  <a:txBody>
                    <a:bodyPr/>
                    <a:lstStyle/>
                    <a:p>
                      <a:r>
                        <a:rPr lang="en-US" dirty="0" smtClean="0"/>
                        <a:t>6</a:t>
                      </a:r>
                      <a:endParaRPr lang="en-US" dirty="0"/>
                    </a:p>
                  </a:txBody>
                  <a:tcPr/>
                </a:tc>
                <a:tc>
                  <a:txBody>
                    <a:bodyPr/>
                    <a:lstStyle/>
                    <a:p>
                      <a:r>
                        <a:rPr lang="en-US" dirty="0" smtClean="0"/>
                        <a:t>8 or 16</a:t>
                      </a:r>
                      <a:endParaRPr lang="en-US" dirty="0"/>
                    </a:p>
                  </a:txBody>
                  <a:tcPr/>
                </a:tc>
              </a:tr>
              <a:tr h="322104">
                <a:tc>
                  <a:txBody>
                    <a:bodyPr/>
                    <a:lstStyle/>
                    <a:p>
                      <a:r>
                        <a:rPr lang="en-US" dirty="0" smtClean="0"/>
                        <a:t>1.3</a:t>
                      </a:r>
                      <a:endParaRPr lang="en-US" dirty="0"/>
                    </a:p>
                  </a:txBody>
                  <a:tcPr/>
                </a:tc>
                <a:tc>
                  <a:txBody>
                    <a:bodyPr/>
                    <a:lstStyle/>
                    <a:p>
                      <a:r>
                        <a:rPr lang="en-US" dirty="0" smtClean="0"/>
                        <a:t>6</a:t>
                      </a:r>
                      <a:endParaRPr lang="en-US" dirty="0"/>
                    </a:p>
                  </a:txBody>
                  <a:tcPr/>
                </a:tc>
                <a:tc>
                  <a:txBody>
                    <a:bodyPr/>
                    <a:lstStyle/>
                    <a:p>
                      <a:r>
                        <a:rPr lang="en-US" dirty="0" smtClean="0"/>
                        <a:t>8</a:t>
                      </a:r>
                      <a:endParaRPr lang="en-US" dirty="0"/>
                    </a:p>
                  </a:txBody>
                  <a:tcPr/>
                </a:tc>
              </a:tr>
              <a:tr h="322104">
                <a:tc>
                  <a:txBody>
                    <a:bodyPr/>
                    <a:lstStyle/>
                    <a:p>
                      <a:r>
                        <a:rPr lang="en-US" dirty="0" smtClean="0"/>
                        <a:t>1.4 &amp; 1.5</a:t>
                      </a:r>
                      <a:endParaRPr lang="en-US" dirty="0"/>
                    </a:p>
                  </a:txBody>
                  <a:tcPr/>
                </a:tc>
                <a:tc>
                  <a:txBody>
                    <a:bodyPr/>
                    <a:lstStyle/>
                    <a:p>
                      <a:r>
                        <a:rPr lang="en-US" dirty="0" smtClean="0"/>
                        <a:t>4</a:t>
                      </a:r>
                      <a:endParaRPr lang="en-US" dirty="0"/>
                    </a:p>
                  </a:txBody>
                  <a:tcPr/>
                </a:tc>
                <a:tc>
                  <a:txBody>
                    <a:bodyPr/>
                    <a:lstStyle/>
                    <a:p>
                      <a:r>
                        <a:rPr lang="en-US" dirty="0" smtClean="0"/>
                        <a:t>8</a:t>
                      </a:r>
                      <a:endParaRPr lang="en-US" dirty="0"/>
                    </a:p>
                  </a:txBody>
                  <a:tcPr/>
                </a:tc>
              </a:tr>
              <a:tr h="322104">
                <a:tc>
                  <a:txBody>
                    <a:bodyPr/>
                    <a:lstStyle/>
                    <a:p>
                      <a:r>
                        <a:rPr lang="en-US" dirty="0" smtClean="0"/>
                        <a:t>1.6</a:t>
                      </a:r>
                      <a:endParaRPr lang="en-US" dirty="0"/>
                    </a:p>
                  </a:txBody>
                  <a:tcPr/>
                </a:tc>
                <a:tc>
                  <a:txBody>
                    <a:bodyPr/>
                    <a:lstStyle/>
                    <a:p>
                      <a:r>
                        <a:rPr lang="en-US" dirty="0" smtClean="0"/>
                        <a:t>4</a:t>
                      </a:r>
                      <a:endParaRPr lang="en-US" dirty="0"/>
                    </a:p>
                  </a:txBody>
                  <a:tcPr/>
                </a:tc>
                <a:tc>
                  <a:txBody>
                    <a:bodyPr/>
                    <a:lstStyle/>
                    <a:p>
                      <a:r>
                        <a:rPr lang="en-US" dirty="0" smtClean="0"/>
                        <a:t>8</a:t>
                      </a:r>
                      <a:endParaRPr lang="en-US" dirty="0"/>
                    </a:p>
                  </a:txBody>
                  <a:tcPr/>
                </a:tc>
              </a:tr>
              <a:tr h="322104">
                <a:tc>
                  <a:txBody>
                    <a:bodyPr/>
                    <a:lstStyle/>
                    <a:p>
                      <a:r>
                        <a:rPr lang="en-US" dirty="0" smtClean="0"/>
                        <a:t>2</a:t>
                      </a:r>
                      <a:endParaRPr lang="en-US" dirty="0"/>
                    </a:p>
                  </a:txBody>
                  <a:tcPr/>
                </a:tc>
                <a:tc>
                  <a:txBody>
                    <a:bodyPr/>
                    <a:lstStyle/>
                    <a:p>
                      <a:r>
                        <a:rPr lang="en-US" dirty="0" smtClean="0"/>
                        <a:t>8</a:t>
                      </a:r>
                      <a:endParaRPr lang="en-US" dirty="0"/>
                    </a:p>
                  </a:txBody>
                  <a:tcPr/>
                </a:tc>
                <a:tc>
                  <a:txBody>
                    <a:bodyPr/>
                    <a:lstStyle/>
                    <a:p>
                      <a:r>
                        <a:rPr lang="en-US" dirty="0" smtClean="0"/>
                        <a:t>16</a:t>
                      </a:r>
                      <a:endParaRPr lang="en-US" dirty="0"/>
                    </a:p>
                  </a:txBody>
                  <a:tcPr/>
                </a:tc>
              </a:tr>
              <a:tr h="322104">
                <a:tc>
                  <a:txBody>
                    <a:bodyPr/>
                    <a:lstStyle/>
                    <a:p>
                      <a:r>
                        <a:rPr lang="en-US" dirty="0" smtClean="0"/>
                        <a:t>3.1</a:t>
                      </a:r>
                      <a:endParaRPr lang="en-US" dirty="0"/>
                    </a:p>
                  </a:txBody>
                  <a:tcPr/>
                </a:tc>
                <a:tc>
                  <a:txBody>
                    <a:bodyPr/>
                    <a:lstStyle/>
                    <a:p>
                      <a:r>
                        <a:rPr lang="en-US" dirty="0" smtClean="0"/>
                        <a:t>6</a:t>
                      </a:r>
                      <a:endParaRPr lang="en-US" dirty="0"/>
                    </a:p>
                  </a:txBody>
                  <a:tcPr/>
                </a:tc>
                <a:tc>
                  <a:txBody>
                    <a:bodyPr/>
                    <a:lstStyle/>
                    <a:p>
                      <a:r>
                        <a:rPr lang="en-US" dirty="0" smtClean="0"/>
                        <a:t>8</a:t>
                      </a:r>
                      <a:endParaRPr lang="en-US" dirty="0"/>
                    </a:p>
                  </a:txBody>
                  <a:tcPr/>
                </a:tc>
              </a:tr>
              <a:tr h="322104">
                <a:tc>
                  <a:txBody>
                    <a:bodyPr/>
                    <a:lstStyle/>
                    <a:p>
                      <a:r>
                        <a:rPr lang="en-US" dirty="0" smtClean="0"/>
                        <a:t>3.2 &amp; 3.3</a:t>
                      </a:r>
                      <a:endParaRPr lang="en-US" dirty="0"/>
                    </a:p>
                  </a:txBody>
                  <a:tcPr/>
                </a:tc>
                <a:tc>
                  <a:txBody>
                    <a:bodyPr/>
                    <a:lstStyle/>
                    <a:p>
                      <a:r>
                        <a:rPr lang="en-US" dirty="0" smtClean="0"/>
                        <a:t>4</a:t>
                      </a:r>
                      <a:endParaRPr lang="en-US" dirty="0"/>
                    </a:p>
                  </a:txBody>
                  <a:tcPr/>
                </a:tc>
                <a:tc>
                  <a:txBody>
                    <a:bodyPr/>
                    <a:lstStyle/>
                    <a:p>
                      <a:r>
                        <a:rPr lang="en-US" dirty="0" smtClean="0"/>
                        <a:t>8</a:t>
                      </a:r>
                      <a:endParaRPr lang="en-US" dirty="0"/>
                    </a:p>
                  </a:txBody>
                  <a:tcPr/>
                </a:tc>
              </a:tr>
              <a:tr h="322104">
                <a:tc>
                  <a:txBody>
                    <a:bodyPr/>
                    <a:lstStyle/>
                    <a:p>
                      <a:r>
                        <a:rPr lang="en-US" dirty="0" smtClean="0"/>
                        <a:t>4 &amp; 5</a:t>
                      </a:r>
                      <a:endParaRPr lang="en-US" dirty="0"/>
                    </a:p>
                  </a:txBody>
                  <a:tcPr/>
                </a:tc>
                <a:tc>
                  <a:txBody>
                    <a:bodyPr/>
                    <a:lstStyle/>
                    <a:p>
                      <a:r>
                        <a:rPr lang="en-US" dirty="0" smtClean="0"/>
                        <a:t>7</a:t>
                      </a:r>
                      <a:endParaRPr lang="en-US" dirty="0"/>
                    </a:p>
                  </a:txBody>
                  <a:tcPr/>
                </a:tc>
                <a:tc>
                  <a:txBody>
                    <a:bodyPr/>
                    <a:lstStyle/>
                    <a:p>
                      <a:r>
                        <a:rPr lang="en-US" dirty="0" smtClean="0"/>
                        <a:t>8 or 16</a:t>
                      </a:r>
                      <a:endParaRPr lang="en-US" dirty="0"/>
                    </a:p>
                  </a:txBody>
                  <a:tcPr/>
                </a:tc>
              </a:tr>
              <a:tr h="322104">
                <a:tc>
                  <a:txBody>
                    <a:bodyPr/>
                    <a:lstStyle/>
                    <a:p>
                      <a:r>
                        <a:rPr lang="en-US" b="1" dirty="0" smtClean="0"/>
                        <a:t>Total</a:t>
                      </a:r>
                      <a:endParaRPr lang="en-US" b="1" dirty="0"/>
                    </a:p>
                  </a:txBody>
                  <a:tcPr/>
                </a:tc>
                <a:tc>
                  <a:txBody>
                    <a:bodyPr/>
                    <a:lstStyle/>
                    <a:p>
                      <a:r>
                        <a:rPr lang="en-US" b="1" dirty="0" smtClean="0"/>
                        <a:t>45</a:t>
                      </a:r>
                      <a:endParaRPr lang="en-US" b="1" dirty="0"/>
                    </a:p>
                  </a:txBody>
                  <a:tcPr/>
                </a:tc>
                <a:tc>
                  <a:txBody>
                    <a:bodyPr/>
                    <a:lstStyle/>
                    <a:p>
                      <a:r>
                        <a:rPr lang="en-US" b="1" dirty="0" smtClean="0"/>
                        <a:t>80</a:t>
                      </a:r>
                      <a:endParaRPr lang="en-US" b="1" dirty="0"/>
                    </a:p>
                  </a:txBody>
                  <a:tcPr/>
                </a:tc>
              </a:tr>
            </a:tbl>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IV. Co-operative Societies</a:t>
            </a:r>
            <a:endParaRPr lang="en-US" dirty="0"/>
          </a:p>
        </p:txBody>
      </p:sp>
      <p:sp>
        <p:nvSpPr>
          <p:cNvPr id="3" name="Content Placeholder 2"/>
          <p:cNvSpPr>
            <a:spLocks noGrp="1"/>
          </p:cNvSpPr>
          <p:nvPr>
            <p:ph sz="half" idx="1"/>
          </p:nvPr>
        </p:nvSpPr>
        <p:spPr/>
        <p:txBody>
          <a:bodyPr>
            <a:normAutofit/>
          </a:bodyPr>
          <a:lstStyle/>
          <a:p>
            <a:pPr>
              <a:buNone/>
            </a:pPr>
            <a:r>
              <a:rPr lang="en-US" b="1" i="1" u="sng" dirty="0" smtClean="0">
                <a:solidFill>
                  <a:srgbClr val="FF0000"/>
                </a:solidFill>
              </a:rPr>
              <a:t>Advantages</a:t>
            </a:r>
          </a:p>
          <a:p>
            <a:pPr marL="514350" indent="-514350">
              <a:buFont typeface="+mj-lt"/>
              <a:buAutoNum type="arabicPeriod"/>
            </a:pPr>
            <a:r>
              <a:rPr lang="en-US" dirty="0" smtClean="0"/>
              <a:t>Protect interests of weak people.</a:t>
            </a:r>
          </a:p>
          <a:p>
            <a:pPr marL="514350" indent="-514350">
              <a:buFont typeface="+mj-lt"/>
              <a:buAutoNum type="arabicPeriod"/>
            </a:pPr>
            <a:r>
              <a:rPr lang="en-US" dirty="0" smtClean="0"/>
              <a:t>Elimination of middle man.</a:t>
            </a:r>
          </a:p>
          <a:p>
            <a:pPr marL="514350" indent="-514350">
              <a:buFont typeface="+mj-lt"/>
              <a:buAutoNum type="arabicPeriod"/>
            </a:pPr>
            <a:r>
              <a:rPr lang="en-US" dirty="0" smtClean="0"/>
              <a:t>Services motive.</a:t>
            </a:r>
          </a:p>
          <a:p>
            <a:pPr marL="514350" indent="-514350">
              <a:buFont typeface="+mj-lt"/>
              <a:buAutoNum type="arabicPeriod"/>
            </a:pPr>
            <a:r>
              <a:rPr lang="en-US" dirty="0" smtClean="0"/>
              <a:t>Democratic nature.</a:t>
            </a:r>
          </a:p>
          <a:p>
            <a:pPr marL="514350" indent="-514350">
              <a:buFont typeface="+mj-lt"/>
              <a:buAutoNum type="arabicPeriod"/>
            </a:pPr>
            <a:r>
              <a:rPr lang="en-US" dirty="0" smtClean="0"/>
              <a:t>Sense of co-operation.</a:t>
            </a:r>
          </a:p>
        </p:txBody>
      </p:sp>
      <p:sp>
        <p:nvSpPr>
          <p:cNvPr id="6" name="Slide Number Placeholder 5"/>
          <p:cNvSpPr>
            <a:spLocks noGrp="1"/>
          </p:cNvSpPr>
          <p:nvPr>
            <p:ph type="sldNum" sz="quarter" idx="12"/>
          </p:nvPr>
        </p:nvSpPr>
        <p:spPr/>
        <p:txBody>
          <a:bodyPr/>
          <a:lstStyle/>
          <a:p>
            <a:fld id="{D51081E8-3327-495A-9823-FC891E0968B6}" type="slidenum">
              <a:rPr lang="en-US" smtClean="0"/>
              <a:pPr/>
              <a:t>110</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
        <p:nvSpPr>
          <p:cNvPr id="8" name="Content Placeholder 7"/>
          <p:cNvSpPr>
            <a:spLocks noGrp="1"/>
          </p:cNvSpPr>
          <p:nvPr>
            <p:ph sz="half" idx="2"/>
          </p:nvPr>
        </p:nvSpPr>
        <p:spPr/>
        <p:txBody>
          <a:bodyPr/>
          <a:lstStyle/>
          <a:p>
            <a:pPr>
              <a:buNone/>
            </a:pPr>
            <a:r>
              <a:rPr lang="en-US" b="1" i="1" u="sng" dirty="0" smtClean="0">
                <a:solidFill>
                  <a:srgbClr val="FF0000"/>
                </a:solidFill>
              </a:rPr>
              <a:t>Disadvantages</a:t>
            </a:r>
          </a:p>
          <a:p>
            <a:pPr marL="514350" indent="-514350">
              <a:buFont typeface="+mj-lt"/>
              <a:buAutoNum type="arabicPeriod"/>
            </a:pPr>
            <a:r>
              <a:rPr lang="en-US" dirty="0" smtClean="0"/>
              <a:t>Lack of co-ordination.</a:t>
            </a:r>
          </a:p>
          <a:p>
            <a:pPr marL="514350" indent="-514350">
              <a:buFont typeface="+mj-lt"/>
              <a:buAutoNum type="arabicPeriod"/>
            </a:pPr>
            <a:r>
              <a:rPr lang="en-US" dirty="0" smtClean="0"/>
              <a:t>Chances of undue advantages.</a:t>
            </a:r>
          </a:p>
          <a:p>
            <a:pPr marL="514350" indent="-514350">
              <a:buFont typeface="+mj-lt"/>
              <a:buAutoNum type="arabicPeriod"/>
            </a:pPr>
            <a:r>
              <a:rPr lang="en-US" dirty="0" err="1" smtClean="0"/>
              <a:t>Favourism</a:t>
            </a:r>
            <a:r>
              <a:rPr lang="en-US" dirty="0" smtClean="0"/>
              <a:t>.</a:t>
            </a:r>
          </a:p>
          <a:p>
            <a:pPr marL="514350" indent="-514350">
              <a:buFont typeface="+mj-lt"/>
              <a:buAutoNum type="arabicPeriod"/>
            </a:pPr>
            <a:r>
              <a:rPr lang="en-US" dirty="0" smtClean="0"/>
              <a:t>Limited capital.</a:t>
            </a:r>
          </a:p>
          <a:p>
            <a:pPr marL="514350" indent="-514350">
              <a:buFont typeface="+mj-lt"/>
              <a:buAutoNum type="arabicPeriod"/>
            </a:pPr>
            <a:r>
              <a:rPr lang="en-US" dirty="0" smtClean="0"/>
              <a:t>Inefficient management.</a:t>
            </a:r>
          </a:p>
          <a:p>
            <a:pPr marL="514350" indent="-514350">
              <a:buFont typeface="+mj-lt"/>
              <a:buAutoNum type="arabicPeriod"/>
            </a:pPr>
            <a:r>
              <a:rPr lang="en-US" dirty="0" smtClean="0"/>
              <a:t>Political influence.</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 Public Corporations</a:t>
            </a:r>
            <a:endParaRPr lang="en-US" dirty="0"/>
          </a:p>
        </p:txBody>
      </p:sp>
      <p:sp>
        <p:nvSpPr>
          <p:cNvPr id="3" name="Content Placeholder 2"/>
          <p:cNvSpPr>
            <a:spLocks noGrp="1"/>
          </p:cNvSpPr>
          <p:nvPr>
            <p:ph sz="half" idx="1"/>
          </p:nvPr>
        </p:nvSpPr>
        <p:spPr/>
        <p:txBody>
          <a:bodyPr>
            <a:normAutofit/>
          </a:bodyPr>
          <a:lstStyle/>
          <a:p>
            <a:pPr algn="just">
              <a:lnSpc>
                <a:spcPct val="80000"/>
              </a:lnSpc>
              <a:buNone/>
              <a:defRPr/>
            </a:pPr>
            <a:r>
              <a:rPr lang="en-US" dirty="0" smtClean="0">
                <a:solidFill>
                  <a:schemeClr val="folHlink"/>
                </a:solidFill>
              </a:rPr>
              <a:t>	</a:t>
            </a:r>
            <a:r>
              <a:rPr lang="en-US" i="1" dirty="0" smtClean="0">
                <a:solidFill>
                  <a:schemeClr val="folHlink"/>
                </a:solidFill>
              </a:rPr>
              <a:t>A separate legal entity apart from its owners which receives the right to exist from the state in which in which it is incorporated</a:t>
            </a:r>
            <a:r>
              <a:rPr lang="en-US" sz="2400" i="1" dirty="0" smtClean="0">
                <a:solidFill>
                  <a:schemeClr val="folHlink"/>
                </a:solidFill>
              </a:rPr>
              <a:t>.</a:t>
            </a:r>
          </a:p>
          <a:p>
            <a:pPr algn="just">
              <a:lnSpc>
                <a:spcPct val="80000"/>
              </a:lnSpc>
              <a:buNone/>
              <a:defRPr/>
            </a:pPr>
            <a:endParaRPr lang="en-US" sz="2400" b="1" dirty="0" smtClean="0">
              <a:solidFill>
                <a:schemeClr val="folHlink"/>
              </a:solidFill>
            </a:endParaRPr>
          </a:p>
          <a:p>
            <a:pPr algn="just">
              <a:lnSpc>
                <a:spcPct val="80000"/>
              </a:lnSpc>
              <a:buFont typeface="Wingdings" pitchFamily="2" charset="2"/>
              <a:buChar char="q"/>
              <a:defRPr/>
            </a:pPr>
            <a:r>
              <a:rPr lang="en-US" sz="2400" dirty="0" smtClean="0"/>
              <a:t>Domestic</a:t>
            </a:r>
          </a:p>
          <a:p>
            <a:pPr algn="just">
              <a:lnSpc>
                <a:spcPct val="80000"/>
              </a:lnSpc>
              <a:buFont typeface="Wingdings" pitchFamily="2" charset="2"/>
              <a:buChar char="q"/>
              <a:defRPr/>
            </a:pPr>
            <a:r>
              <a:rPr lang="en-US" sz="2400" dirty="0" smtClean="0"/>
              <a:t>Foreign</a:t>
            </a:r>
          </a:p>
          <a:p>
            <a:pPr algn="just">
              <a:lnSpc>
                <a:spcPct val="80000"/>
              </a:lnSpc>
              <a:buFont typeface="Wingdings" pitchFamily="2" charset="2"/>
              <a:buChar char="q"/>
              <a:defRPr/>
            </a:pPr>
            <a:r>
              <a:rPr lang="en-US" sz="2400" dirty="0" smtClean="0"/>
              <a:t>Alien</a:t>
            </a:r>
          </a:p>
          <a:p>
            <a:pPr algn="just">
              <a:lnSpc>
                <a:spcPct val="80000"/>
              </a:lnSpc>
              <a:buFont typeface="Wingdings" pitchFamily="2" charset="2"/>
              <a:buChar char="q"/>
              <a:defRPr/>
            </a:pPr>
            <a:r>
              <a:rPr lang="en-US" sz="2400" dirty="0" smtClean="0"/>
              <a:t>Publicly held</a:t>
            </a:r>
          </a:p>
          <a:p>
            <a:pPr algn="just">
              <a:lnSpc>
                <a:spcPct val="80000"/>
              </a:lnSpc>
              <a:buFont typeface="Wingdings" pitchFamily="2" charset="2"/>
              <a:buChar char="q"/>
              <a:defRPr/>
            </a:pPr>
            <a:r>
              <a:rPr lang="en-US" sz="2400" dirty="0" smtClean="0"/>
              <a:t>Closely held</a:t>
            </a:r>
            <a:endParaRPr lang="en-US" sz="2400" dirty="0" smtClean="0">
              <a:solidFill>
                <a:schemeClr val="folHlink"/>
              </a:solidFill>
            </a:endParaRPr>
          </a:p>
        </p:txBody>
      </p:sp>
      <p:sp>
        <p:nvSpPr>
          <p:cNvPr id="6" name="Slide Number Placeholder 5"/>
          <p:cNvSpPr>
            <a:spLocks noGrp="1"/>
          </p:cNvSpPr>
          <p:nvPr>
            <p:ph type="sldNum" sz="quarter" idx="12"/>
          </p:nvPr>
        </p:nvSpPr>
        <p:spPr/>
        <p:txBody>
          <a:bodyPr/>
          <a:lstStyle/>
          <a:p>
            <a:fld id="{D51081E8-3327-495A-9823-FC891E0968B6}" type="slidenum">
              <a:rPr lang="en-US" smtClean="0"/>
              <a:pPr/>
              <a:t>111</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2050" name="Picture 2" descr="H:\study materials\Organisation and Management\downloads\images.jpg"/>
          <p:cNvPicPr>
            <a:picLocks noChangeAspect="1" noChangeArrowheads="1"/>
          </p:cNvPicPr>
          <p:nvPr/>
        </p:nvPicPr>
        <p:blipFill>
          <a:blip r:embed="rId3" cstate="print"/>
          <a:srcRect/>
          <a:stretch>
            <a:fillRect/>
          </a:stretch>
        </p:blipFill>
        <p:spPr bwMode="auto">
          <a:xfrm>
            <a:off x="4724400" y="1219200"/>
            <a:ext cx="4038600" cy="4876800"/>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t>V. Public Corporations</a:t>
            </a:r>
            <a:endParaRPr lang="en-US" dirty="0"/>
          </a:p>
        </p:txBody>
      </p:sp>
      <p:sp>
        <p:nvSpPr>
          <p:cNvPr id="9" name="Content Placeholder 8"/>
          <p:cNvSpPr>
            <a:spLocks noGrp="1"/>
          </p:cNvSpPr>
          <p:nvPr>
            <p:ph idx="1"/>
          </p:nvPr>
        </p:nvSpPr>
        <p:spPr/>
        <p:txBody>
          <a:bodyPr>
            <a:normAutofit fontScale="92500" lnSpcReduction="20000"/>
          </a:bodyPr>
          <a:lstStyle/>
          <a:p>
            <a:pPr>
              <a:lnSpc>
                <a:spcPct val="80000"/>
              </a:lnSpc>
              <a:buNone/>
              <a:defRPr/>
            </a:pPr>
            <a:r>
              <a:rPr lang="en-US" b="1" i="1" u="sng" dirty="0" smtClean="0">
                <a:solidFill>
                  <a:schemeClr val="folHlink"/>
                </a:solidFill>
              </a:rPr>
              <a:t>Certificate of Incorporation</a:t>
            </a:r>
          </a:p>
          <a:p>
            <a:pPr>
              <a:lnSpc>
                <a:spcPct val="80000"/>
              </a:lnSpc>
              <a:buFont typeface="Wingdings" pitchFamily="2" charset="2"/>
              <a:buChar char="q"/>
              <a:defRPr/>
            </a:pPr>
            <a:endParaRPr lang="en-US" sz="3000" dirty="0" smtClean="0"/>
          </a:p>
          <a:p>
            <a:pPr>
              <a:lnSpc>
                <a:spcPct val="80000"/>
              </a:lnSpc>
              <a:buFont typeface="Wingdings" pitchFamily="2" charset="2"/>
              <a:buChar char="q"/>
              <a:defRPr/>
            </a:pPr>
            <a:r>
              <a:rPr lang="en-US" sz="3000" dirty="0" smtClean="0"/>
              <a:t>Name</a:t>
            </a:r>
          </a:p>
          <a:p>
            <a:pPr>
              <a:lnSpc>
                <a:spcPct val="80000"/>
              </a:lnSpc>
              <a:buFont typeface="Wingdings" pitchFamily="2" charset="2"/>
              <a:buChar char="q"/>
              <a:defRPr/>
            </a:pPr>
            <a:r>
              <a:rPr lang="en-US" sz="3000" dirty="0" smtClean="0"/>
              <a:t>Statement of purpose</a:t>
            </a:r>
          </a:p>
          <a:p>
            <a:pPr>
              <a:lnSpc>
                <a:spcPct val="80000"/>
              </a:lnSpc>
              <a:buFont typeface="Wingdings" pitchFamily="2" charset="2"/>
              <a:buChar char="q"/>
              <a:defRPr/>
            </a:pPr>
            <a:r>
              <a:rPr lang="en-US" sz="3000" dirty="0" smtClean="0"/>
              <a:t>Time horizon</a:t>
            </a:r>
          </a:p>
          <a:p>
            <a:pPr>
              <a:lnSpc>
                <a:spcPct val="80000"/>
              </a:lnSpc>
              <a:buFont typeface="Wingdings" pitchFamily="2" charset="2"/>
              <a:buChar char="q"/>
              <a:defRPr/>
            </a:pPr>
            <a:r>
              <a:rPr lang="en-US" sz="3000" dirty="0" smtClean="0"/>
              <a:t>Names and addresses of incorporators</a:t>
            </a:r>
          </a:p>
          <a:p>
            <a:pPr>
              <a:lnSpc>
                <a:spcPct val="80000"/>
              </a:lnSpc>
              <a:buFont typeface="Wingdings" pitchFamily="2" charset="2"/>
              <a:buChar char="q"/>
              <a:defRPr/>
            </a:pPr>
            <a:r>
              <a:rPr lang="en-US" sz="3000" dirty="0" smtClean="0"/>
              <a:t>Place of business</a:t>
            </a:r>
          </a:p>
          <a:p>
            <a:pPr>
              <a:lnSpc>
                <a:spcPct val="80000"/>
              </a:lnSpc>
              <a:buFont typeface="Wingdings" pitchFamily="2" charset="2"/>
              <a:buChar char="q"/>
              <a:defRPr/>
            </a:pPr>
            <a:r>
              <a:rPr lang="en-US" sz="3000" dirty="0" smtClean="0"/>
              <a:t>Capital stock authorization’</a:t>
            </a:r>
          </a:p>
          <a:p>
            <a:pPr>
              <a:lnSpc>
                <a:spcPct val="80000"/>
              </a:lnSpc>
              <a:buFont typeface="Wingdings" pitchFamily="2" charset="2"/>
              <a:buChar char="q"/>
              <a:defRPr/>
            </a:pPr>
            <a:r>
              <a:rPr lang="en-US" sz="3000" dirty="0" smtClean="0"/>
              <a:t>Capital required at time of incorporation</a:t>
            </a:r>
          </a:p>
          <a:p>
            <a:pPr>
              <a:lnSpc>
                <a:spcPct val="80000"/>
              </a:lnSpc>
              <a:buFont typeface="Wingdings" pitchFamily="2" charset="2"/>
              <a:buChar char="q"/>
              <a:defRPr/>
            </a:pPr>
            <a:r>
              <a:rPr lang="en-US" sz="3000" dirty="0" smtClean="0"/>
              <a:t>Provisions for preemptive rights</a:t>
            </a:r>
          </a:p>
          <a:p>
            <a:pPr>
              <a:lnSpc>
                <a:spcPct val="80000"/>
              </a:lnSpc>
              <a:buFont typeface="Wingdings" pitchFamily="2" charset="2"/>
              <a:buChar char="q"/>
              <a:defRPr/>
            </a:pPr>
            <a:r>
              <a:rPr lang="en-US" sz="3000" dirty="0" smtClean="0"/>
              <a:t>Restrictions on transferring shares</a:t>
            </a:r>
          </a:p>
          <a:p>
            <a:pPr>
              <a:lnSpc>
                <a:spcPct val="80000"/>
              </a:lnSpc>
              <a:buFont typeface="Wingdings" pitchFamily="2" charset="2"/>
              <a:buChar char="q"/>
              <a:defRPr/>
            </a:pPr>
            <a:r>
              <a:rPr lang="en-US" sz="3000" dirty="0" smtClean="0"/>
              <a:t>Names and addresses of officers</a:t>
            </a:r>
          </a:p>
          <a:p>
            <a:pPr>
              <a:lnSpc>
                <a:spcPct val="80000"/>
              </a:lnSpc>
              <a:buFont typeface="Wingdings" pitchFamily="2" charset="2"/>
              <a:buChar char="q"/>
              <a:defRPr/>
            </a:pPr>
            <a:r>
              <a:rPr lang="en-US" sz="3000" dirty="0" smtClean="0"/>
              <a:t>By-laws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112</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 Public Corporations</a:t>
            </a:r>
            <a:endParaRPr lang="en-US" dirty="0"/>
          </a:p>
        </p:txBody>
      </p:sp>
      <p:sp>
        <p:nvSpPr>
          <p:cNvPr id="3" name="Content Placeholder 2"/>
          <p:cNvSpPr>
            <a:spLocks noGrp="1"/>
          </p:cNvSpPr>
          <p:nvPr>
            <p:ph sz="half" idx="1"/>
          </p:nvPr>
        </p:nvSpPr>
        <p:spPr/>
        <p:txBody>
          <a:bodyPr>
            <a:normAutofit/>
          </a:bodyPr>
          <a:lstStyle/>
          <a:p>
            <a:pPr>
              <a:lnSpc>
                <a:spcPct val="90000"/>
              </a:lnSpc>
              <a:buNone/>
              <a:defRPr/>
            </a:pPr>
            <a:r>
              <a:rPr lang="en-US" sz="2400" b="1" u="sng" dirty="0" smtClean="0">
                <a:solidFill>
                  <a:schemeClr val="folHlink"/>
                </a:solidFill>
              </a:rPr>
              <a:t> </a:t>
            </a:r>
            <a:r>
              <a:rPr lang="en-US" sz="2400" b="1" i="1" u="sng" dirty="0" smtClean="0">
                <a:solidFill>
                  <a:schemeClr val="folHlink"/>
                </a:solidFill>
              </a:rPr>
              <a:t>Advantages</a:t>
            </a:r>
          </a:p>
          <a:p>
            <a:pPr>
              <a:lnSpc>
                <a:spcPct val="90000"/>
              </a:lnSpc>
              <a:buFont typeface="Wingdings" pitchFamily="2" charset="2"/>
              <a:buChar char="q"/>
              <a:defRPr/>
            </a:pPr>
            <a:r>
              <a:rPr lang="en-US" sz="2400" dirty="0" smtClean="0"/>
              <a:t>Limited liability of stockholders</a:t>
            </a:r>
          </a:p>
          <a:p>
            <a:pPr>
              <a:lnSpc>
                <a:spcPct val="90000"/>
              </a:lnSpc>
              <a:buFont typeface="Wingdings" pitchFamily="2" charset="2"/>
              <a:buChar char="q"/>
              <a:defRPr/>
            </a:pPr>
            <a:r>
              <a:rPr lang="en-US" sz="2400" dirty="0" smtClean="0"/>
              <a:t>Ability to attract capital</a:t>
            </a:r>
          </a:p>
          <a:p>
            <a:pPr>
              <a:lnSpc>
                <a:spcPct val="90000"/>
              </a:lnSpc>
              <a:buFont typeface="Wingdings" pitchFamily="2" charset="2"/>
              <a:buChar char="q"/>
              <a:defRPr/>
            </a:pPr>
            <a:r>
              <a:rPr lang="en-US" sz="2400" dirty="0" smtClean="0"/>
              <a:t>Ability to continue indefinitely</a:t>
            </a:r>
          </a:p>
          <a:p>
            <a:pPr>
              <a:lnSpc>
                <a:spcPct val="90000"/>
              </a:lnSpc>
              <a:buFont typeface="Wingdings" pitchFamily="2" charset="2"/>
              <a:buChar char="q"/>
              <a:defRPr/>
            </a:pPr>
            <a:r>
              <a:rPr lang="en-US" sz="2400" dirty="0" smtClean="0"/>
              <a:t>Transferable ownership</a:t>
            </a:r>
            <a:endParaRPr lang="en-US" sz="2400" dirty="0" smtClean="0">
              <a:solidFill>
                <a:schemeClr val="folHlink"/>
              </a:solidFill>
            </a:endParaRPr>
          </a:p>
        </p:txBody>
      </p:sp>
      <p:sp>
        <p:nvSpPr>
          <p:cNvPr id="6" name="Slide Number Placeholder 5"/>
          <p:cNvSpPr>
            <a:spLocks noGrp="1"/>
          </p:cNvSpPr>
          <p:nvPr>
            <p:ph type="sldNum" sz="quarter" idx="12"/>
          </p:nvPr>
        </p:nvSpPr>
        <p:spPr/>
        <p:txBody>
          <a:bodyPr/>
          <a:lstStyle/>
          <a:p>
            <a:fld id="{D51081E8-3327-495A-9823-FC891E0968B6}" type="slidenum">
              <a:rPr lang="en-US" smtClean="0"/>
              <a:pPr/>
              <a:t>113</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8" name="Picture 4" descr="MCj02972750000[1]"/>
          <p:cNvPicPr>
            <a:picLocks noGrp="1" noChangeAspect="1" noChangeArrowheads="1"/>
          </p:cNvPicPr>
          <p:nvPr>
            <p:ph sz="half" idx="2"/>
          </p:nvPr>
        </p:nvPicPr>
        <p:blipFill>
          <a:blip r:embed="rId3" cstate="print"/>
          <a:srcRect/>
          <a:stretch>
            <a:fillRect/>
          </a:stretch>
        </p:blipFill>
        <p:spPr>
          <a:xfrm>
            <a:off x="4724400" y="1219200"/>
            <a:ext cx="3962400" cy="4762500"/>
          </a:xfr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 Public Corporations</a:t>
            </a:r>
            <a:endParaRPr lang="en-US" dirty="0"/>
          </a:p>
        </p:txBody>
      </p:sp>
      <p:sp>
        <p:nvSpPr>
          <p:cNvPr id="3" name="Content Placeholder 2"/>
          <p:cNvSpPr>
            <a:spLocks noGrp="1"/>
          </p:cNvSpPr>
          <p:nvPr>
            <p:ph sz="half" idx="1"/>
          </p:nvPr>
        </p:nvSpPr>
        <p:spPr>
          <a:xfrm>
            <a:off x="457199" y="1219200"/>
            <a:ext cx="4267201" cy="4906963"/>
          </a:xfrm>
        </p:spPr>
        <p:txBody>
          <a:bodyPr>
            <a:normAutofit/>
          </a:bodyPr>
          <a:lstStyle/>
          <a:p>
            <a:pPr>
              <a:buNone/>
              <a:defRPr/>
            </a:pPr>
            <a:r>
              <a:rPr lang="en-US" sz="2400" b="1" i="1" u="sng" dirty="0" smtClean="0">
                <a:solidFill>
                  <a:schemeClr val="folHlink"/>
                </a:solidFill>
              </a:rPr>
              <a:t> Disadvantages</a:t>
            </a:r>
          </a:p>
          <a:p>
            <a:pPr>
              <a:buFont typeface="Wingdings" pitchFamily="2" charset="2"/>
              <a:buChar char="q"/>
              <a:defRPr/>
            </a:pPr>
            <a:r>
              <a:rPr lang="en-US" sz="2400" dirty="0" smtClean="0"/>
              <a:t>Cost and time in incorporating</a:t>
            </a:r>
          </a:p>
          <a:p>
            <a:pPr>
              <a:buFont typeface="Wingdings" pitchFamily="2" charset="2"/>
              <a:buChar char="q"/>
              <a:defRPr/>
            </a:pPr>
            <a:r>
              <a:rPr lang="en-US" sz="2400" dirty="0" smtClean="0"/>
              <a:t>Double taxation</a:t>
            </a:r>
          </a:p>
          <a:p>
            <a:pPr>
              <a:buFont typeface="Wingdings" pitchFamily="2" charset="2"/>
              <a:buChar char="q"/>
              <a:defRPr/>
            </a:pPr>
            <a:r>
              <a:rPr lang="en-US" sz="2400" dirty="0" smtClean="0"/>
              <a:t>Potential for diminished incentives</a:t>
            </a:r>
          </a:p>
          <a:p>
            <a:pPr>
              <a:buFont typeface="Wingdings" pitchFamily="2" charset="2"/>
              <a:buChar char="q"/>
              <a:defRPr/>
            </a:pPr>
            <a:r>
              <a:rPr lang="en-US" sz="2400" dirty="0" smtClean="0"/>
              <a:t>Legal requirements and red tape</a:t>
            </a:r>
          </a:p>
          <a:p>
            <a:pPr>
              <a:buFont typeface="Wingdings" pitchFamily="2" charset="2"/>
              <a:buChar char="q"/>
              <a:defRPr/>
            </a:pPr>
            <a:r>
              <a:rPr lang="en-US" sz="2400" dirty="0" smtClean="0"/>
              <a:t>Potential loss of control</a:t>
            </a:r>
          </a:p>
        </p:txBody>
      </p:sp>
      <p:sp>
        <p:nvSpPr>
          <p:cNvPr id="6" name="Slide Number Placeholder 5"/>
          <p:cNvSpPr>
            <a:spLocks noGrp="1"/>
          </p:cNvSpPr>
          <p:nvPr>
            <p:ph type="sldNum" sz="quarter" idx="12"/>
          </p:nvPr>
        </p:nvSpPr>
        <p:spPr/>
        <p:txBody>
          <a:bodyPr/>
          <a:lstStyle/>
          <a:p>
            <a:fld id="{D51081E8-3327-495A-9823-FC891E0968B6}" type="slidenum">
              <a:rPr lang="en-US" smtClean="0"/>
              <a:pPr/>
              <a:t>114</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10" name="Picture 4" descr="j0233018"/>
          <p:cNvPicPr>
            <a:picLocks noGrp="1" noChangeAspect="1" noChangeArrowheads="1"/>
          </p:cNvPicPr>
          <p:nvPr>
            <p:ph sz="half" idx="2"/>
          </p:nvPr>
        </p:nvPicPr>
        <p:blipFill>
          <a:blip r:embed="rId3" cstate="print"/>
          <a:srcRect/>
          <a:stretch>
            <a:fillRect/>
          </a:stretch>
        </p:blipFill>
        <p:spPr>
          <a:xfrm>
            <a:off x="4800600" y="1295400"/>
            <a:ext cx="4190999" cy="4800600"/>
          </a:xfr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115</a:t>
            </a:fld>
            <a:endParaRPr lang="en-US"/>
          </a:p>
        </p:txBody>
      </p:sp>
      <p:sp>
        <p:nvSpPr>
          <p:cNvPr id="3" name="Content Placeholder 2"/>
          <p:cNvSpPr>
            <a:spLocks noGrp="1"/>
          </p:cNvSpPr>
          <p:nvPr>
            <p:ph sz="quarter" idx="1"/>
          </p:nvPr>
        </p:nvSpPr>
        <p:spPr>
          <a:xfrm>
            <a:off x="457200" y="1066800"/>
            <a:ext cx="8229600" cy="4724400"/>
          </a:xfrm>
        </p:spPr>
        <p:txBody>
          <a:bodyPr>
            <a:normAutofit fontScale="62500" lnSpcReduction="20000"/>
          </a:bodyPr>
          <a:lstStyle/>
          <a:p>
            <a:pPr>
              <a:buNone/>
            </a:pPr>
            <a:r>
              <a:rPr lang="en-US" b="1" i="1" dirty="0" smtClean="0">
                <a:solidFill>
                  <a:srgbClr val="7030A0"/>
                </a:solidFill>
              </a:rPr>
              <a:t>                  </a:t>
            </a:r>
          </a:p>
          <a:p>
            <a:pP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r>
              <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THANK   YOU!!!</a:t>
            </a:r>
            <a:endParaRPr lang="en-US" sz="6600"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lgn="r">
              <a:buNone/>
            </a:pPr>
            <a:endParaRPr lang="en-US" sz="4400" b="1" i="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pic>
        <p:nvPicPr>
          <p:cNvPr id="5" name="Picture 4"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685800" y="914400"/>
            <a:ext cx="73914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Organizational Structure – course outline</a:t>
            </a:r>
            <a:endParaRPr lang="en-US" sz="3200" dirty="0"/>
          </a:p>
        </p:txBody>
      </p:sp>
      <p:sp>
        <p:nvSpPr>
          <p:cNvPr id="9" name="Content Placeholder 8"/>
          <p:cNvSpPr>
            <a:spLocks noGrp="1"/>
          </p:cNvSpPr>
          <p:nvPr>
            <p:ph idx="1"/>
          </p:nvPr>
        </p:nvSpPr>
        <p:spPr>
          <a:xfrm>
            <a:off x="457200" y="1189037"/>
            <a:ext cx="4038600" cy="4906963"/>
          </a:xfrm>
        </p:spPr>
        <p:txBody>
          <a:bodyPr>
            <a:normAutofit fontScale="77500" lnSpcReduction="20000"/>
          </a:bodyPr>
          <a:lstStyle/>
          <a:p>
            <a:pPr>
              <a:buFont typeface="Wingdings" pitchFamily="2" charset="2"/>
              <a:buChar char="Ø"/>
            </a:pPr>
            <a:r>
              <a:rPr lang="en-US" dirty="0" smtClean="0"/>
              <a:t>Line Organization </a:t>
            </a:r>
          </a:p>
          <a:p>
            <a:pPr>
              <a:buNone/>
            </a:pPr>
            <a:r>
              <a:rPr lang="en-US" dirty="0" smtClean="0"/>
              <a:t>	– Advantages and disadvantages</a:t>
            </a:r>
          </a:p>
          <a:p>
            <a:pPr>
              <a:buFont typeface="Wingdings" pitchFamily="2" charset="2"/>
              <a:buChar char="Ø"/>
            </a:pPr>
            <a:r>
              <a:rPr lang="en-US" dirty="0" smtClean="0"/>
              <a:t> Functional Organization </a:t>
            </a:r>
          </a:p>
          <a:p>
            <a:pPr>
              <a:buNone/>
            </a:pPr>
            <a:r>
              <a:rPr lang="en-US" dirty="0" smtClean="0"/>
              <a:t>	– Advantages and disadvantages</a:t>
            </a:r>
          </a:p>
          <a:p>
            <a:pPr>
              <a:buFont typeface="Wingdings" pitchFamily="2" charset="2"/>
              <a:buChar char="Ø"/>
            </a:pPr>
            <a:r>
              <a:rPr lang="en-US" dirty="0" smtClean="0"/>
              <a:t>Line and Staff Organization </a:t>
            </a:r>
          </a:p>
          <a:p>
            <a:pPr>
              <a:buNone/>
            </a:pPr>
            <a:r>
              <a:rPr lang="en-US" dirty="0" smtClean="0"/>
              <a:t>	– Advantages and disadvantages</a:t>
            </a:r>
          </a:p>
          <a:p>
            <a:pPr>
              <a:buFont typeface="Wingdings" pitchFamily="2" charset="2"/>
              <a:buChar char="Ø"/>
            </a:pPr>
            <a:r>
              <a:rPr lang="en-US" dirty="0" smtClean="0"/>
              <a:t>Committee Organization </a:t>
            </a:r>
          </a:p>
          <a:p>
            <a:pPr>
              <a:buNone/>
            </a:pPr>
            <a:r>
              <a:rPr lang="en-US" dirty="0" smtClean="0"/>
              <a:t>	– Advantages and disadvantages</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116</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1026" name="Picture 2" descr="H:\study materials\Organisation and Management\downloads\533755_620164981337676_922219788_n.jpg"/>
          <p:cNvPicPr>
            <a:picLocks noChangeAspect="1" noChangeArrowheads="1"/>
          </p:cNvPicPr>
          <p:nvPr/>
        </p:nvPicPr>
        <p:blipFill>
          <a:blip r:embed="rId3" cstate="print"/>
          <a:srcRect/>
          <a:stretch>
            <a:fillRect/>
          </a:stretch>
        </p:blipFill>
        <p:spPr bwMode="auto">
          <a:xfrm>
            <a:off x="4343400" y="1219200"/>
            <a:ext cx="4648200" cy="3733800"/>
          </a:xfrm>
          <a:prstGeom prst="rect">
            <a:avLst/>
          </a:prstGeom>
          <a:no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5. Organizational Structure</a:t>
            </a:r>
            <a:endParaRPr lang="en-US" dirty="0"/>
          </a:p>
        </p:txBody>
      </p:sp>
      <p:sp>
        <p:nvSpPr>
          <p:cNvPr id="9" name="Content Placeholder 8"/>
          <p:cNvSpPr>
            <a:spLocks noGrp="1"/>
          </p:cNvSpPr>
          <p:nvPr>
            <p:ph idx="1"/>
          </p:nvPr>
        </p:nvSpPr>
        <p:spPr>
          <a:xfrm>
            <a:off x="457200" y="1066801"/>
            <a:ext cx="8229600" cy="5029200"/>
          </a:xfrm>
        </p:spPr>
        <p:txBody>
          <a:bodyPr>
            <a:normAutofit fontScale="77500" lnSpcReduction="20000"/>
          </a:bodyPr>
          <a:lstStyle/>
          <a:p>
            <a:pPr algn="just">
              <a:buNone/>
            </a:pPr>
            <a:r>
              <a:rPr lang="en-US" dirty="0" smtClean="0"/>
              <a:t>	The </a:t>
            </a:r>
            <a:r>
              <a:rPr lang="en-US" b="1" dirty="0" smtClean="0"/>
              <a:t>organization structure</a:t>
            </a:r>
            <a:r>
              <a:rPr lang="en-US" dirty="0" smtClean="0"/>
              <a:t> is a skeleton or a framework that divides the total activities into related groups, develops superior and subordinate relationship among the persons by prescribing the authorities.</a:t>
            </a:r>
          </a:p>
          <a:p>
            <a:pPr algn="just">
              <a:buNone/>
            </a:pPr>
            <a:r>
              <a:rPr lang="en-US" dirty="0"/>
              <a:t>	</a:t>
            </a:r>
            <a:endParaRPr lang="en-US" dirty="0" smtClean="0"/>
          </a:p>
          <a:p>
            <a:pPr algn="just">
              <a:buNone/>
            </a:pPr>
            <a:r>
              <a:rPr lang="en-US" dirty="0"/>
              <a:t>	</a:t>
            </a:r>
            <a:r>
              <a:rPr lang="en-US" dirty="0" smtClean="0"/>
              <a:t>Thus, it indicates the hierarchy (</a:t>
            </a:r>
            <a:r>
              <a:rPr lang="en-US" dirty="0" smtClean="0">
                <a:solidFill>
                  <a:srgbClr val="FF0000"/>
                </a:solidFill>
              </a:rPr>
              <a:t>persons arranged according to rank</a:t>
            </a:r>
            <a:r>
              <a:rPr lang="en-US" dirty="0" smtClean="0"/>
              <a:t>), authority structure and reporting relationships (</a:t>
            </a:r>
            <a:r>
              <a:rPr lang="en-US" dirty="0" smtClean="0">
                <a:solidFill>
                  <a:srgbClr val="FF0000"/>
                </a:solidFill>
              </a:rPr>
              <a:t>who should report to whom</a:t>
            </a:r>
            <a:r>
              <a:rPr lang="en-US" dirty="0" smtClean="0"/>
              <a:t>).</a:t>
            </a:r>
          </a:p>
          <a:p>
            <a:pPr algn="just">
              <a:buNone/>
            </a:pPr>
            <a:r>
              <a:rPr lang="en-US" dirty="0" smtClean="0"/>
              <a:t>	</a:t>
            </a:r>
          </a:p>
          <a:p>
            <a:pPr algn="just">
              <a:buNone/>
            </a:pPr>
            <a:r>
              <a:rPr lang="en-US" dirty="0" smtClean="0"/>
              <a:t>	The organizational structure differs from industry to industry. It usually depends upon:</a:t>
            </a:r>
          </a:p>
          <a:p>
            <a:pPr marL="571500" indent="-571500" algn="just">
              <a:buFont typeface="+mj-lt"/>
              <a:buAutoNum type="romanLcPeriod"/>
            </a:pPr>
            <a:r>
              <a:rPr lang="en-US" i="1" dirty="0" smtClean="0">
                <a:solidFill>
                  <a:srgbClr val="0000CC"/>
                </a:solidFill>
              </a:rPr>
              <a:t>Size of the organization.</a:t>
            </a:r>
          </a:p>
          <a:p>
            <a:pPr marL="571500" indent="-571500" algn="just">
              <a:buFont typeface="+mj-lt"/>
              <a:buAutoNum type="romanLcPeriod"/>
            </a:pPr>
            <a:r>
              <a:rPr lang="en-US" i="1" dirty="0" smtClean="0">
                <a:solidFill>
                  <a:srgbClr val="0000CC"/>
                </a:solidFill>
              </a:rPr>
              <a:t>Nature of the product being manufactured.</a:t>
            </a:r>
          </a:p>
          <a:p>
            <a:pPr marL="571500" indent="-571500" algn="just">
              <a:buFont typeface="+mj-lt"/>
              <a:buAutoNum type="romanLcPeriod"/>
            </a:pPr>
            <a:r>
              <a:rPr lang="en-US" i="1" dirty="0" smtClean="0">
                <a:solidFill>
                  <a:srgbClr val="0000CC"/>
                </a:solidFill>
              </a:rPr>
              <a:t>Complexity of the problems being faced.</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117</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 Line Organization</a:t>
            </a:r>
            <a:endParaRPr lang="en-US" dirty="0"/>
          </a:p>
        </p:txBody>
      </p:sp>
      <p:sp>
        <p:nvSpPr>
          <p:cNvPr id="9" name="Content Placeholder 8"/>
          <p:cNvSpPr>
            <a:spLocks noGrp="1"/>
          </p:cNvSpPr>
          <p:nvPr>
            <p:ph idx="1"/>
          </p:nvPr>
        </p:nvSpPr>
        <p:spPr/>
        <p:txBody>
          <a:bodyPr>
            <a:normAutofit fontScale="85000" lnSpcReduction="20000"/>
          </a:bodyPr>
          <a:lstStyle/>
          <a:p>
            <a:pPr algn="just">
              <a:buNone/>
            </a:pPr>
            <a:r>
              <a:rPr lang="en-US" dirty="0" smtClean="0"/>
              <a:t>	This is the </a:t>
            </a:r>
            <a:r>
              <a:rPr lang="en-US" i="1" dirty="0" smtClean="0">
                <a:solidFill>
                  <a:srgbClr val="0628D4"/>
                </a:solidFill>
              </a:rPr>
              <a:t>simplest and earliest</a:t>
            </a:r>
            <a:r>
              <a:rPr lang="en-US" dirty="0" smtClean="0"/>
              <a:t> type of organization. It is also called as </a:t>
            </a:r>
            <a:r>
              <a:rPr lang="en-US" b="1" i="1" dirty="0" smtClean="0">
                <a:solidFill>
                  <a:srgbClr val="FF0000"/>
                </a:solidFill>
              </a:rPr>
              <a:t>Military or Scalar organization</a:t>
            </a:r>
            <a:r>
              <a:rPr lang="en-US" dirty="0" smtClean="0"/>
              <a:t>.</a:t>
            </a:r>
          </a:p>
          <a:p>
            <a:pPr algn="just">
              <a:buNone/>
            </a:pPr>
            <a:r>
              <a:rPr lang="en-US" dirty="0" smtClean="0"/>
              <a:t> </a:t>
            </a:r>
          </a:p>
          <a:p>
            <a:pPr algn="just">
              <a:buNone/>
            </a:pPr>
            <a:r>
              <a:rPr lang="en-US" dirty="0"/>
              <a:t>	</a:t>
            </a:r>
            <a:r>
              <a:rPr lang="en-US" dirty="0" smtClean="0"/>
              <a:t>In this type of organization, the line of authority flows directly from top to bottom and the line of responsibility from bottom to top in opposite direction.</a:t>
            </a:r>
          </a:p>
          <a:p>
            <a:pPr algn="just">
              <a:buNone/>
            </a:pPr>
            <a:r>
              <a:rPr lang="en-US" dirty="0" smtClean="0"/>
              <a:t> </a:t>
            </a:r>
          </a:p>
          <a:p>
            <a:pPr algn="just">
              <a:buNone/>
            </a:pPr>
            <a:r>
              <a:rPr lang="en-US" dirty="0"/>
              <a:t>	</a:t>
            </a:r>
            <a:r>
              <a:rPr lang="en-US" dirty="0" smtClean="0"/>
              <a:t>In line organization, the business activities are divided into three groups:</a:t>
            </a:r>
          </a:p>
          <a:p>
            <a:pPr marL="571500" indent="-571500" algn="just">
              <a:buFont typeface="+mj-lt"/>
              <a:buAutoNum type="romanLcPeriod"/>
            </a:pPr>
            <a:r>
              <a:rPr lang="en-US" dirty="0" smtClean="0"/>
              <a:t>Finance or accounts</a:t>
            </a:r>
          </a:p>
          <a:p>
            <a:pPr marL="571500" indent="-571500" algn="just">
              <a:buFont typeface="+mj-lt"/>
              <a:buAutoNum type="romanLcPeriod"/>
            </a:pPr>
            <a:r>
              <a:rPr lang="en-US" dirty="0" smtClean="0"/>
              <a:t>Production</a:t>
            </a:r>
          </a:p>
          <a:p>
            <a:pPr marL="571500" indent="-571500" algn="just">
              <a:buFont typeface="+mj-lt"/>
              <a:buAutoNum type="romanLcPeriod"/>
            </a:pPr>
            <a:r>
              <a:rPr lang="en-US" dirty="0" smtClean="0"/>
              <a:t>Sales (distribution)</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118</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 Line Organization</a:t>
            </a:r>
            <a:endParaRPr lang="en-US" dirty="0"/>
          </a:p>
        </p:txBody>
      </p:sp>
      <p:sp>
        <p:nvSpPr>
          <p:cNvPr id="9" name="Content Placeholder 8"/>
          <p:cNvSpPr>
            <a:spLocks noGrp="1"/>
          </p:cNvSpPr>
          <p:nvPr>
            <p:ph idx="1"/>
          </p:nvPr>
        </p:nvSpPr>
        <p:spPr/>
        <p:txBody>
          <a:bodyPr>
            <a:normAutofit fontScale="92500" lnSpcReduction="20000"/>
          </a:bodyPr>
          <a:lstStyle/>
          <a:p>
            <a:pPr algn="just">
              <a:buNone/>
            </a:pPr>
            <a:r>
              <a:rPr lang="en-US" dirty="0" smtClean="0"/>
              <a:t>	Each of these </a:t>
            </a:r>
            <a:r>
              <a:rPr lang="en-US" dirty="0" smtClean="0">
                <a:solidFill>
                  <a:srgbClr val="0628D4"/>
                </a:solidFill>
              </a:rPr>
              <a:t>departments</a:t>
            </a:r>
            <a:r>
              <a:rPr lang="en-US" dirty="0" smtClean="0"/>
              <a:t> is subdivided into certain self-contained departments or </a:t>
            </a:r>
            <a:r>
              <a:rPr lang="en-US" dirty="0" smtClean="0">
                <a:solidFill>
                  <a:srgbClr val="0628D4"/>
                </a:solidFill>
              </a:rPr>
              <a:t>sections</a:t>
            </a:r>
            <a:r>
              <a:rPr lang="en-US" dirty="0" smtClean="0"/>
              <a:t>.</a:t>
            </a:r>
          </a:p>
          <a:p>
            <a:pPr algn="just">
              <a:buNone/>
            </a:pPr>
            <a:r>
              <a:rPr lang="en-US" dirty="0" smtClean="0"/>
              <a:t> </a:t>
            </a:r>
          </a:p>
          <a:p>
            <a:pPr marL="571500" indent="-571500" algn="just">
              <a:buNone/>
            </a:pPr>
            <a:r>
              <a:rPr lang="en-US" i="1" dirty="0" smtClean="0">
                <a:solidFill>
                  <a:srgbClr val="00B050"/>
                </a:solidFill>
              </a:rPr>
              <a:t>	Each departmental head has complete control over his section and he is fully authorized to select his labor, staff, purchases of raw materials, stores and to set the standards of output etc.</a:t>
            </a:r>
            <a:endParaRPr lang="en-US" dirty="0"/>
          </a:p>
          <a:p>
            <a:pPr marL="571500" indent="-571500" algn="just">
              <a:buNone/>
            </a:pPr>
            <a:endParaRPr lang="en-US" dirty="0" smtClean="0"/>
          </a:p>
          <a:p>
            <a:pPr marL="571500" indent="-571500" algn="just">
              <a:buNone/>
            </a:pPr>
            <a:r>
              <a:rPr lang="en-US" dirty="0"/>
              <a:t>	</a:t>
            </a:r>
            <a:r>
              <a:rPr lang="en-US" dirty="0" smtClean="0"/>
              <a:t>The responsibility of each departmental head is clearly defined. Each department works as a self-supporting unit.</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119</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2349893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a:t>
            </a:r>
            <a:br>
              <a:rPr lang="en-US" dirty="0" smtClean="0"/>
            </a:br>
            <a:r>
              <a:rPr lang="en-US" dirty="0" smtClean="0"/>
              <a:t>INTRODUCTION</a:t>
            </a:r>
            <a:endParaRPr lang="en-US" dirty="0"/>
          </a:p>
        </p:txBody>
      </p:sp>
      <p:sp>
        <p:nvSpPr>
          <p:cNvPr id="3" name="Subtitle 2"/>
          <p:cNvSpPr>
            <a:spLocks noGrp="1"/>
          </p:cNvSpPr>
          <p:nvPr>
            <p:ph type="subTitle" idx="1"/>
          </p:nvPr>
        </p:nvSpPr>
        <p:spPr>
          <a:xfrm>
            <a:off x="1066800" y="3900487"/>
            <a:ext cx="6965516" cy="1665738"/>
          </a:xfrm>
        </p:spPr>
        <p:txBody>
          <a:bodyPr>
            <a:normAutofit/>
          </a:bodyPr>
          <a:lstStyle/>
          <a:p>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Bikash</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Adhikari</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Lecturer</a:t>
            </a:r>
          </a:p>
          <a:p>
            <a:endParaRPr lang="en-US" dirty="0"/>
          </a:p>
        </p:txBody>
      </p:sp>
      <p:pic>
        <p:nvPicPr>
          <p:cNvPr id="4" name="Picture 3" descr="C:\Users\Khem\Desktop\logo_20110422093508.jpg"/>
          <p:cNvPicPr/>
          <p:nvPr/>
        </p:nvPicPr>
        <p:blipFill>
          <a:blip r:embed="rId2" cstate="print"/>
          <a:srcRect/>
          <a:stretch>
            <a:fillRect/>
          </a:stretch>
        </p:blipFill>
        <p:spPr bwMode="auto">
          <a:xfrm>
            <a:off x="3733800" y="381000"/>
            <a:ext cx="1425424" cy="1357460"/>
          </a:xfrm>
          <a:prstGeom prst="rect">
            <a:avLst/>
          </a:prstGeom>
          <a:noFill/>
          <a:ln w="9525">
            <a:noFill/>
            <a:miter lim="800000"/>
            <a:headEnd/>
            <a:tailEnd/>
          </a:ln>
        </p:spPr>
      </p:pic>
      <p:sp>
        <p:nvSpPr>
          <p:cNvPr id="6" name="Subtitle 2"/>
          <p:cNvSpPr txBox="1">
            <a:spLocks/>
          </p:cNvSpPr>
          <p:nvPr/>
        </p:nvSpPr>
        <p:spPr>
          <a:xfrm>
            <a:off x="76200" y="5638800"/>
            <a:ext cx="8915400" cy="685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i="1" noProof="0" dirty="0" smtClean="0">
                <a:solidFill>
                  <a:srgbClr val="5229E9"/>
                </a:solidFill>
                <a:latin typeface="Book Antiqua" pitchFamily="18" charset="0"/>
              </a:rPr>
              <a:t>‘There is nothing in a </a:t>
            </a:r>
            <a:r>
              <a:rPr lang="en-US" sz="2400" b="1" i="1" noProof="0" dirty="0" smtClean="0">
                <a:solidFill>
                  <a:srgbClr val="0070C0"/>
                </a:solidFill>
                <a:latin typeface="Book Antiqua" pitchFamily="18" charset="0"/>
              </a:rPr>
              <a:t>caterpillar</a:t>
            </a:r>
            <a:r>
              <a:rPr lang="en-US" sz="2400" i="1" noProof="0" dirty="0" smtClean="0">
                <a:solidFill>
                  <a:srgbClr val="5229E9"/>
                </a:solidFill>
                <a:latin typeface="Book Antiqua" pitchFamily="18" charset="0"/>
              </a:rPr>
              <a:t> that tells you it is going to be a </a:t>
            </a:r>
            <a:r>
              <a:rPr lang="en-US" sz="2400" b="1" i="1" noProof="0" dirty="0" smtClean="0">
                <a:solidFill>
                  <a:srgbClr val="FF0000"/>
                </a:solidFill>
                <a:latin typeface="Book Antiqua" pitchFamily="18" charset="0"/>
              </a:rPr>
              <a:t>butterfly</a:t>
            </a:r>
            <a:r>
              <a:rPr lang="en-US" sz="2400" i="1" noProof="0" dirty="0" smtClean="0">
                <a:solidFill>
                  <a:srgbClr val="5229E9"/>
                </a:solidFill>
                <a:latin typeface="Book Antiqua" pitchFamily="18" charset="0"/>
              </a:rPr>
              <a:t>.’</a:t>
            </a:r>
            <a:endParaRPr kumimoji="0" lang="en-US" sz="2400" b="0" i="1" u="none" strike="noStrike" kern="1200" cap="none" spc="0" normalizeH="0" baseline="0" noProof="0" dirty="0">
              <a:ln>
                <a:noFill/>
              </a:ln>
              <a:solidFill>
                <a:srgbClr val="5229E9"/>
              </a:solidFill>
              <a:effectLst/>
              <a:uLnTx/>
              <a:uFillTx/>
              <a:latin typeface="Book Antiqua" pitchFamily="18" charset="0"/>
              <a:ea typeface="+mn-ea"/>
              <a:cs typeface="+mn-cs"/>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 Line Organization</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120</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3074" name="Picture 2" descr="H:\study materials\Organisation and Management\downloads\Pure Line Organisation.jpg"/>
          <p:cNvPicPr>
            <a:picLocks noGrp="1" noChangeAspect="1" noChangeArrowheads="1"/>
          </p:cNvPicPr>
          <p:nvPr>
            <p:ph idx="1"/>
          </p:nvPr>
        </p:nvPicPr>
        <p:blipFill>
          <a:blip r:embed="rId3" cstate="print"/>
          <a:srcRect/>
          <a:stretch>
            <a:fillRect/>
          </a:stretch>
        </p:blipFill>
        <p:spPr bwMode="auto">
          <a:xfrm>
            <a:off x="1295400" y="1066800"/>
            <a:ext cx="6400800" cy="5029200"/>
          </a:xfrm>
          <a:prstGeom prst="rect">
            <a:avLst/>
          </a:prstGeom>
          <a:noFill/>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Line Organization</a:t>
            </a:r>
            <a:endParaRPr lang="en-US" dirty="0"/>
          </a:p>
        </p:txBody>
      </p:sp>
      <p:sp>
        <p:nvSpPr>
          <p:cNvPr id="3" name="Content Placeholder 2"/>
          <p:cNvSpPr>
            <a:spLocks noGrp="1"/>
          </p:cNvSpPr>
          <p:nvPr>
            <p:ph sz="half" idx="1"/>
          </p:nvPr>
        </p:nvSpPr>
        <p:spPr/>
        <p:txBody>
          <a:bodyPr>
            <a:normAutofit fontScale="92500" lnSpcReduction="10000"/>
          </a:bodyPr>
          <a:lstStyle/>
          <a:p>
            <a:pPr>
              <a:buNone/>
            </a:pPr>
            <a:r>
              <a:rPr lang="en-US" sz="2400" b="1" i="1" u="sng" dirty="0" smtClean="0">
                <a:solidFill>
                  <a:srgbClr val="FF0000"/>
                </a:solidFill>
              </a:rPr>
              <a:t> </a:t>
            </a:r>
            <a:r>
              <a:rPr lang="en-US" b="1" i="1" u="sng" dirty="0" smtClean="0">
                <a:solidFill>
                  <a:srgbClr val="FF0000"/>
                </a:solidFill>
              </a:rPr>
              <a:t>Advantages</a:t>
            </a:r>
          </a:p>
          <a:p>
            <a:pPr marL="514350" indent="-514350">
              <a:buFont typeface="+mj-lt"/>
              <a:buAutoNum type="arabicPeriod"/>
            </a:pPr>
            <a:r>
              <a:rPr lang="en-US" dirty="0" smtClean="0"/>
              <a:t>Simplicity.</a:t>
            </a:r>
          </a:p>
          <a:p>
            <a:pPr marL="514350" indent="-514350">
              <a:buFont typeface="+mj-lt"/>
              <a:buAutoNum type="arabicPeriod"/>
            </a:pPr>
            <a:r>
              <a:rPr lang="en-US" dirty="0" smtClean="0"/>
              <a:t>Clear cut authority and responsibility.</a:t>
            </a:r>
          </a:p>
          <a:p>
            <a:pPr marL="514350" indent="-514350">
              <a:buFont typeface="+mj-lt"/>
              <a:buAutoNum type="arabicPeriod"/>
            </a:pPr>
            <a:r>
              <a:rPr lang="en-US" dirty="0" smtClean="0"/>
              <a:t>Strong in discipline.</a:t>
            </a:r>
          </a:p>
          <a:p>
            <a:pPr marL="514350" indent="-514350">
              <a:buFont typeface="+mj-lt"/>
              <a:buAutoNum type="arabicPeriod"/>
            </a:pPr>
            <a:r>
              <a:rPr lang="en-US" dirty="0" smtClean="0"/>
              <a:t>Unity of command.</a:t>
            </a:r>
          </a:p>
          <a:p>
            <a:pPr marL="514350" indent="-514350">
              <a:buFont typeface="+mj-lt"/>
              <a:buAutoNum type="arabicPeriod"/>
            </a:pPr>
            <a:r>
              <a:rPr lang="en-US" dirty="0" smtClean="0"/>
              <a:t>Quick decisions.</a:t>
            </a:r>
          </a:p>
          <a:p>
            <a:pPr marL="514350" indent="-514350">
              <a:buFont typeface="+mj-lt"/>
              <a:buAutoNum type="arabicPeriod"/>
            </a:pPr>
            <a:r>
              <a:rPr lang="en-US" dirty="0" smtClean="0"/>
              <a:t>Rapid communication.</a:t>
            </a:r>
          </a:p>
          <a:p>
            <a:pPr marL="514350" indent="-514350">
              <a:buFont typeface="+mj-lt"/>
              <a:buAutoNum type="arabicPeriod"/>
            </a:pPr>
            <a:r>
              <a:rPr lang="en-US" dirty="0" smtClean="0"/>
              <a:t>Co-ordination.</a:t>
            </a:r>
          </a:p>
          <a:p>
            <a:pPr marL="514350" indent="-514350">
              <a:buFont typeface="+mj-lt"/>
              <a:buAutoNum type="arabicPeriod"/>
            </a:pPr>
            <a:r>
              <a:rPr lang="en-US" dirty="0" smtClean="0"/>
              <a:t>Development of all-round activities.</a:t>
            </a:r>
          </a:p>
        </p:txBody>
      </p:sp>
      <p:sp>
        <p:nvSpPr>
          <p:cNvPr id="6" name="Slide Number Placeholder 5"/>
          <p:cNvSpPr>
            <a:spLocks noGrp="1"/>
          </p:cNvSpPr>
          <p:nvPr>
            <p:ph type="sldNum" sz="quarter" idx="12"/>
          </p:nvPr>
        </p:nvSpPr>
        <p:spPr/>
        <p:txBody>
          <a:bodyPr/>
          <a:lstStyle/>
          <a:p>
            <a:fld id="{D51081E8-3327-495A-9823-FC891E0968B6}" type="slidenum">
              <a:rPr lang="en-US" smtClean="0"/>
              <a:pPr/>
              <a:t>121</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
        <p:nvSpPr>
          <p:cNvPr id="8" name="Content Placeholder 7"/>
          <p:cNvSpPr>
            <a:spLocks noGrp="1"/>
          </p:cNvSpPr>
          <p:nvPr>
            <p:ph sz="half" idx="2"/>
          </p:nvPr>
        </p:nvSpPr>
        <p:spPr/>
        <p:txBody>
          <a:bodyPr>
            <a:normAutofit fontScale="92500" lnSpcReduction="10000"/>
          </a:bodyPr>
          <a:lstStyle/>
          <a:p>
            <a:pPr>
              <a:buNone/>
            </a:pPr>
            <a:r>
              <a:rPr lang="en-US" b="1" i="1" u="sng" dirty="0" smtClean="0">
                <a:solidFill>
                  <a:srgbClr val="FF0000"/>
                </a:solidFill>
              </a:rPr>
              <a:t>Disadvantages</a:t>
            </a:r>
          </a:p>
          <a:p>
            <a:pPr marL="514350" indent="-514350">
              <a:buFont typeface="+mj-lt"/>
              <a:buAutoNum type="arabicPeriod"/>
            </a:pPr>
            <a:r>
              <a:rPr lang="en-US" dirty="0" smtClean="0"/>
              <a:t>Undue reliance.</a:t>
            </a:r>
          </a:p>
          <a:p>
            <a:pPr marL="514350" indent="-514350">
              <a:buFont typeface="+mj-lt"/>
              <a:buAutoNum type="arabicPeriod"/>
            </a:pPr>
            <a:r>
              <a:rPr lang="en-US" dirty="0" smtClean="0"/>
              <a:t>Personal limitation.</a:t>
            </a:r>
          </a:p>
          <a:p>
            <a:pPr marL="514350" indent="-514350">
              <a:buFont typeface="+mj-lt"/>
              <a:buAutoNum type="arabicPeriod"/>
            </a:pPr>
            <a:r>
              <a:rPr lang="en-US" dirty="0" smtClean="0"/>
              <a:t>Overload of work.</a:t>
            </a:r>
          </a:p>
          <a:p>
            <a:pPr marL="514350" indent="-514350">
              <a:buFont typeface="+mj-lt"/>
              <a:buAutoNum type="arabicPeriod"/>
            </a:pPr>
            <a:r>
              <a:rPr lang="en-US" dirty="0" smtClean="0"/>
              <a:t>Dictatorial way.</a:t>
            </a:r>
          </a:p>
          <a:p>
            <a:pPr marL="514350" indent="-514350">
              <a:buFont typeface="+mj-lt"/>
              <a:buAutoNum type="arabicPeriod"/>
            </a:pPr>
            <a:r>
              <a:rPr lang="en-US" dirty="0" smtClean="0"/>
              <a:t>Duplication of work.</a:t>
            </a:r>
          </a:p>
          <a:p>
            <a:pPr marL="514350" indent="-514350">
              <a:buFont typeface="+mj-lt"/>
              <a:buAutoNum type="arabicPeriod"/>
            </a:pPr>
            <a:r>
              <a:rPr lang="en-US" dirty="0" smtClean="0"/>
              <a:t>Unsuitable for large concerns.</a:t>
            </a:r>
          </a:p>
          <a:p>
            <a:pPr marL="514350" indent="-514350">
              <a:buFont typeface="+mj-lt"/>
              <a:buAutoNum type="arabicPeriod"/>
            </a:pPr>
            <a:r>
              <a:rPr lang="en-US" dirty="0" smtClean="0"/>
              <a:t>Scope of </a:t>
            </a:r>
            <a:r>
              <a:rPr lang="en-US" dirty="0" err="1" smtClean="0"/>
              <a:t>favourism</a:t>
            </a:r>
            <a:r>
              <a:rPr lang="en-US" dirty="0" smtClean="0"/>
              <a:t>.</a:t>
            </a:r>
          </a:p>
          <a:p>
            <a:pPr marL="514350" indent="-514350">
              <a:buFont typeface="+mj-lt"/>
              <a:buAutoNum type="arabicPeriod"/>
            </a:pPr>
            <a:r>
              <a:rPr lang="en-US" dirty="0" smtClean="0"/>
              <a:t>Wastage of materials and man hours.</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Functional Organization</a:t>
            </a:r>
            <a:endParaRPr lang="en-US" dirty="0"/>
          </a:p>
        </p:txBody>
      </p:sp>
      <p:sp>
        <p:nvSpPr>
          <p:cNvPr id="9" name="Content Placeholder 8"/>
          <p:cNvSpPr>
            <a:spLocks noGrp="1"/>
          </p:cNvSpPr>
          <p:nvPr>
            <p:ph idx="1"/>
          </p:nvPr>
        </p:nvSpPr>
        <p:spPr>
          <a:xfrm>
            <a:off x="457200" y="1219201"/>
            <a:ext cx="8077200" cy="4876800"/>
          </a:xfrm>
        </p:spPr>
        <p:txBody>
          <a:bodyPr>
            <a:normAutofit fontScale="77500" lnSpcReduction="20000"/>
          </a:bodyPr>
          <a:lstStyle/>
          <a:p>
            <a:pPr algn="just">
              <a:buNone/>
            </a:pPr>
            <a:r>
              <a:rPr lang="en-US" dirty="0" smtClean="0"/>
              <a:t>	F.W. Taylor suggested </a:t>
            </a:r>
            <a:r>
              <a:rPr lang="en-US" b="1" i="1" dirty="0" smtClean="0">
                <a:solidFill>
                  <a:srgbClr val="FF0000"/>
                </a:solidFill>
              </a:rPr>
              <a:t>functional organization</a:t>
            </a:r>
            <a:r>
              <a:rPr lang="en-US" dirty="0" smtClean="0"/>
              <a:t>, because it was difficult to find all-round persons qualified to work at middle management levels in the line organization. </a:t>
            </a:r>
          </a:p>
          <a:p>
            <a:pPr algn="just">
              <a:buNone/>
            </a:pPr>
            <a:endParaRPr lang="en-US" dirty="0" smtClean="0"/>
          </a:p>
          <a:p>
            <a:pPr algn="just">
              <a:buNone/>
            </a:pPr>
            <a:r>
              <a:rPr lang="en-US" dirty="0" smtClean="0"/>
              <a:t>	</a:t>
            </a:r>
            <a:r>
              <a:rPr lang="en-US" i="1" dirty="0" smtClean="0">
                <a:solidFill>
                  <a:srgbClr val="0628D4"/>
                </a:solidFill>
              </a:rPr>
              <a:t>Functional organization divides managerial activities, so that each head from the works manager down has few functions to perform as possible and is able to become specialist in these. Authority from top to down is delegated according to the function.</a:t>
            </a:r>
          </a:p>
          <a:p>
            <a:pPr algn="just">
              <a:buNone/>
            </a:pPr>
            <a:endParaRPr lang="en-US" i="1" dirty="0" smtClean="0">
              <a:solidFill>
                <a:srgbClr val="0628D4"/>
              </a:solidFill>
            </a:endParaRPr>
          </a:p>
          <a:p>
            <a:pPr algn="just">
              <a:buNone/>
            </a:pPr>
            <a:r>
              <a:rPr lang="en-US" i="1" dirty="0">
                <a:solidFill>
                  <a:srgbClr val="0628D4"/>
                </a:solidFill>
              </a:rPr>
              <a:t>	</a:t>
            </a:r>
            <a:r>
              <a:rPr lang="en-US" i="1" dirty="0" smtClean="0">
                <a:solidFill>
                  <a:srgbClr val="0628D4"/>
                </a:solidFill>
              </a:rPr>
              <a:t>In this type of organization specialists like production engineer, design engineer, maintenance engineer, purchase officer etc. are employed.</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122</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Functional Organization</a:t>
            </a:r>
            <a:endParaRPr lang="en-US" dirty="0"/>
          </a:p>
        </p:txBody>
      </p:sp>
      <p:sp>
        <p:nvSpPr>
          <p:cNvPr id="9" name="Content Placeholder 8"/>
          <p:cNvSpPr>
            <a:spLocks noGrp="1"/>
          </p:cNvSpPr>
          <p:nvPr>
            <p:ph idx="1"/>
          </p:nvPr>
        </p:nvSpPr>
        <p:spPr>
          <a:xfrm>
            <a:off x="457200" y="1219200"/>
            <a:ext cx="8229600" cy="4800601"/>
          </a:xfrm>
        </p:spPr>
        <p:txBody>
          <a:bodyPr>
            <a:normAutofit fontScale="92500" lnSpcReduction="20000"/>
          </a:bodyPr>
          <a:lstStyle/>
          <a:p>
            <a:pPr algn="just">
              <a:buNone/>
            </a:pPr>
            <a:r>
              <a:rPr lang="en-US" dirty="0" smtClean="0"/>
              <a:t>	Each specialist is supposed to give his functional advice to all other foreman and workers. </a:t>
            </a:r>
            <a:endParaRPr lang="en-US" dirty="0"/>
          </a:p>
          <a:p>
            <a:pPr algn="just">
              <a:buNone/>
            </a:pPr>
            <a:endParaRPr lang="en-US" dirty="0" smtClean="0"/>
          </a:p>
          <a:p>
            <a:pPr algn="just">
              <a:buNone/>
            </a:pPr>
            <a:r>
              <a:rPr lang="en-US" dirty="0"/>
              <a:t>	</a:t>
            </a:r>
            <a:r>
              <a:rPr lang="en-US" dirty="0" smtClean="0"/>
              <a:t>Taylor divided the responsibility of shop supervision among several foreman, each specially qualified and in charge of certain aspect of work. </a:t>
            </a:r>
          </a:p>
          <a:p>
            <a:pPr algn="just">
              <a:buNone/>
            </a:pPr>
            <a:endParaRPr lang="en-US" dirty="0" smtClean="0"/>
          </a:p>
          <a:p>
            <a:pPr algn="just">
              <a:buNone/>
            </a:pPr>
            <a:r>
              <a:rPr lang="en-US" dirty="0"/>
              <a:t>	</a:t>
            </a:r>
            <a:r>
              <a:rPr lang="en-US" dirty="0" smtClean="0"/>
              <a:t>Each specialist is authorized to give orders to workers, but only in regard of his field of specialization.</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123</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407000309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Functional Organization</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124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4098" name="Picture 2" descr="H:\study materials\Organisation and Management\downloads\Functional Organization.jpg"/>
          <p:cNvPicPr>
            <a:picLocks noGrp="1" noChangeAspect="1" noChangeArrowheads="1"/>
          </p:cNvPicPr>
          <p:nvPr>
            <p:ph idx="1"/>
          </p:nvPr>
        </p:nvPicPr>
        <p:blipFill>
          <a:blip r:embed="rId3" cstate="print"/>
          <a:srcRect/>
          <a:stretch>
            <a:fillRect/>
          </a:stretch>
        </p:blipFill>
        <p:spPr bwMode="auto">
          <a:xfrm>
            <a:off x="990600" y="1066800"/>
            <a:ext cx="7086600" cy="5181600"/>
          </a:xfrm>
          <a:prstGeom prst="rect">
            <a:avLst/>
          </a:prstGeom>
          <a:noFill/>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 Functional Organization</a:t>
            </a:r>
            <a:endParaRPr lang="en-US" dirty="0"/>
          </a:p>
        </p:txBody>
      </p:sp>
      <p:sp>
        <p:nvSpPr>
          <p:cNvPr id="3" name="Content Placeholder 2"/>
          <p:cNvSpPr>
            <a:spLocks noGrp="1"/>
          </p:cNvSpPr>
          <p:nvPr>
            <p:ph sz="half" idx="1"/>
          </p:nvPr>
        </p:nvSpPr>
        <p:spPr/>
        <p:txBody>
          <a:bodyPr>
            <a:normAutofit fontScale="85000" lnSpcReduction="10000"/>
          </a:bodyPr>
          <a:lstStyle/>
          <a:p>
            <a:pPr>
              <a:buNone/>
            </a:pPr>
            <a:r>
              <a:rPr lang="en-US" sz="2400" b="1" i="1" u="sng" dirty="0" smtClean="0">
                <a:solidFill>
                  <a:srgbClr val="FF0000"/>
                </a:solidFill>
              </a:rPr>
              <a:t> </a:t>
            </a:r>
            <a:r>
              <a:rPr lang="en-US" b="1" i="1" u="sng" dirty="0" smtClean="0">
                <a:solidFill>
                  <a:srgbClr val="FF0000"/>
                </a:solidFill>
              </a:rPr>
              <a:t>Advantages</a:t>
            </a:r>
          </a:p>
          <a:p>
            <a:pPr marL="514350" indent="-514350">
              <a:buFont typeface="+mj-lt"/>
              <a:buAutoNum type="arabicPeriod"/>
            </a:pPr>
            <a:r>
              <a:rPr lang="en-US" dirty="0" smtClean="0"/>
              <a:t>Separation of work.</a:t>
            </a:r>
          </a:p>
          <a:p>
            <a:pPr marL="514350" indent="-514350">
              <a:buFont typeface="+mj-lt"/>
              <a:buAutoNum type="arabicPeriod"/>
            </a:pPr>
            <a:r>
              <a:rPr lang="en-US" dirty="0" smtClean="0"/>
              <a:t>Specialization.</a:t>
            </a:r>
          </a:p>
          <a:p>
            <a:pPr marL="514350" indent="-514350">
              <a:buFont typeface="+mj-lt"/>
              <a:buAutoNum type="arabicPeriod"/>
            </a:pPr>
            <a:r>
              <a:rPr lang="en-US" dirty="0" smtClean="0"/>
              <a:t>Narrow range with high depth.</a:t>
            </a:r>
          </a:p>
          <a:p>
            <a:pPr marL="514350" indent="-514350">
              <a:buFont typeface="+mj-lt"/>
              <a:buAutoNum type="arabicPeriod"/>
            </a:pPr>
            <a:r>
              <a:rPr lang="en-US" dirty="0" smtClean="0"/>
              <a:t>Ease in selection and training.</a:t>
            </a:r>
          </a:p>
          <a:p>
            <a:pPr marL="514350" indent="-514350">
              <a:buFont typeface="+mj-lt"/>
              <a:buAutoNum type="arabicPeriod"/>
            </a:pPr>
            <a:r>
              <a:rPr lang="en-US" dirty="0" smtClean="0"/>
              <a:t>Reduction in prime cost.</a:t>
            </a:r>
          </a:p>
          <a:p>
            <a:pPr marL="514350" indent="-514350">
              <a:buFont typeface="+mj-lt"/>
              <a:buAutoNum type="arabicPeriod"/>
            </a:pPr>
            <a:r>
              <a:rPr lang="en-US" dirty="0" smtClean="0"/>
              <a:t>Scope for growth and development  of business.</a:t>
            </a:r>
          </a:p>
          <a:p>
            <a:pPr marL="514350" indent="-514350">
              <a:buFont typeface="+mj-lt"/>
              <a:buAutoNum type="arabicPeriod"/>
            </a:pPr>
            <a:r>
              <a:rPr lang="en-US" dirty="0" smtClean="0"/>
              <a:t>Standardized operations.</a:t>
            </a:r>
          </a:p>
          <a:p>
            <a:pPr marL="514350" indent="-514350">
              <a:buFont typeface="+mj-lt"/>
              <a:buAutoNum type="arabicPeriod"/>
            </a:pPr>
            <a:r>
              <a:rPr lang="en-US" dirty="0" smtClean="0"/>
              <a:t>Standardization.</a:t>
            </a:r>
            <a:endParaRPr lang="en-US" dirty="0"/>
          </a:p>
        </p:txBody>
      </p:sp>
      <p:sp>
        <p:nvSpPr>
          <p:cNvPr id="6" name="Slide Number Placeholder 5"/>
          <p:cNvSpPr>
            <a:spLocks noGrp="1"/>
          </p:cNvSpPr>
          <p:nvPr>
            <p:ph type="sldNum" sz="quarter" idx="12"/>
          </p:nvPr>
        </p:nvSpPr>
        <p:spPr/>
        <p:txBody>
          <a:bodyPr/>
          <a:lstStyle/>
          <a:p>
            <a:fld id="{D51081E8-3327-495A-9823-FC891E0968B6}" type="slidenum">
              <a:rPr lang="en-US" smtClean="0"/>
              <a:pPr/>
              <a:t>125</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
        <p:nvSpPr>
          <p:cNvPr id="8" name="Content Placeholder 7"/>
          <p:cNvSpPr>
            <a:spLocks noGrp="1"/>
          </p:cNvSpPr>
          <p:nvPr>
            <p:ph sz="half" idx="2"/>
          </p:nvPr>
        </p:nvSpPr>
        <p:spPr/>
        <p:txBody>
          <a:bodyPr>
            <a:normAutofit fontScale="85000" lnSpcReduction="10000"/>
          </a:bodyPr>
          <a:lstStyle/>
          <a:p>
            <a:pPr>
              <a:buNone/>
            </a:pPr>
            <a:r>
              <a:rPr lang="en-US" b="1" i="1" u="sng" dirty="0" smtClean="0">
                <a:solidFill>
                  <a:srgbClr val="FF0000"/>
                </a:solidFill>
              </a:rPr>
              <a:t>Disadvantages</a:t>
            </a:r>
          </a:p>
          <a:p>
            <a:pPr marL="514350" indent="-514350">
              <a:buFont typeface="+mj-lt"/>
              <a:buAutoNum type="arabicPeriod"/>
            </a:pPr>
            <a:r>
              <a:rPr lang="en-US" dirty="0" smtClean="0"/>
              <a:t>Indiscipline.</a:t>
            </a:r>
          </a:p>
          <a:p>
            <a:pPr marL="514350" indent="-514350">
              <a:buFont typeface="+mj-lt"/>
              <a:buAutoNum type="arabicPeriod"/>
            </a:pPr>
            <a:r>
              <a:rPr lang="en-US" dirty="0" smtClean="0"/>
              <a:t>Shifting of responsibility.</a:t>
            </a:r>
          </a:p>
          <a:p>
            <a:pPr marL="514350" indent="-514350">
              <a:buFont typeface="+mj-lt"/>
              <a:buAutoNum type="arabicPeriod"/>
            </a:pPr>
            <a:r>
              <a:rPr lang="en-US" dirty="0" smtClean="0"/>
              <a:t>Kills the initiative of workers.</a:t>
            </a:r>
          </a:p>
          <a:p>
            <a:pPr marL="514350" indent="-514350">
              <a:buFont typeface="+mj-lt"/>
              <a:buAutoNum type="arabicPeriod"/>
            </a:pPr>
            <a:r>
              <a:rPr lang="en-US" dirty="0" smtClean="0"/>
              <a:t>Overlapping of authority.</a:t>
            </a:r>
          </a:p>
          <a:p>
            <a:pPr marL="514350" indent="-514350">
              <a:buFont typeface="+mj-lt"/>
              <a:buAutoNum type="arabicPeriod"/>
            </a:pPr>
            <a:r>
              <a:rPr lang="en-US" dirty="0" smtClean="0"/>
              <a:t>Lack of co-ordination between functions.</a:t>
            </a:r>
          </a:p>
          <a:p>
            <a:pPr marL="514350" indent="-514350">
              <a:buFont typeface="+mj-lt"/>
              <a:buAutoNum type="arabicPeriod"/>
            </a:pPr>
            <a:r>
              <a:rPr lang="en-US" dirty="0" smtClean="0"/>
              <a:t>Increase in cost.</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III. Line and Staff Organization</a:t>
            </a:r>
            <a:endParaRPr lang="en-US" dirty="0"/>
          </a:p>
        </p:txBody>
      </p:sp>
      <p:sp>
        <p:nvSpPr>
          <p:cNvPr id="9" name="Content Placeholder 8"/>
          <p:cNvSpPr>
            <a:spLocks noGrp="1"/>
          </p:cNvSpPr>
          <p:nvPr>
            <p:ph idx="1"/>
          </p:nvPr>
        </p:nvSpPr>
        <p:spPr/>
        <p:txBody>
          <a:bodyPr>
            <a:normAutofit fontScale="92500" lnSpcReduction="20000"/>
          </a:bodyPr>
          <a:lstStyle/>
          <a:p>
            <a:pPr algn="just">
              <a:buNone/>
            </a:pPr>
            <a:r>
              <a:rPr lang="en-US" dirty="0" smtClean="0"/>
              <a:t>	</a:t>
            </a:r>
            <a:r>
              <a:rPr lang="en-US" i="1" dirty="0" smtClean="0">
                <a:solidFill>
                  <a:srgbClr val="0000CC"/>
                </a:solidFill>
              </a:rPr>
              <a:t>Line and staff organization is that in which the line heads are assisted by specialist staff.</a:t>
            </a:r>
          </a:p>
          <a:p>
            <a:pPr algn="just">
              <a:buNone/>
            </a:pPr>
            <a:endParaRPr lang="en-US" i="1" dirty="0" smtClean="0">
              <a:solidFill>
                <a:srgbClr val="0000CC"/>
              </a:solidFill>
            </a:endParaRPr>
          </a:p>
          <a:p>
            <a:pPr algn="just">
              <a:buNone/>
            </a:pPr>
            <a:r>
              <a:rPr lang="en-US" dirty="0" smtClean="0"/>
              <a:t>	If the firm is too large, managers cannot give careful attention to every aspect of management. They are busy with ordinary task of production and selling.</a:t>
            </a:r>
          </a:p>
          <a:p>
            <a:pPr algn="just">
              <a:buNone/>
            </a:pPr>
            <a:endParaRPr lang="en-US" dirty="0" smtClean="0"/>
          </a:p>
          <a:p>
            <a:pPr algn="just">
              <a:buNone/>
            </a:pPr>
            <a:r>
              <a:rPr lang="en-US" dirty="0"/>
              <a:t>	</a:t>
            </a:r>
            <a:r>
              <a:rPr lang="en-US" dirty="0" smtClean="0"/>
              <a:t>Hence staff is deputed to do the work of investigation, research, recording and advising to managers. Thus the staff brings specialization by assisting the line officers. </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126</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III. Line and Staff Organization</a:t>
            </a:r>
            <a:endParaRPr lang="en-US" dirty="0"/>
          </a:p>
        </p:txBody>
      </p:sp>
      <p:sp>
        <p:nvSpPr>
          <p:cNvPr id="9" name="Content Placeholder 8"/>
          <p:cNvSpPr>
            <a:spLocks noGrp="1"/>
          </p:cNvSpPr>
          <p:nvPr>
            <p:ph idx="1"/>
          </p:nvPr>
        </p:nvSpPr>
        <p:spPr/>
        <p:txBody>
          <a:bodyPr>
            <a:normAutofit fontScale="92500" lnSpcReduction="20000"/>
          </a:bodyPr>
          <a:lstStyle/>
          <a:p>
            <a:pPr algn="just">
              <a:buNone/>
            </a:pPr>
            <a:r>
              <a:rPr lang="en-US" dirty="0" smtClean="0"/>
              <a:t>	The line maintains discipline and stability, staff provided experts information and helps to improve overall efficiency. Thus </a:t>
            </a:r>
            <a:r>
              <a:rPr lang="en-US" i="1" dirty="0" smtClean="0">
                <a:solidFill>
                  <a:srgbClr val="FF0000"/>
                </a:solidFill>
              </a:rPr>
              <a:t>the staff are thinkers while the line are doers</a:t>
            </a:r>
            <a:r>
              <a:rPr lang="en-US" dirty="0" smtClean="0"/>
              <a:t>.</a:t>
            </a:r>
          </a:p>
          <a:p>
            <a:pPr algn="just">
              <a:buNone/>
            </a:pPr>
            <a:endParaRPr lang="en-US" dirty="0" smtClean="0"/>
          </a:p>
          <a:p>
            <a:pPr algn="just">
              <a:buNone/>
            </a:pPr>
            <a:r>
              <a:rPr lang="en-US" dirty="0" smtClean="0"/>
              <a:t>	Usually the staff has no administrative authority. They serve only in advisory capacity in their field of specialization.</a:t>
            </a:r>
          </a:p>
          <a:p>
            <a:pPr algn="just">
              <a:buNone/>
            </a:pPr>
            <a:endParaRPr lang="en-US" dirty="0" smtClean="0"/>
          </a:p>
          <a:p>
            <a:pPr algn="just">
              <a:buNone/>
            </a:pPr>
            <a:r>
              <a:rPr lang="en-US" dirty="0" smtClean="0"/>
              <a:t>	</a:t>
            </a:r>
            <a:r>
              <a:rPr lang="en-US" i="1" dirty="0" smtClean="0">
                <a:solidFill>
                  <a:srgbClr val="FF0000"/>
                </a:solidFill>
              </a:rPr>
              <a:t>In big steel plants, heavy electrical electricity boards, large manufacturing plants etc.</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127</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111441308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III. Line and Staff Organization</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128</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5122" name="Picture 2" descr="H:\study materials\Organisation and Management\downloads\Line and Staff organization.jpg"/>
          <p:cNvPicPr>
            <a:picLocks noGrp="1" noChangeAspect="1" noChangeArrowheads="1"/>
          </p:cNvPicPr>
          <p:nvPr>
            <p:ph idx="1"/>
          </p:nvPr>
        </p:nvPicPr>
        <p:blipFill>
          <a:blip r:embed="rId3" cstate="print"/>
          <a:srcRect/>
          <a:stretch>
            <a:fillRect/>
          </a:stretch>
        </p:blipFill>
        <p:spPr bwMode="auto">
          <a:xfrm>
            <a:off x="914400" y="1143000"/>
            <a:ext cx="7391400" cy="5181600"/>
          </a:xfrm>
          <a:prstGeom prst="rect">
            <a:avLst/>
          </a:prstGeom>
          <a:noFill/>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Line and Staff Organization</a:t>
            </a:r>
            <a:endParaRPr lang="en-US" dirty="0"/>
          </a:p>
        </p:txBody>
      </p:sp>
      <p:sp>
        <p:nvSpPr>
          <p:cNvPr id="3" name="Content Placeholder 2"/>
          <p:cNvSpPr>
            <a:spLocks noGrp="1"/>
          </p:cNvSpPr>
          <p:nvPr>
            <p:ph sz="half" idx="1"/>
          </p:nvPr>
        </p:nvSpPr>
        <p:spPr/>
        <p:txBody>
          <a:bodyPr>
            <a:normAutofit fontScale="92500" lnSpcReduction="10000"/>
          </a:bodyPr>
          <a:lstStyle/>
          <a:p>
            <a:pPr>
              <a:buNone/>
            </a:pPr>
            <a:r>
              <a:rPr lang="en-US" sz="2400" b="1" u="sng" dirty="0" smtClean="0">
                <a:solidFill>
                  <a:srgbClr val="FF0000"/>
                </a:solidFill>
              </a:rPr>
              <a:t> </a:t>
            </a:r>
            <a:r>
              <a:rPr lang="en-US" b="1" u="sng" dirty="0" smtClean="0">
                <a:solidFill>
                  <a:srgbClr val="FF0000"/>
                </a:solidFill>
              </a:rPr>
              <a:t>Advantages</a:t>
            </a:r>
          </a:p>
          <a:p>
            <a:pPr marL="514350" indent="-514350">
              <a:buFont typeface="+mj-lt"/>
              <a:buAutoNum type="arabicPeriod"/>
            </a:pPr>
            <a:r>
              <a:rPr lang="en-US" dirty="0" smtClean="0"/>
              <a:t>Planned specialization.</a:t>
            </a:r>
          </a:p>
          <a:p>
            <a:pPr marL="514350" indent="-514350">
              <a:buFont typeface="+mj-lt"/>
              <a:buAutoNum type="arabicPeriod"/>
            </a:pPr>
            <a:r>
              <a:rPr lang="en-US" dirty="0" smtClean="0"/>
              <a:t>Well defined authority and responsibility.</a:t>
            </a:r>
          </a:p>
          <a:p>
            <a:pPr marL="514350" indent="-514350">
              <a:buFont typeface="+mj-lt"/>
              <a:buAutoNum type="arabicPeriod"/>
            </a:pPr>
            <a:r>
              <a:rPr lang="en-US" dirty="0" smtClean="0"/>
              <a:t>Availability of specialized knowledge.</a:t>
            </a:r>
          </a:p>
          <a:p>
            <a:pPr marL="514350" indent="-514350">
              <a:buFont typeface="+mj-lt"/>
              <a:buAutoNum type="arabicPeriod"/>
            </a:pPr>
            <a:r>
              <a:rPr lang="en-US" dirty="0" smtClean="0"/>
              <a:t>Adaptability to progressive business.</a:t>
            </a:r>
          </a:p>
          <a:p>
            <a:pPr marL="514350" indent="-514350">
              <a:buFont typeface="+mj-lt"/>
              <a:buAutoNum type="arabicPeriod"/>
            </a:pPr>
            <a:r>
              <a:rPr lang="en-US" dirty="0" smtClean="0"/>
              <a:t>Less wastage.</a:t>
            </a:r>
          </a:p>
          <a:p>
            <a:pPr marL="514350" indent="-514350">
              <a:buFont typeface="+mj-lt"/>
              <a:buAutoNum type="arabicPeriod"/>
            </a:pPr>
            <a:r>
              <a:rPr lang="en-US" dirty="0" smtClean="0"/>
              <a:t>Improved quality.</a:t>
            </a:r>
            <a:endParaRPr lang="en-US" dirty="0"/>
          </a:p>
        </p:txBody>
      </p:sp>
      <p:sp>
        <p:nvSpPr>
          <p:cNvPr id="6" name="Slide Number Placeholder 5"/>
          <p:cNvSpPr>
            <a:spLocks noGrp="1"/>
          </p:cNvSpPr>
          <p:nvPr>
            <p:ph type="sldNum" sz="quarter" idx="12"/>
          </p:nvPr>
        </p:nvSpPr>
        <p:spPr/>
        <p:txBody>
          <a:bodyPr/>
          <a:lstStyle/>
          <a:p>
            <a:fld id="{D51081E8-3327-495A-9823-FC891E0968B6}" type="slidenum">
              <a:rPr lang="en-US" smtClean="0"/>
              <a:pPr/>
              <a:t>129</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
        <p:nvSpPr>
          <p:cNvPr id="8" name="Content Placeholder 7"/>
          <p:cNvSpPr>
            <a:spLocks noGrp="1"/>
          </p:cNvSpPr>
          <p:nvPr>
            <p:ph sz="half" idx="2"/>
          </p:nvPr>
        </p:nvSpPr>
        <p:spPr/>
        <p:txBody>
          <a:bodyPr>
            <a:normAutofit fontScale="92500" lnSpcReduction="10000"/>
          </a:bodyPr>
          <a:lstStyle/>
          <a:p>
            <a:pPr>
              <a:buNone/>
            </a:pPr>
            <a:r>
              <a:rPr lang="en-US" b="1" u="sng" dirty="0" smtClean="0">
                <a:solidFill>
                  <a:srgbClr val="FF0000"/>
                </a:solidFill>
              </a:rPr>
              <a:t>Disadvantages</a:t>
            </a:r>
          </a:p>
          <a:p>
            <a:pPr marL="514350" indent="-514350">
              <a:buFont typeface="+mj-lt"/>
              <a:buAutoNum type="arabicPeriod"/>
            </a:pPr>
            <a:r>
              <a:rPr lang="en-US" dirty="0" smtClean="0"/>
              <a:t>Chances of mis-interpretation.</a:t>
            </a:r>
          </a:p>
          <a:p>
            <a:pPr marL="514350" indent="-514350">
              <a:buFont typeface="+mj-lt"/>
              <a:buAutoNum type="arabicPeriod"/>
            </a:pPr>
            <a:r>
              <a:rPr lang="en-US" dirty="0" smtClean="0"/>
              <a:t>Chances of friction.</a:t>
            </a:r>
          </a:p>
          <a:p>
            <a:pPr marL="514350" indent="-514350">
              <a:buFont typeface="+mj-lt"/>
              <a:buAutoNum type="arabicPeriod"/>
            </a:pPr>
            <a:r>
              <a:rPr lang="en-US" dirty="0" smtClean="0"/>
              <a:t>Ineffective staff in the absence of authority.</a:t>
            </a:r>
          </a:p>
          <a:p>
            <a:pPr marL="514350" indent="-514350">
              <a:buFont typeface="+mj-lt"/>
              <a:buAutoNum type="arabicPeriod"/>
            </a:pPr>
            <a:r>
              <a:rPr lang="en-US" dirty="0" smtClean="0"/>
              <a:t>Expensive</a:t>
            </a:r>
          </a:p>
          <a:p>
            <a:pPr marL="514350" indent="-514350">
              <a:buFont typeface="+mj-lt"/>
              <a:buAutoNum type="arabicPeriod"/>
            </a:pPr>
            <a:r>
              <a:rPr lang="en-US" dirty="0" smtClean="0"/>
              <a:t>Lethargic staff officer in the absence of accountability.</a:t>
            </a:r>
          </a:p>
          <a:p>
            <a:pPr marL="514350" indent="-514350">
              <a:buFont typeface="+mj-lt"/>
              <a:buAutoNum type="arabicPeriod"/>
            </a:pPr>
            <a:r>
              <a:rPr lang="en-US" dirty="0" smtClean="0"/>
              <a:t>Loss of initiative by line executive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Organization- course outline</a:t>
            </a:r>
            <a:endParaRPr lang="en-US" b="1" dirty="0"/>
          </a:p>
        </p:txBody>
      </p:sp>
      <p:sp>
        <p:nvSpPr>
          <p:cNvPr id="9" name="Content Placeholder 8"/>
          <p:cNvSpPr>
            <a:spLocks noGrp="1"/>
          </p:cNvSpPr>
          <p:nvPr>
            <p:ph idx="1"/>
          </p:nvPr>
        </p:nvSpPr>
        <p:spPr>
          <a:xfrm>
            <a:off x="457200" y="1189037"/>
            <a:ext cx="4495800" cy="4906963"/>
          </a:xfrm>
        </p:spPr>
        <p:txBody>
          <a:bodyPr/>
          <a:lstStyle/>
          <a:p>
            <a:pPr>
              <a:buFont typeface="Wingdings" pitchFamily="2" charset="2"/>
              <a:buChar char="Ø"/>
            </a:pPr>
            <a:r>
              <a:rPr lang="en-US" sz="2000" i="1" dirty="0" smtClean="0">
                <a:solidFill>
                  <a:srgbClr val="002060"/>
                </a:solidFill>
              </a:rPr>
              <a:t>System approach applied to organization</a:t>
            </a:r>
          </a:p>
          <a:p>
            <a:pPr>
              <a:buFont typeface="Wingdings" pitchFamily="2" charset="2"/>
              <a:buChar char="Ø"/>
            </a:pPr>
            <a:r>
              <a:rPr lang="en-US" sz="2000" i="1" dirty="0" smtClean="0">
                <a:solidFill>
                  <a:srgbClr val="002060"/>
                </a:solidFill>
              </a:rPr>
              <a:t>Necessity of organization</a:t>
            </a:r>
          </a:p>
          <a:p>
            <a:pPr>
              <a:buFont typeface="Wingdings" pitchFamily="2" charset="2"/>
              <a:buChar char="Ø"/>
            </a:pPr>
            <a:r>
              <a:rPr lang="en-US" sz="2000" i="1" dirty="0" smtClean="0">
                <a:solidFill>
                  <a:srgbClr val="002060"/>
                </a:solidFill>
              </a:rPr>
              <a:t>Principles of organization</a:t>
            </a:r>
          </a:p>
          <a:p>
            <a:pPr>
              <a:buFont typeface="Wingdings" pitchFamily="2" charset="2"/>
              <a:buChar char="Ø"/>
            </a:pPr>
            <a:r>
              <a:rPr lang="en-US" sz="2000" i="1" dirty="0" smtClean="0">
                <a:solidFill>
                  <a:srgbClr val="002060"/>
                </a:solidFill>
              </a:rPr>
              <a:t>Formal and Informal organizations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13</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4622800" y="1905000"/>
            <a:ext cx="40640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IV. Committee Organization</a:t>
            </a:r>
            <a:endParaRPr lang="en-US" dirty="0"/>
          </a:p>
        </p:txBody>
      </p:sp>
      <p:sp>
        <p:nvSpPr>
          <p:cNvPr id="9" name="Content Placeholder 8"/>
          <p:cNvSpPr>
            <a:spLocks noGrp="1"/>
          </p:cNvSpPr>
          <p:nvPr>
            <p:ph idx="1"/>
          </p:nvPr>
        </p:nvSpPr>
        <p:spPr/>
        <p:txBody>
          <a:bodyPr>
            <a:normAutofit fontScale="92500"/>
          </a:bodyPr>
          <a:lstStyle/>
          <a:p>
            <a:pPr algn="just">
              <a:buNone/>
            </a:pPr>
            <a:r>
              <a:rPr lang="en-US" dirty="0" smtClean="0"/>
              <a:t>	Committees have come to be recognized as a formal part of organization structure and they are found at all levels of management hierarchy in all large companies. Thus committees are not separate type organizations.</a:t>
            </a:r>
          </a:p>
          <a:p>
            <a:pPr algn="just">
              <a:buNone/>
            </a:pPr>
            <a:endParaRPr lang="en-US" dirty="0" smtClean="0"/>
          </a:p>
          <a:p>
            <a:pPr algn="just">
              <a:buNone/>
            </a:pPr>
            <a:r>
              <a:rPr lang="en-US" dirty="0" smtClean="0"/>
              <a:t>	</a:t>
            </a:r>
            <a:r>
              <a:rPr lang="en-US" i="1" dirty="0" smtClean="0">
                <a:solidFill>
                  <a:srgbClr val="0000CC"/>
                </a:solidFill>
              </a:rPr>
              <a:t>A committee is a formally organized group of individuals formed for the purpose of giving advice on certain important problems, which cannot usually be solved by an individual.</a:t>
            </a:r>
            <a:endParaRPr lang="en-US" dirty="0" smtClean="0"/>
          </a:p>
        </p:txBody>
      </p:sp>
      <p:sp>
        <p:nvSpPr>
          <p:cNvPr id="5" name="Slide Number Placeholder 4"/>
          <p:cNvSpPr>
            <a:spLocks noGrp="1"/>
          </p:cNvSpPr>
          <p:nvPr>
            <p:ph type="sldNum" sz="quarter" idx="12"/>
          </p:nvPr>
        </p:nvSpPr>
        <p:spPr/>
        <p:txBody>
          <a:bodyPr/>
          <a:lstStyle/>
          <a:p>
            <a:fld id="{D51081E8-3327-495A-9823-FC891E0968B6}" type="slidenum">
              <a:rPr lang="en-US" smtClean="0"/>
              <a:pPr/>
              <a:t>130</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IV. Committee Organization</a:t>
            </a:r>
            <a:endParaRPr lang="en-US" dirty="0"/>
          </a:p>
        </p:txBody>
      </p:sp>
      <p:sp>
        <p:nvSpPr>
          <p:cNvPr id="9" name="Content Placeholder 8"/>
          <p:cNvSpPr>
            <a:spLocks noGrp="1"/>
          </p:cNvSpPr>
          <p:nvPr>
            <p:ph idx="1"/>
          </p:nvPr>
        </p:nvSpPr>
        <p:spPr/>
        <p:txBody>
          <a:bodyPr>
            <a:normAutofit fontScale="85000" lnSpcReduction="10000"/>
          </a:bodyPr>
          <a:lstStyle/>
          <a:p>
            <a:pPr algn="just">
              <a:buNone/>
            </a:pPr>
            <a:r>
              <a:rPr lang="en-US" dirty="0" smtClean="0"/>
              <a:t>	The committee members meet repeatedly, discuss, decide and recommend solution to certain problems of the organization.</a:t>
            </a:r>
          </a:p>
          <a:p>
            <a:pPr algn="just">
              <a:buNone/>
            </a:pPr>
            <a:endParaRPr lang="en-US" dirty="0" smtClean="0"/>
          </a:p>
          <a:p>
            <a:pPr algn="just">
              <a:buNone/>
            </a:pPr>
            <a:r>
              <a:rPr lang="en-US" dirty="0" smtClean="0"/>
              <a:t>	The committees may be of different types as follows:</a:t>
            </a:r>
          </a:p>
          <a:p>
            <a:pPr marL="514350" indent="-514350" algn="just">
              <a:buFont typeface="+mj-lt"/>
              <a:buAutoNum type="arabicPeriod"/>
            </a:pPr>
            <a:r>
              <a:rPr lang="en-US" b="1" dirty="0" smtClean="0">
                <a:solidFill>
                  <a:srgbClr val="0000CC"/>
                </a:solidFill>
              </a:rPr>
              <a:t>Ad-hoc committee</a:t>
            </a:r>
            <a:r>
              <a:rPr lang="en-US" b="1" dirty="0" smtClean="0"/>
              <a:t>: </a:t>
            </a:r>
            <a:r>
              <a:rPr lang="en-US" dirty="0" smtClean="0"/>
              <a:t>formed temporarily for some specific temporary function only.</a:t>
            </a:r>
          </a:p>
          <a:p>
            <a:pPr marL="0" indent="0" algn="just">
              <a:buNone/>
            </a:pPr>
            <a:endParaRPr lang="en-US" dirty="0" smtClean="0"/>
          </a:p>
          <a:p>
            <a:pPr marL="514350" indent="-514350" algn="just">
              <a:buFont typeface="+mj-lt"/>
              <a:buAutoNum type="arabicPeriod"/>
            </a:pPr>
            <a:r>
              <a:rPr lang="en-US" b="1" dirty="0" smtClean="0">
                <a:solidFill>
                  <a:srgbClr val="0000CC"/>
                </a:solidFill>
              </a:rPr>
              <a:t>Permanent committee</a:t>
            </a:r>
            <a:r>
              <a:rPr lang="en-US" b="1" dirty="0" smtClean="0"/>
              <a:t>: </a:t>
            </a:r>
            <a:r>
              <a:rPr lang="en-US" dirty="0" smtClean="0"/>
              <a:t>formed when the nature of work is of repetitive type. E.g. research committee, purchase committee etc. </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131</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411850564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IV. Committee Organization</a:t>
            </a:r>
            <a:endParaRPr lang="en-US" dirty="0"/>
          </a:p>
        </p:txBody>
      </p:sp>
      <p:sp>
        <p:nvSpPr>
          <p:cNvPr id="3" name="Content Placeholder 2"/>
          <p:cNvSpPr>
            <a:spLocks noGrp="1"/>
          </p:cNvSpPr>
          <p:nvPr>
            <p:ph sz="half" idx="1"/>
          </p:nvPr>
        </p:nvSpPr>
        <p:spPr/>
        <p:txBody>
          <a:bodyPr>
            <a:normAutofit/>
          </a:bodyPr>
          <a:lstStyle/>
          <a:p>
            <a:pPr>
              <a:buNone/>
            </a:pPr>
            <a:r>
              <a:rPr lang="en-US" sz="2400" b="1" u="sng" dirty="0" smtClean="0">
                <a:solidFill>
                  <a:srgbClr val="FF0000"/>
                </a:solidFill>
              </a:rPr>
              <a:t>Advantages</a:t>
            </a:r>
          </a:p>
          <a:p>
            <a:pPr marL="514350" indent="-514350">
              <a:buFont typeface="+mj-lt"/>
              <a:buAutoNum type="arabicPeriod"/>
            </a:pPr>
            <a:r>
              <a:rPr lang="en-US" sz="2400" dirty="0" smtClean="0"/>
              <a:t>Problem is looked from more than one point of view.</a:t>
            </a:r>
          </a:p>
          <a:p>
            <a:pPr marL="514350" indent="-514350">
              <a:buFont typeface="+mj-lt"/>
              <a:buAutoNum type="arabicPeriod"/>
            </a:pPr>
            <a:r>
              <a:rPr lang="en-US" sz="2400" dirty="0" smtClean="0"/>
              <a:t>Co-ordination.</a:t>
            </a:r>
          </a:p>
          <a:p>
            <a:pPr marL="514350" indent="-514350">
              <a:buFont typeface="+mj-lt"/>
              <a:buAutoNum type="arabicPeriod"/>
            </a:pPr>
            <a:r>
              <a:rPr lang="en-US" sz="2400" dirty="0" smtClean="0"/>
              <a:t>Helps to adopt new ideas, innovations.</a:t>
            </a:r>
          </a:p>
          <a:p>
            <a:pPr marL="514350" indent="-514350">
              <a:buFont typeface="+mj-lt"/>
              <a:buAutoNum type="arabicPeriod"/>
            </a:pPr>
            <a:r>
              <a:rPr lang="en-US" sz="2400" dirty="0" smtClean="0"/>
              <a:t>Promotes united actions.</a:t>
            </a:r>
          </a:p>
          <a:p>
            <a:pPr marL="514350" indent="-514350">
              <a:buFont typeface="+mj-lt"/>
              <a:buAutoNum type="arabicPeriod"/>
            </a:pPr>
            <a:r>
              <a:rPr lang="en-US" sz="2400" dirty="0" smtClean="0"/>
              <a:t>Democratic and participative management.</a:t>
            </a:r>
            <a:endParaRPr lang="en-US" sz="2400" dirty="0"/>
          </a:p>
        </p:txBody>
      </p:sp>
      <p:sp>
        <p:nvSpPr>
          <p:cNvPr id="6" name="Slide Number Placeholder 5"/>
          <p:cNvSpPr>
            <a:spLocks noGrp="1"/>
          </p:cNvSpPr>
          <p:nvPr>
            <p:ph type="sldNum" sz="quarter" idx="12"/>
          </p:nvPr>
        </p:nvSpPr>
        <p:spPr/>
        <p:txBody>
          <a:bodyPr/>
          <a:lstStyle/>
          <a:p>
            <a:fld id="{D51081E8-3327-495A-9823-FC891E0968B6}" type="slidenum">
              <a:rPr lang="en-US" smtClean="0"/>
              <a:pPr/>
              <a:t>132</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
        <p:nvSpPr>
          <p:cNvPr id="8" name="Content Placeholder 7"/>
          <p:cNvSpPr>
            <a:spLocks noGrp="1"/>
          </p:cNvSpPr>
          <p:nvPr>
            <p:ph sz="half" idx="2"/>
          </p:nvPr>
        </p:nvSpPr>
        <p:spPr/>
        <p:txBody>
          <a:bodyPr>
            <a:normAutofit/>
          </a:bodyPr>
          <a:lstStyle/>
          <a:p>
            <a:pPr>
              <a:buNone/>
            </a:pPr>
            <a:r>
              <a:rPr lang="en-US" b="1" u="sng" dirty="0" smtClean="0">
                <a:solidFill>
                  <a:srgbClr val="FF0000"/>
                </a:solidFill>
              </a:rPr>
              <a:t>Disadvantages</a:t>
            </a:r>
          </a:p>
          <a:p>
            <a:pPr marL="514350" indent="-514350">
              <a:buFont typeface="+mj-lt"/>
              <a:buAutoNum type="arabicPeriod"/>
            </a:pPr>
            <a:r>
              <a:rPr lang="en-US" dirty="0" smtClean="0"/>
              <a:t>Delay in decision making.</a:t>
            </a:r>
          </a:p>
          <a:p>
            <a:pPr marL="514350" indent="-514350">
              <a:buFont typeface="+mj-lt"/>
              <a:buAutoNum type="arabicPeriod"/>
            </a:pPr>
            <a:r>
              <a:rPr lang="en-US" dirty="0" smtClean="0"/>
              <a:t>Compromise.</a:t>
            </a:r>
          </a:p>
          <a:p>
            <a:pPr marL="514350" indent="-514350">
              <a:buFont typeface="+mj-lt"/>
              <a:buAutoNum type="arabicPeriod"/>
            </a:pPr>
            <a:r>
              <a:rPr lang="en-US" dirty="0" smtClean="0"/>
              <a:t>Non-uniformity in final decision.</a:t>
            </a:r>
          </a:p>
          <a:p>
            <a:pPr marL="514350" indent="-514350">
              <a:buFont typeface="+mj-lt"/>
              <a:buAutoNum type="arabicPeriod"/>
            </a:pPr>
            <a:r>
              <a:rPr lang="en-US" dirty="0" smtClean="0"/>
              <a:t>Costly structure.</a:t>
            </a:r>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133</a:t>
            </a:fld>
            <a:endParaRPr lang="en-US"/>
          </a:p>
        </p:txBody>
      </p:sp>
      <p:sp>
        <p:nvSpPr>
          <p:cNvPr id="3" name="Content Placeholder 2"/>
          <p:cNvSpPr>
            <a:spLocks noGrp="1"/>
          </p:cNvSpPr>
          <p:nvPr>
            <p:ph sz="quarter" idx="1"/>
          </p:nvPr>
        </p:nvSpPr>
        <p:spPr>
          <a:xfrm>
            <a:off x="457200" y="1066800"/>
            <a:ext cx="8229600" cy="4724400"/>
          </a:xfrm>
        </p:spPr>
        <p:txBody>
          <a:bodyPr>
            <a:normAutofit fontScale="62500" lnSpcReduction="20000"/>
          </a:bodyPr>
          <a:lstStyle/>
          <a:p>
            <a:pPr>
              <a:buNone/>
            </a:pPr>
            <a:r>
              <a:rPr lang="en-US" b="1" i="1" dirty="0" smtClean="0">
                <a:solidFill>
                  <a:srgbClr val="7030A0"/>
                </a:solidFill>
              </a:rPr>
              <a:t>                  </a:t>
            </a:r>
          </a:p>
          <a:p>
            <a:pP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r>
              <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THANK   YOU!!!</a:t>
            </a:r>
            <a:endParaRPr lang="en-US" sz="6600"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lgn="r">
              <a:buNone/>
            </a:pPr>
            <a:endParaRPr lang="en-US" sz="4400" b="1" i="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pic>
        <p:nvPicPr>
          <p:cNvPr id="5" name="Picture 4"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1026" name="Picture 2" descr="H:\study materials\Organisation and Management\downloads\inspirational-quote-steps-300x236.jpg"/>
          <p:cNvPicPr>
            <a:picLocks noChangeAspect="1" noChangeArrowheads="1"/>
          </p:cNvPicPr>
          <p:nvPr/>
        </p:nvPicPr>
        <p:blipFill>
          <a:blip r:embed="rId3" cstate="print"/>
          <a:srcRect/>
          <a:stretch>
            <a:fillRect/>
          </a:stretch>
        </p:blipFill>
        <p:spPr bwMode="auto">
          <a:xfrm>
            <a:off x="1524000" y="838200"/>
            <a:ext cx="6324600" cy="4114800"/>
          </a:xfrm>
          <a:prstGeom prst="rect">
            <a:avLst/>
          </a:prstGeom>
          <a:noFill/>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400" dirty="0" smtClean="0"/>
              <a:t>Purchasing and Marketing Management – course outline</a:t>
            </a:r>
            <a:endParaRPr lang="en-US" sz="2400" dirty="0"/>
          </a:p>
        </p:txBody>
      </p:sp>
      <p:sp>
        <p:nvSpPr>
          <p:cNvPr id="9" name="Content Placeholder 8"/>
          <p:cNvSpPr>
            <a:spLocks noGrp="1"/>
          </p:cNvSpPr>
          <p:nvPr>
            <p:ph idx="1"/>
          </p:nvPr>
        </p:nvSpPr>
        <p:spPr>
          <a:xfrm>
            <a:off x="457200" y="1189037"/>
            <a:ext cx="4191000" cy="4906963"/>
          </a:xfrm>
        </p:spPr>
        <p:txBody>
          <a:bodyPr>
            <a:normAutofit/>
          </a:bodyPr>
          <a:lstStyle/>
          <a:p>
            <a:pPr>
              <a:buFont typeface="Wingdings" pitchFamily="2" charset="2"/>
              <a:buChar char="Ø"/>
            </a:pPr>
            <a:r>
              <a:rPr lang="en-US" sz="2400" dirty="0" smtClean="0"/>
              <a:t>Purchasing	– Introduction</a:t>
            </a:r>
          </a:p>
          <a:p>
            <a:pPr>
              <a:buFont typeface="Wingdings" pitchFamily="2" charset="2"/>
              <a:buChar char="Ø"/>
            </a:pPr>
            <a:r>
              <a:rPr lang="en-US" sz="2400" dirty="0" smtClean="0"/>
              <a:t>Functions of Purchasing Department</a:t>
            </a:r>
          </a:p>
          <a:p>
            <a:pPr>
              <a:buFont typeface="Wingdings" pitchFamily="2" charset="2"/>
              <a:buChar char="Ø"/>
            </a:pPr>
            <a:r>
              <a:rPr lang="en-US" sz="2400" dirty="0" smtClean="0"/>
              <a:t>Methods of Purchasing</a:t>
            </a:r>
          </a:p>
          <a:p>
            <a:pPr>
              <a:buFont typeface="Wingdings" pitchFamily="2" charset="2"/>
              <a:buChar char="Ø"/>
            </a:pPr>
            <a:r>
              <a:rPr lang="en-US" sz="2400" dirty="0" smtClean="0"/>
              <a:t>Marketing	– Introduction</a:t>
            </a:r>
          </a:p>
          <a:p>
            <a:pPr>
              <a:buFont typeface="Wingdings" pitchFamily="2" charset="2"/>
              <a:buChar char="Ø"/>
            </a:pPr>
            <a:r>
              <a:rPr lang="en-US" sz="2400" dirty="0" smtClean="0"/>
              <a:t>Functions of Marketing</a:t>
            </a:r>
          </a:p>
          <a:p>
            <a:pPr>
              <a:buFont typeface="Wingdings" pitchFamily="2" charset="2"/>
              <a:buChar char="Ø"/>
            </a:pPr>
            <a:r>
              <a:rPr lang="en-US" sz="2400" dirty="0" smtClean="0"/>
              <a:t>Advertising</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134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2051" name="Picture 3" descr="H:\study materials\Organisation and Management\downloads\where-there-is-no-strugglethere-is-no-strength-inspirational-quote.jpg"/>
          <p:cNvPicPr>
            <a:picLocks noChangeAspect="1" noChangeArrowheads="1"/>
          </p:cNvPicPr>
          <p:nvPr/>
        </p:nvPicPr>
        <p:blipFill>
          <a:blip r:embed="rId3" cstate="print"/>
          <a:srcRect/>
          <a:stretch>
            <a:fillRect/>
          </a:stretch>
        </p:blipFill>
        <p:spPr bwMode="auto">
          <a:xfrm>
            <a:off x="4876800" y="1143000"/>
            <a:ext cx="3962400" cy="4953000"/>
          </a:xfrm>
          <a:prstGeom prst="rect">
            <a:avLst/>
          </a:prstGeom>
          <a:noFill/>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0"/>
            <a:ext cx="7391400" cy="609600"/>
          </a:xfrm>
        </p:spPr>
        <p:txBody>
          <a:bodyPr>
            <a:normAutofit/>
          </a:bodyPr>
          <a:lstStyle/>
          <a:p>
            <a:r>
              <a:rPr lang="en-US" sz="3200" dirty="0" smtClean="0"/>
              <a:t>I. Purchasing- Introduction</a:t>
            </a:r>
            <a:endParaRPr lang="en-US" sz="3200" dirty="0"/>
          </a:p>
        </p:txBody>
      </p:sp>
      <p:sp>
        <p:nvSpPr>
          <p:cNvPr id="9" name="Content Placeholder 8"/>
          <p:cNvSpPr>
            <a:spLocks noGrp="1"/>
          </p:cNvSpPr>
          <p:nvPr>
            <p:ph idx="1"/>
          </p:nvPr>
        </p:nvSpPr>
        <p:spPr/>
        <p:txBody>
          <a:bodyPr>
            <a:normAutofit fontScale="85000" lnSpcReduction="10000"/>
          </a:bodyPr>
          <a:lstStyle/>
          <a:p>
            <a:pPr algn="just">
              <a:buNone/>
            </a:pPr>
            <a:r>
              <a:rPr lang="en-US" dirty="0" smtClean="0"/>
              <a:t>	</a:t>
            </a:r>
            <a:r>
              <a:rPr lang="en-US" b="1" i="1" dirty="0" smtClean="0">
                <a:solidFill>
                  <a:srgbClr val="FF0000"/>
                </a:solidFill>
              </a:rPr>
              <a:t>Purchasing</a:t>
            </a:r>
            <a:r>
              <a:rPr lang="en-US" dirty="0" smtClean="0"/>
              <a:t> is the first phase of materials management.</a:t>
            </a:r>
          </a:p>
          <a:p>
            <a:pPr algn="just">
              <a:buNone/>
            </a:pPr>
            <a:r>
              <a:rPr lang="en-US" b="1" dirty="0">
                <a:solidFill>
                  <a:srgbClr val="FF0000"/>
                </a:solidFill>
              </a:rPr>
              <a:t>	</a:t>
            </a:r>
            <a:r>
              <a:rPr lang="en-US" b="1" dirty="0" smtClean="0">
                <a:solidFill>
                  <a:srgbClr val="FF0000"/>
                </a:solidFill>
              </a:rPr>
              <a:t>Procurement</a:t>
            </a:r>
            <a:r>
              <a:rPr lang="en-US" dirty="0" smtClean="0"/>
              <a:t> </a:t>
            </a:r>
            <a:r>
              <a:rPr lang="en-US" i="1" dirty="0" smtClean="0">
                <a:solidFill>
                  <a:srgbClr val="20A0CE"/>
                </a:solidFill>
              </a:rPr>
              <a:t>is a function responsible for getting the materials, supplies and equipments of right quality, in the right quantities from the right source, at the right prices and at the right time popularly known as the five R’s of the art of efficient purchasing.</a:t>
            </a:r>
          </a:p>
          <a:p>
            <a:pPr algn="just">
              <a:buNone/>
            </a:pPr>
            <a:endParaRPr lang="en-US" i="1" dirty="0" smtClean="0">
              <a:solidFill>
                <a:srgbClr val="20A0CE"/>
              </a:solidFill>
            </a:endParaRPr>
          </a:p>
          <a:p>
            <a:pPr algn="just">
              <a:buNone/>
            </a:pPr>
            <a:r>
              <a:rPr lang="en-US" dirty="0" smtClean="0"/>
              <a:t>	‘</a:t>
            </a:r>
            <a:r>
              <a:rPr lang="en-US" i="1" dirty="0" smtClean="0">
                <a:solidFill>
                  <a:srgbClr val="0628D4"/>
                </a:solidFill>
              </a:rPr>
              <a:t>Purchasing is the procuring of materials, supplies, machines, tools and services required for equipment, maintenance and operation of a manufacturing plant.’ – </a:t>
            </a:r>
            <a:r>
              <a:rPr lang="en-US" i="1" dirty="0" smtClean="0">
                <a:solidFill>
                  <a:srgbClr val="FF0000"/>
                </a:solidFill>
              </a:rPr>
              <a:t>Alford and Beatty.</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135</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0"/>
            <a:ext cx="7391400" cy="609600"/>
          </a:xfrm>
        </p:spPr>
        <p:txBody>
          <a:bodyPr>
            <a:normAutofit/>
          </a:bodyPr>
          <a:lstStyle/>
          <a:p>
            <a:r>
              <a:rPr lang="en-US" sz="3200" dirty="0" smtClean="0"/>
              <a:t>I. Purchasing- Introduction</a:t>
            </a:r>
            <a:endParaRPr lang="en-US" sz="3200" dirty="0"/>
          </a:p>
        </p:txBody>
      </p:sp>
      <p:sp>
        <p:nvSpPr>
          <p:cNvPr id="9" name="Content Placeholder 8"/>
          <p:cNvSpPr>
            <a:spLocks noGrp="1"/>
          </p:cNvSpPr>
          <p:nvPr>
            <p:ph idx="1"/>
          </p:nvPr>
        </p:nvSpPr>
        <p:spPr/>
        <p:txBody>
          <a:bodyPr>
            <a:normAutofit fontScale="85000" lnSpcReduction="20000"/>
          </a:bodyPr>
          <a:lstStyle/>
          <a:p>
            <a:pPr algn="just">
              <a:buNone/>
            </a:pPr>
            <a:r>
              <a:rPr lang="en-US" dirty="0" smtClean="0"/>
              <a:t>	In a manufacturing firm the purchases can be classified as raw materials, components, consumable stores and supplies, office supplies, spares and tools, machines and equipment.</a:t>
            </a:r>
          </a:p>
          <a:p>
            <a:pPr algn="just">
              <a:buNone/>
            </a:pPr>
            <a:r>
              <a:rPr lang="en-US" dirty="0" smtClean="0">
                <a:solidFill>
                  <a:srgbClr val="FF0000"/>
                </a:solidFill>
              </a:rPr>
              <a:t>	</a:t>
            </a:r>
          </a:p>
          <a:p>
            <a:pPr algn="just">
              <a:buNone/>
            </a:pPr>
            <a:r>
              <a:rPr lang="en-US" dirty="0">
                <a:solidFill>
                  <a:srgbClr val="FF0000"/>
                </a:solidFill>
              </a:rPr>
              <a:t>	</a:t>
            </a:r>
            <a:r>
              <a:rPr lang="en-US" dirty="0" smtClean="0">
                <a:solidFill>
                  <a:srgbClr val="002060"/>
                </a:solidFill>
              </a:rPr>
              <a:t>Duties</a:t>
            </a:r>
            <a:r>
              <a:rPr lang="en-US" dirty="0">
                <a:solidFill>
                  <a:srgbClr val="002060"/>
                </a:solidFill>
              </a:rPr>
              <a:t>, functions and responsibilities of purchase department differ from industry to industry. Broadly, they can be stated as below:</a:t>
            </a:r>
          </a:p>
          <a:p>
            <a:pPr marL="514350" indent="-514350" algn="just">
              <a:buFont typeface="+mj-lt"/>
              <a:buAutoNum type="arabicPeriod"/>
            </a:pPr>
            <a:r>
              <a:rPr lang="en-US" dirty="0"/>
              <a:t>Maintain records of materials indicating materials that can be used as substitute.</a:t>
            </a:r>
          </a:p>
          <a:p>
            <a:pPr marL="514350" indent="-514350" algn="just">
              <a:buFont typeface="+mj-lt"/>
              <a:buAutoNum type="arabicPeriod"/>
            </a:pPr>
            <a:r>
              <a:rPr lang="en-US" dirty="0"/>
              <a:t>Maintain records of reliable source of supply and prices for each type of material required in the organization.</a:t>
            </a:r>
          </a:p>
          <a:p>
            <a:pPr algn="just">
              <a:buNone/>
            </a:pPr>
            <a:endParaRPr lang="en-US" dirty="0" smtClean="0"/>
          </a:p>
        </p:txBody>
      </p:sp>
      <p:sp>
        <p:nvSpPr>
          <p:cNvPr id="5" name="Slide Number Placeholder 4"/>
          <p:cNvSpPr>
            <a:spLocks noGrp="1"/>
          </p:cNvSpPr>
          <p:nvPr>
            <p:ph type="sldNum" sz="quarter" idx="12"/>
          </p:nvPr>
        </p:nvSpPr>
        <p:spPr/>
        <p:txBody>
          <a:bodyPr/>
          <a:lstStyle/>
          <a:p>
            <a:fld id="{D51081E8-3327-495A-9823-FC891E0968B6}" type="slidenum">
              <a:rPr lang="en-US" smtClean="0"/>
              <a:pPr/>
              <a:t>136</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167000410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II. Functions of Purchasing Department</a:t>
            </a:r>
            <a:endParaRPr lang="en-US" sz="3200" dirty="0"/>
          </a:p>
        </p:txBody>
      </p:sp>
      <p:sp>
        <p:nvSpPr>
          <p:cNvPr id="9" name="Content Placeholder 8"/>
          <p:cNvSpPr>
            <a:spLocks noGrp="1"/>
          </p:cNvSpPr>
          <p:nvPr>
            <p:ph idx="1"/>
          </p:nvPr>
        </p:nvSpPr>
        <p:spPr/>
        <p:txBody>
          <a:bodyPr>
            <a:normAutofit fontScale="85000" lnSpcReduction="10000"/>
          </a:bodyPr>
          <a:lstStyle/>
          <a:p>
            <a:pPr algn="just">
              <a:buNone/>
            </a:pPr>
            <a:r>
              <a:rPr lang="en-US" dirty="0" smtClean="0"/>
              <a:t>3. Review material specifications with a view to simplifying and standardizing them.</a:t>
            </a:r>
          </a:p>
          <a:p>
            <a:pPr marL="514350" indent="-514350" algn="just">
              <a:buAutoNum type="arabicPeriod" startAt="4"/>
            </a:pPr>
            <a:r>
              <a:rPr lang="en-US" dirty="0" smtClean="0"/>
              <a:t>Calling quotations.</a:t>
            </a:r>
          </a:p>
          <a:p>
            <a:pPr marL="514350" indent="-514350" algn="just">
              <a:buAutoNum type="arabicPeriod" startAt="4"/>
            </a:pPr>
            <a:r>
              <a:rPr lang="en-US" dirty="0" smtClean="0"/>
              <a:t>Analyze quotations and making contacts with right sources of supply.</a:t>
            </a:r>
          </a:p>
          <a:p>
            <a:pPr marL="514350" indent="-514350" algn="just">
              <a:buAutoNum type="arabicPeriod" startAt="4"/>
            </a:pPr>
            <a:r>
              <a:rPr lang="en-US" dirty="0" smtClean="0"/>
              <a:t>Placing order and necessary follow up of supplies.</a:t>
            </a:r>
          </a:p>
          <a:p>
            <a:pPr marL="514350" indent="-514350" algn="just">
              <a:buAutoNum type="arabicPeriod" startAt="4"/>
            </a:pPr>
            <a:r>
              <a:rPr lang="en-US" dirty="0" smtClean="0"/>
              <a:t>Maintain records of all purchases.</a:t>
            </a:r>
          </a:p>
          <a:p>
            <a:pPr marL="514350" indent="-514350" algn="just">
              <a:buAutoNum type="arabicPeriod" startAt="4"/>
            </a:pPr>
            <a:r>
              <a:rPr lang="en-US" dirty="0" smtClean="0"/>
              <a:t>To make sure through inspection that right quality of material in right quantity has been purchased.</a:t>
            </a:r>
          </a:p>
          <a:p>
            <a:pPr marL="514350" indent="-514350" algn="just">
              <a:buAutoNum type="arabicPeriod" startAt="4"/>
            </a:pPr>
            <a:r>
              <a:rPr lang="en-US" dirty="0" smtClean="0"/>
              <a:t>Checking and approving choices.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137</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II. Functions of Purchasing Department</a:t>
            </a:r>
            <a:endParaRPr lang="en-US" sz="3200" dirty="0"/>
          </a:p>
        </p:txBody>
      </p:sp>
      <p:sp>
        <p:nvSpPr>
          <p:cNvPr id="9" name="Content Placeholder 8"/>
          <p:cNvSpPr>
            <a:spLocks noGrp="1"/>
          </p:cNvSpPr>
          <p:nvPr>
            <p:ph idx="1"/>
          </p:nvPr>
        </p:nvSpPr>
        <p:spPr/>
        <p:txBody>
          <a:bodyPr>
            <a:normAutofit fontScale="85000" lnSpcReduction="10000"/>
          </a:bodyPr>
          <a:lstStyle/>
          <a:p>
            <a:pPr marL="514350" indent="-514350" algn="just">
              <a:buNone/>
            </a:pPr>
            <a:r>
              <a:rPr lang="en-US" dirty="0" smtClean="0"/>
              <a:t>10. Checking requisitions.</a:t>
            </a:r>
          </a:p>
          <a:p>
            <a:pPr marL="514350" indent="-514350" algn="just">
              <a:buNone/>
            </a:pPr>
            <a:r>
              <a:rPr lang="en-US" dirty="0" smtClean="0"/>
              <a:t>11. To prepare purchase budget.</a:t>
            </a:r>
          </a:p>
          <a:p>
            <a:pPr marL="514350" indent="-514350" algn="just">
              <a:buNone/>
            </a:pPr>
            <a:r>
              <a:rPr lang="en-US" dirty="0" smtClean="0"/>
              <a:t>12. To ensure that the material is purchased at right time and at economical rates.</a:t>
            </a:r>
          </a:p>
          <a:p>
            <a:pPr marL="514350" indent="-514350" algn="just">
              <a:buNone/>
            </a:pPr>
            <a:r>
              <a:rPr lang="en-US" dirty="0" smtClean="0"/>
              <a:t>13. To prepare up-to-date list of materials required for different departments/sections.</a:t>
            </a:r>
          </a:p>
          <a:p>
            <a:pPr marL="514350" indent="-514350" algn="just">
              <a:buNone/>
            </a:pPr>
            <a:r>
              <a:rPr lang="en-US" dirty="0" smtClean="0"/>
              <a:t>14. To maintain uninterrupted supply of materials to various production sections.</a:t>
            </a:r>
          </a:p>
          <a:p>
            <a:pPr marL="514350" indent="-514350" algn="just">
              <a:buNone/>
            </a:pPr>
            <a:r>
              <a:rPr lang="en-US" dirty="0" smtClean="0"/>
              <a:t>15. To act as liaison between the vendors and different departments of the concern such as production, quality control, finance, maintenance etc.</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138</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II. Functions of Purchasing Department</a:t>
            </a:r>
            <a:endParaRPr lang="en-US" sz="3200" dirty="0"/>
          </a:p>
        </p:txBody>
      </p:sp>
      <p:sp>
        <p:nvSpPr>
          <p:cNvPr id="9" name="Content Placeholder 8"/>
          <p:cNvSpPr>
            <a:spLocks noGrp="1"/>
          </p:cNvSpPr>
          <p:nvPr>
            <p:ph idx="1"/>
          </p:nvPr>
        </p:nvSpPr>
        <p:spPr/>
        <p:txBody>
          <a:bodyPr>
            <a:normAutofit/>
          </a:bodyPr>
          <a:lstStyle/>
          <a:p>
            <a:pPr marL="514350" indent="-514350" algn="just">
              <a:buNone/>
            </a:pPr>
            <a:r>
              <a:rPr lang="en-US" sz="2800" dirty="0" smtClean="0"/>
              <a:t>16. To ensure prompt payment to vendors. This will help to improve vendor-vendee relations and increase in reputation of the firm.</a:t>
            </a:r>
          </a:p>
          <a:p>
            <a:pPr marL="514350" indent="-514350" algn="just">
              <a:buNone/>
            </a:pPr>
            <a:r>
              <a:rPr lang="en-US" sz="2800" dirty="0" smtClean="0"/>
              <a:t>17. To handle sub-contracts at the time of high business activity.</a:t>
            </a:r>
          </a:p>
          <a:p>
            <a:pPr marL="514350" indent="-514350" algn="just">
              <a:buNone/>
            </a:pPr>
            <a:r>
              <a:rPr lang="en-US" sz="2800" dirty="0" smtClean="0"/>
              <a:t>18. Develop new sources of supply.</a:t>
            </a:r>
          </a:p>
          <a:p>
            <a:pPr marL="514350" indent="-514350" algn="just">
              <a:buNone/>
            </a:pPr>
            <a:r>
              <a:rPr lang="en-US" sz="2800" dirty="0" smtClean="0"/>
              <a:t>19. To maintain inventory at optimum level.</a:t>
            </a:r>
          </a:p>
          <a:p>
            <a:pPr marL="514350" indent="-514350" algn="just">
              <a:buNone/>
            </a:pPr>
            <a:r>
              <a:rPr lang="en-US" sz="2800" dirty="0" smtClean="0"/>
              <a:t>20. To take decision about disposal of salvage and a scrap.</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139</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894740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1. Organization</a:t>
            </a:r>
            <a:endParaRPr lang="en-US" dirty="0"/>
          </a:p>
        </p:txBody>
      </p:sp>
      <p:sp>
        <p:nvSpPr>
          <p:cNvPr id="9" name="Content Placeholder 8"/>
          <p:cNvSpPr>
            <a:spLocks noGrp="1"/>
          </p:cNvSpPr>
          <p:nvPr>
            <p:ph idx="1"/>
          </p:nvPr>
        </p:nvSpPr>
        <p:spPr/>
        <p:txBody>
          <a:bodyPr>
            <a:normAutofit fontScale="77500" lnSpcReduction="20000"/>
          </a:bodyPr>
          <a:lstStyle/>
          <a:p>
            <a:pPr algn="just">
              <a:buNone/>
              <a:defRPr/>
            </a:pPr>
            <a:r>
              <a:rPr lang="en-US" dirty="0" smtClean="0">
                <a:solidFill>
                  <a:schemeClr val="accent3"/>
                </a:solidFill>
              </a:rPr>
              <a:t>    </a:t>
            </a:r>
            <a:r>
              <a:rPr lang="en-US" dirty="0" smtClean="0"/>
              <a:t>“</a:t>
            </a:r>
            <a:r>
              <a:rPr lang="en-US" b="1" dirty="0" smtClean="0">
                <a:solidFill>
                  <a:srgbClr val="0628D4"/>
                </a:solidFill>
              </a:rPr>
              <a:t>Organization</a:t>
            </a:r>
            <a:r>
              <a:rPr lang="en-US" dirty="0" smtClean="0"/>
              <a:t> is the form of every human association for the attainment of a common purpose” </a:t>
            </a:r>
          </a:p>
          <a:p>
            <a:pPr algn="r">
              <a:buNone/>
              <a:defRPr/>
            </a:pPr>
            <a:r>
              <a:rPr lang="en-US" dirty="0" smtClean="0"/>
              <a:t>     - </a:t>
            </a:r>
            <a:r>
              <a:rPr lang="en-US" dirty="0" smtClean="0">
                <a:solidFill>
                  <a:srgbClr val="FF0000"/>
                </a:solidFill>
              </a:rPr>
              <a:t>Mooney and </a:t>
            </a:r>
            <a:r>
              <a:rPr lang="en-US" dirty="0" err="1" smtClean="0">
                <a:solidFill>
                  <a:srgbClr val="FF0000"/>
                </a:solidFill>
              </a:rPr>
              <a:t>Reiley</a:t>
            </a:r>
            <a:r>
              <a:rPr lang="en-US" dirty="0" smtClean="0"/>
              <a:t>.</a:t>
            </a:r>
          </a:p>
          <a:p>
            <a:pPr algn="just">
              <a:buNone/>
              <a:defRPr/>
            </a:pPr>
            <a:r>
              <a:rPr lang="en-US" dirty="0" smtClean="0">
                <a:latin typeface="Arial" charset="0"/>
              </a:rPr>
              <a:t>   ‘</a:t>
            </a:r>
            <a:r>
              <a:rPr lang="en-US" b="1" dirty="0" smtClean="0">
                <a:solidFill>
                  <a:srgbClr val="0628D4"/>
                </a:solidFill>
                <a:latin typeface="Arial" charset="0"/>
              </a:rPr>
              <a:t>An organization</a:t>
            </a:r>
            <a:r>
              <a:rPr lang="en-US" dirty="0" smtClean="0">
                <a:latin typeface="Arial" charset="0"/>
              </a:rPr>
              <a:t> is a collection of people working together in a coordinated and structured fashion to achieve one or more goals.’</a:t>
            </a:r>
          </a:p>
          <a:p>
            <a:pPr algn="just">
              <a:buNone/>
              <a:defRPr/>
            </a:pPr>
            <a:r>
              <a:rPr lang="en-US" dirty="0" smtClean="0"/>
              <a:t>    </a:t>
            </a:r>
          </a:p>
          <a:p>
            <a:pPr algn="just">
              <a:buNone/>
              <a:defRPr/>
            </a:pPr>
            <a:r>
              <a:rPr lang="en-US" b="1" dirty="0"/>
              <a:t>	</a:t>
            </a:r>
            <a:r>
              <a:rPr lang="en-US" b="1" dirty="0" smtClean="0"/>
              <a:t>In common parlance:</a:t>
            </a:r>
          </a:p>
          <a:p>
            <a:pPr algn="just">
              <a:buNone/>
              <a:defRPr/>
            </a:pPr>
            <a:r>
              <a:rPr lang="en-US" dirty="0" smtClean="0"/>
              <a:t>    Organization is a process of </a:t>
            </a:r>
            <a:r>
              <a:rPr lang="en-US" dirty="0" smtClean="0">
                <a:solidFill>
                  <a:srgbClr val="0000CC"/>
                </a:solidFill>
              </a:rPr>
              <a:t>identifying and grouping </a:t>
            </a:r>
            <a:r>
              <a:rPr lang="en-US" dirty="0" smtClean="0"/>
              <a:t>the work to be performed, </a:t>
            </a:r>
            <a:r>
              <a:rPr lang="en-US" dirty="0" smtClean="0">
                <a:solidFill>
                  <a:srgbClr val="0000CC"/>
                </a:solidFill>
              </a:rPr>
              <a:t>defining and delegating</a:t>
            </a:r>
            <a:r>
              <a:rPr lang="en-US" dirty="0" smtClean="0"/>
              <a:t> responsibility and authority and </a:t>
            </a:r>
            <a:r>
              <a:rPr lang="en-US" dirty="0" smtClean="0">
                <a:solidFill>
                  <a:srgbClr val="0000CC"/>
                </a:solidFill>
              </a:rPr>
              <a:t>establishing</a:t>
            </a:r>
            <a:r>
              <a:rPr lang="en-US" dirty="0" smtClean="0"/>
              <a:t> relationships for the purpose of enabling people to work most effectively together in accomplishing objectives.</a:t>
            </a:r>
            <a:endParaRPr lang="en-US" dirty="0" smtClean="0">
              <a:latin typeface="Arial Unicode MS" pitchFamily="34" charset="-128"/>
            </a:endParaRPr>
          </a:p>
          <a:p>
            <a:pPr>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14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III. Methods of Purchasing</a:t>
            </a:r>
            <a:endParaRPr lang="en-US" dirty="0"/>
          </a:p>
        </p:txBody>
      </p:sp>
      <p:sp>
        <p:nvSpPr>
          <p:cNvPr id="9" name="Content Placeholder 8"/>
          <p:cNvSpPr>
            <a:spLocks noGrp="1"/>
          </p:cNvSpPr>
          <p:nvPr>
            <p:ph idx="1"/>
          </p:nvPr>
        </p:nvSpPr>
        <p:spPr/>
        <p:txBody>
          <a:bodyPr>
            <a:normAutofit fontScale="85000" lnSpcReduction="10000"/>
          </a:bodyPr>
          <a:lstStyle/>
          <a:p>
            <a:pPr algn="just">
              <a:buNone/>
            </a:pPr>
            <a:r>
              <a:rPr lang="en-US" dirty="0" smtClean="0"/>
              <a:t>	The materials, parts, tools, equipment, supplies etc. required in the industry are purchased by different methods.</a:t>
            </a:r>
          </a:p>
          <a:p>
            <a:pPr algn="just">
              <a:buNone/>
            </a:pPr>
            <a:r>
              <a:rPr lang="en-US" dirty="0" smtClean="0"/>
              <a:t> </a:t>
            </a:r>
          </a:p>
          <a:p>
            <a:pPr algn="just">
              <a:buNone/>
            </a:pPr>
            <a:r>
              <a:rPr lang="en-US" dirty="0"/>
              <a:t>	</a:t>
            </a:r>
            <a:r>
              <a:rPr lang="en-US" dirty="0" smtClean="0"/>
              <a:t>Depending upon the size of the industry, nature of the material and quantity of the materials required, the different methods of purchasing are:</a:t>
            </a:r>
          </a:p>
          <a:p>
            <a:pPr algn="just">
              <a:buNone/>
            </a:pPr>
            <a:endParaRPr lang="en-US" dirty="0" smtClean="0"/>
          </a:p>
          <a:p>
            <a:pPr marL="514350" indent="-514350" algn="just">
              <a:buFont typeface="+mj-lt"/>
              <a:buAutoNum type="arabicPeriod"/>
            </a:pPr>
            <a:r>
              <a:rPr lang="en-US" b="1" dirty="0" smtClean="0">
                <a:solidFill>
                  <a:srgbClr val="FF0000"/>
                </a:solidFill>
              </a:rPr>
              <a:t>Purchasing by requirements: </a:t>
            </a:r>
            <a:r>
              <a:rPr lang="en-US" dirty="0" smtClean="0"/>
              <a:t>This method is also called as ‘hand-to-mouth buying’. In this method materials are purchased whenever the need arises.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140</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III. Methods of Purchasing</a:t>
            </a:r>
            <a:endParaRPr lang="en-US" dirty="0"/>
          </a:p>
        </p:txBody>
      </p:sp>
      <p:sp>
        <p:nvSpPr>
          <p:cNvPr id="9" name="Content Placeholder 8"/>
          <p:cNvSpPr>
            <a:spLocks noGrp="1"/>
          </p:cNvSpPr>
          <p:nvPr>
            <p:ph idx="1"/>
          </p:nvPr>
        </p:nvSpPr>
        <p:spPr/>
        <p:txBody>
          <a:bodyPr>
            <a:normAutofit fontScale="77500" lnSpcReduction="20000"/>
          </a:bodyPr>
          <a:lstStyle/>
          <a:p>
            <a:pPr algn="just">
              <a:buNone/>
            </a:pPr>
            <a:r>
              <a:rPr lang="en-US" dirty="0" smtClean="0"/>
              <a:t>2. </a:t>
            </a:r>
            <a:r>
              <a:rPr lang="en-US" b="1" dirty="0" smtClean="0">
                <a:solidFill>
                  <a:srgbClr val="FF0000"/>
                </a:solidFill>
              </a:rPr>
              <a:t>Purchasing for specified period: </a:t>
            </a:r>
            <a:r>
              <a:rPr lang="en-US" dirty="0" smtClean="0"/>
              <a:t>In this method the standard materials like oils, coolants, stationary and other materials required regularly for the operation and maintenance of the plants, offices and other departments are purchased in quantities sufficient for specific future period, production schedules are usually the controlling factors in determination of the period.</a:t>
            </a:r>
          </a:p>
          <a:p>
            <a:pPr algn="just">
              <a:buNone/>
            </a:pPr>
            <a:endParaRPr lang="en-US" dirty="0" smtClean="0"/>
          </a:p>
          <a:p>
            <a:pPr algn="just">
              <a:buNone/>
            </a:pPr>
            <a:r>
              <a:rPr lang="en-US" b="1" dirty="0" smtClean="0">
                <a:solidFill>
                  <a:srgbClr val="FF0000"/>
                </a:solidFill>
              </a:rPr>
              <a:t>3. Market </a:t>
            </a:r>
            <a:r>
              <a:rPr lang="en-US" b="1" dirty="0">
                <a:solidFill>
                  <a:srgbClr val="FF0000"/>
                </a:solidFill>
              </a:rPr>
              <a:t>purchasing: </a:t>
            </a:r>
            <a:r>
              <a:rPr lang="en-US" dirty="0"/>
              <a:t>This method takes the full advantages of prevailing market conditions and price fluctuations. The material requirements based on production planning are calculated and market trends are analyzed before making purchases. </a:t>
            </a:r>
            <a:r>
              <a:rPr lang="en-US" i="1" dirty="0">
                <a:solidFill>
                  <a:srgbClr val="0628D4"/>
                </a:solidFill>
              </a:rPr>
              <a:t>The materials are purchased in advance of future need when the prices are low and likely to rise in future</a:t>
            </a:r>
            <a:r>
              <a:rPr lang="en-US" dirty="0"/>
              <a:t>.</a:t>
            </a:r>
          </a:p>
          <a:p>
            <a:pPr algn="just">
              <a:buNone/>
            </a:pPr>
            <a:endParaRPr lang="en-US" dirty="0" smtClean="0"/>
          </a:p>
        </p:txBody>
      </p:sp>
      <p:sp>
        <p:nvSpPr>
          <p:cNvPr id="5" name="Slide Number Placeholder 4"/>
          <p:cNvSpPr>
            <a:spLocks noGrp="1"/>
          </p:cNvSpPr>
          <p:nvPr>
            <p:ph type="sldNum" sz="quarter" idx="12"/>
          </p:nvPr>
        </p:nvSpPr>
        <p:spPr/>
        <p:txBody>
          <a:bodyPr/>
          <a:lstStyle/>
          <a:p>
            <a:fld id="{D51081E8-3327-495A-9823-FC891E0968B6}" type="slidenum">
              <a:rPr lang="en-US" smtClean="0"/>
              <a:pPr/>
              <a:t>141</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285772225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III. Methods of Purchasing</a:t>
            </a:r>
            <a:endParaRPr lang="en-US" dirty="0"/>
          </a:p>
        </p:txBody>
      </p:sp>
      <p:sp>
        <p:nvSpPr>
          <p:cNvPr id="9" name="Content Placeholder 8"/>
          <p:cNvSpPr>
            <a:spLocks noGrp="1"/>
          </p:cNvSpPr>
          <p:nvPr>
            <p:ph idx="1"/>
          </p:nvPr>
        </p:nvSpPr>
        <p:spPr/>
        <p:txBody>
          <a:bodyPr>
            <a:normAutofit fontScale="77500" lnSpcReduction="20000"/>
          </a:bodyPr>
          <a:lstStyle/>
          <a:p>
            <a:pPr algn="just">
              <a:buNone/>
            </a:pPr>
            <a:r>
              <a:rPr lang="en-US" b="1" dirty="0" smtClean="0">
                <a:solidFill>
                  <a:srgbClr val="FF0000"/>
                </a:solidFill>
              </a:rPr>
              <a:t>4. Speculative purchasing: </a:t>
            </a:r>
            <a:r>
              <a:rPr lang="en-US" dirty="0" smtClean="0"/>
              <a:t>It is an attempt to gain considerable profit by buying an excess of materials when prices are considered to be at low point. </a:t>
            </a:r>
            <a:r>
              <a:rPr lang="en-US" i="1" dirty="0" smtClean="0">
                <a:solidFill>
                  <a:srgbClr val="0628D4"/>
                </a:solidFill>
              </a:rPr>
              <a:t>Unlike market purchasing, it makes price trends the primary factor in buying and gives less regard to the strict material requirements of the business</a:t>
            </a:r>
            <a:r>
              <a:rPr lang="en-US" dirty="0" smtClean="0"/>
              <a:t>.</a:t>
            </a:r>
          </a:p>
          <a:p>
            <a:pPr algn="just">
              <a:buNone/>
            </a:pPr>
            <a:endParaRPr lang="en-US" dirty="0" smtClean="0"/>
          </a:p>
          <a:p>
            <a:pPr algn="just">
              <a:buNone/>
            </a:pPr>
            <a:r>
              <a:rPr lang="en-US" b="1" dirty="0" smtClean="0">
                <a:solidFill>
                  <a:srgbClr val="FF0000"/>
                </a:solidFill>
              </a:rPr>
              <a:t>5. Rate contract purchasing: </a:t>
            </a:r>
            <a:r>
              <a:rPr lang="en-US" i="1" dirty="0" smtClean="0">
                <a:solidFill>
                  <a:srgbClr val="0628D4"/>
                </a:solidFill>
              </a:rPr>
              <a:t>In this method, contracts are given to suppliers to supply the material at agreed prices for a certain period (say 2-3 years). The contract is subjected to review with an appropriate period of notice. </a:t>
            </a:r>
            <a:r>
              <a:rPr lang="en-US" dirty="0" smtClean="0"/>
              <a:t>Many concerns dealing in large quantities of basic materials like pig iron, steel, coal, coke etc. prefer to supply the materials on the contract basis over a period of time.</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142</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III. Methods of Purchasing</a:t>
            </a:r>
            <a:endParaRPr lang="en-US" dirty="0"/>
          </a:p>
        </p:txBody>
      </p:sp>
      <p:sp>
        <p:nvSpPr>
          <p:cNvPr id="9" name="Content Placeholder 8"/>
          <p:cNvSpPr>
            <a:spLocks noGrp="1"/>
          </p:cNvSpPr>
          <p:nvPr>
            <p:ph idx="1"/>
          </p:nvPr>
        </p:nvSpPr>
        <p:spPr/>
        <p:txBody>
          <a:bodyPr>
            <a:normAutofit fontScale="77500" lnSpcReduction="20000"/>
          </a:bodyPr>
          <a:lstStyle/>
          <a:p>
            <a:pPr algn="just">
              <a:buNone/>
            </a:pPr>
            <a:r>
              <a:rPr lang="en-US" b="1" dirty="0" smtClean="0">
                <a:solidFill>
                  <a:srgbClr val="FF0000"/>
                </a:solidFill>
              </a:rPr>
              <a:t>6. Group purchasing: </a:t>
            </a:r>
            <a:r>
              <a:rPr lang="en-US" i="1" dirty="0" smtClean="0">
                <a:solidFill>
                  <a:srgbClr val="0628D4"/>
                </a:solidFill>
              </a:rPr>
              <a:t>In this method, the materials are purchased in groups or lots in one order instead of placing separate orders for each item.</a:t>
            </a:r>
          </a:p>
          <a:p>
            <a:pPr algn="just">
              <a:buNone/>
            </a:pPr>
            <a:endParaRPr lang="en-US" dirty="0" smtClean="0"/>
          </a:p>
          <a:p>
            <a:pPr algn="just">
              <a:buNone/>
            </a:pPr>
            <a:r>
              <a:rPr lang="en-US" b="1" dirty="0" smtClean="0">
                <a:solidFill>
                  <a:srgbClr val="FF0000"/>
                </a:solidFill>
              </a:rPr>
              <a:t>7. Purchasing through Directorate General of supplies and disposal: </a:t>
            </a:r>
            <a:r>
              <a:rPr lang="en-US" dirty="0" smtClean="0"/>
              <a:t>This department enters into contract with various firms for supply of certain materials to government departments during the year at agreed rates. These firms have to certify that they are not supplying the same materials at rates lesser than the mentioned in the rate contract. </a:t>
            </a:r>
            <a:r>
              <a:rPr lang="en-US" i="1" dirty="0" smtClean="0">
                <a:solidFill>
                  <a:srgbClr val="0628D4"/>
                </a:solidFill>
              </a:rPr>
              <a:t>Whenever the various government departments require the materials under rate contract, they place the orders directly to the concerned firms and purchase the material at rate contract prices.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143</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IV. Marketing- Introduction</a:t>
            </a:r>
            <a:endParaRPr lang="en-US" dirty="0"/>
          </a:p>
        </p:txBody>
      </p:sp>
      <p:sp>
        <p:nvSpPr>
          <p:cNvPr id="9" name="Content Placeholder 8"/>
          <p:cNvSpPr>
            <a:spLocks noGrp="1"/>
          </p:cNvSpPr>
          <p:nvPr>
            <p:ph idx="1"/>
          </p:nvPr>
        </p:nvSpPr>
        <p:spPr>
          <a:xfrm>
            <a:off x="457200" y="990601"/>
            <a:ext cx="8229600" cy="5410200"/>
          </a:xfrm>
        </p:spPr>
        <p:txBody>
          <a:bodyPr>
            <a:normAutofit fontScale="92500" lnSpcReduction="20000"/>
          </a:bodyPr>
          <a:lstStyle/>
          <a:p>
            <a:pPr algn="just">
              <a:buNone/>
            </a:pPr>
            <a:r>
              <a:rPr lang="en-US" dirty="0" smtClean="0"/>
              <a:t>	</a:t>
            </a:r>
            <a:r>
              <a:rPr lang="en-US" b="1" dirty="0" smtClean="0">
                <a:solidFill>
                  <a:srgbClr val="FF0000"/>
                </a:solidFill>
              </a:rPr>
              <a:t>Marketing</a:t>
            </a:r>
            <a:r>
              <a:rPr lang="en-US" dirty="0" smtClean="0"/>
              <a:t> is the performance of the business activities that direct the flow of goods and services from the producer to the consumer or end user.</a:t>
            </a:r>
          </a:p>
          <a:p>
            <a:pPr algn="just">
              <a:buNone/>
            </a:pPr>
            <a:endParaRPr lang="en-US" dirty="0" smtClean="0"/>
          </a:p>
          <a:p>
            <a:pPr algn="just">
              <a:buNone/>
            </a:pPr>
            <a:r>
              <a:rPr lang="en-US" dirty="0"/>
              <a:t>	</a:t>
            </a:r>
            <a:r>
              <a:rPr lang="en-US" dirty="0" smtClean="0"/>
              <a:t>It the process of getting right product to the right place in the right quantity at the right price and right time.</a:t>
            </a:r>
          </a:p>
          <a:p>
            <a:pPr algn="just">
              <a:buNone/>
            </a:pPr>
            <a:endParaRPr lang="en-US" dirty="0" smtClean="0"/>
          </a:p>
          <a:p>
            <a:pPr algn="just">
              <a:buNone/>
            </a:pPr>
            <a:r>
              <a:rPr lang="en-US" dirty="0" smtClean="0"/>
              <a:t>	</a:t>
            </a:r>
            <a:r>
              <a:rPr lang="en-US" i="1" dirty="0" smtClean="0"/>
              <a:t>Marketing is the total system of interacting business activities designed to plan, promote and distribute need-satisfying products and services to existing and potential consumers.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144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IV. Marketing- Introduction</a:t>
            </a:r>
            <a:endParaRPr lang="en-US" dirty="0"/>
          </a:p>
        </p:txBody>
      </p:sp>
      <p:sp>
        <p:nvSpPr>
          <p:cNvPr id="9" name="Content Placeholder 8"/>
          <p:cNvSpPr>
            <a:spLocks noGrp="1"/>
          </p:cNvSpPr>
          <p:nvPr>
            <p:ph idx="1"/>
          </p:nvPr>
        </p:nvSpPr>
        <p:spPr>
          <a:xfrm>
            <a:off x="457200" y="1066800"/>
            <a:ext cx="8229600" cy="5410200"/>
          </a:xfrm>
        </p:spPr>
        <p:txBody>
          <a:bodyPr>
            <a:normAutofit/>
          </a:bodyPr>
          <a:lstStyle/>
          <a:p>
            <a:pPr algn="just">
              <a:buNone/>
            </a:pPr>
            <a:r>
              <a:rPr lang="en-US" dirty="0" smtClean="0"/>
              <a:t>	It starts with the identification of a specific need on the part of the consumer and ends with the satisfaction of that need.</a:t>
            </a:r>
          </a:p>
          <a:p>
            <a:pPr algn="just">
              <a:buNone/>
            </a:pPr>
            <a:r>
              <a:rPr lang="en-US" dirty="0" smtClean="0"/>
              <a:t>	</a:t>
            </a:r>
            <a:r>
              <a:rPr lang="en-US" i="1" dirty="0" smtClean="0">
                <a:solidFill>
                  <a:srgbClr val="FF0000"/>
                </a:solidFill>
              </a:rPr>
              <a:t>The modern concept of marketing gives emphasis on consumer needs and freedom to choose.</a:t>
            </a:r>
          </a:p>
          <a:p>
            <a:pPr algn="just">
              <a:buNone/>
            </a:pPr>
            <a:r>
              <a:rPr lang="en-US" i="1" dirty="0" smtClean="0">
                <a:solidFill>
                  <a:srgbClr val="FF0000"/>
                </a:solidFill>
              </a:rPr>
              <a:t>	- customer orientation</a:t>
            </a:r>
          </a:p>
          <a:p>
            <a:pPr algn="just">
              <a:buNone/>
            </a:pPr>
            <a:r>
              <a:rPr lang="en-US" i="1" dirty="0" smtClean="0">
                <a:solidFill>
                  <a:srgbClr val="FF0000"/>
                </a:solidFill>
              </a:rPr>
              <a:t>	- customer’s satisfaction.</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145</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202142576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V. Functions of Marketing</a:t>
            </a:r>
            <a:endParaRPr lang="en-US" dirty="0"/>
          </a:p>
        </p:txBody>
      </p:sp>
      <p:sp>
        <p:nvSpPr>
          <p:cNvPr id="9" name="Content Placeholder 8"/>
          <p:cNvSpPr>
            <a:spLocks noGrp="1"/>
          </p:cNvSpPr>
          <p:nvPr>
            <p:ph idx="1"/>
          </p:nvPr>
        </p:nvSpPr>
        <p:spPr/>
        <p:txBody>
          <a:bodyPr>
            <a:normAutofit fontScale="77500" lnSpcReduction="20000"/>
          </a:bodyPr>
          <a:lstStyle/>
          <a:p>
            <a:pPr algn="just">
              <a:buNone/>
            </a:pPr>
            <a:r>
              <a:rPr lang="en-US" dirty="0" smtClean="0"/>
              <a:t>	Marketing adds value to the product by the specific functions it performs. The basic functions of marketing are:</a:t>
            </a:r>
          </a:p>
          <a:p>
            <a:pPr marL="514350" indent="-514350">
              <a:buFont typeface="+mj-lt"/>
              <a:buAutoNum type="arabicPeriod"/>
            </a:pPr>
            <a:r>
              <a:rPr lang="en-US" dirty="0" smtClean="0">
                <a:solidFill>
                  <a:srgbClr val="FF0000"/>
                </a:solidFill>
              </a:rPr>
              <a:t>Involving ownership transfer.</a:t>
            </a:r>
          </a:p>
          <a:p>
            <a:pPr marL="971550" lvl="1" indent="-571500">
              <a:buFont typeface="+mj-lt"/>
              <a:buAutoNum type="romanLcPeriod"/>
            </a:pPr>
            <a:r>
              <a:rPr lang="en-US" dirty="0" smtClean="0"/>
              <a:t>Buying</a:t>
            </a:r>
          </a:p>
          <a:p>
            <a:pPr marL="971550" lvl="1" indent="-571500">
              <a:buFont typeface="+mj-lt"/>
              <a:buAutoNum type="romanLcPeriod"/>
            </a:pPr>
            <a:r>
              <a:rPr lang="en-US" dirty="0" smtClean="0"/>
              <a:t>Selling</a:t>
            </a:r>
          </a:p>
          <a:p>
            <a:pPr marL="514350" indent="-514350">
              <a:buFont typeface="+mj-lt"/>
              <a:buAutoNum type="arabicPeriod"/>
            </a:pPr>
            <a:r>
              <a:rPr lang="en-US" dirty="0" smtClean="0">
                <a:solidFill>
                  <a:srgbClr val="FF0000"/>
                </a:solidFill>
              </a:rPr>
              <a:t>Involving physical distribution.</a:t>
            </a:r>
          </a:p>
          <a:p>
            <a:pPr marL="971550" lvl="1" indent="-571500">
              <a:buFont typeface="+mj-lt"/>
              <a:buAutoNum type="romanLcPeriod"/>
            </a:pPr>
            <a:r>
              <a:rPr lang="en-US" dirty="0" smtClean="0"/>
              <a:t>Transport</a:t>
            </a:r>
          </a:p>
          <a:p>
            <a:pPr marL="971550" lvl="1" indent="-571500">
              <a:buFont typeface="+mj-lt"/>
              <a:buAutoNum type="romanLcPeriod"/>
            </a:pPr>
            <a:r>
              <a:rPr lang="en-US" dirty="0" smtClean="0"/>
              <a:t>Storage</a:t>
            </a:r>
          </a:p>
          <a:p>
            <a:pPr marL="514350" indent="-514350">
              <a:buFont typeface="+mj-lt"/>
              <a:buAutoNum type="arabicPeriod"/>
            </a:pPr>
            <a:r>
              <a:rPr lang="en-US" dirty="0" smtClean="0">
                <a:solidFill>
                  <a:srgbClr val="FF0000"/>
                </a:solidFill>
              </a:rPr>
              <a:t>Facilitating (A and B functions)</a:t>
            </a:r>
          </a:p>
          <a:p>
            <a:pPr marL="971550" lvl="1" indent="-571500">
              <a:buFont typeface="+mj-lt"/>
              <a:buAutoNum type="romanLcPeriod"/>
            </a:pPr>
            <a:r>
              <a:rPr lang="en-US" dirty="0" smtClean="0"/>
              <a:t>Standardization and Grading.</a:t>
            </a:r>
          </a:p>
          <a:p>
            <a:pPr marL="971550" lvl="1" indent="-571500">
              <a:buFont typeface="+mj-lt"/>
              <a:buAutoNum type="romanLcPeriod"/>
            </a:pPr>
            <a:r>
              <a:rPr lang="en-US" dirty="0" smtClean="0"/>
              <a:t>Financing.</a:t>
            </a:r>
          </a:p>
          <a:p>
            <a:pPr marL="971550" lvl="1" indent="-571500">
              <a:buFont typeface="+mj-lt"/>
              <a:buAutoNum type="romanLcPeriod"/>
            </a:pPr>
            <a:r>
              <a:rPr lang="en-US" dirty="0" smtClean="0"/>
              <a:t>Risk bearing.</a:t>
            </a:r>
          </a:p>
          <a:p>
            <a:pPr marL="971550" lvl="1" indent="-571500">
              <a:buFont typeface="+mj-lt"/>
              <a:buAutoNum type="romanLcPeriod"/>
            </a:pPr>
            <a:r>
              <a:rPr lang="en-US" dirty="0" smtClean="0"/>
              <a:t>Market Information.</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146</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VI. Advertising</a:t>
            </a:r>
            <a:endParaRPr lang="en-US" dirty="0"/>
          </a:p>
        </p:txBody>
      </p:sp>
      <p:sp>
        <p:nvSpPr>
          <p:cNvPr id="9" name="Content Placeholder 8"/>
          <p:cNvSpPr>
            <a:spLocks noGrp="1"/>
          </p:cNvSpPr>
          <p:nvPr>
            <p:ph idx="1"/>
          </p:nvPr>
        </p:nvSpPr>
        <p:spPr/>
        <p:txBody>
          <a:bodyPr>
            <a:normAutofit fontScale="77500" lnSpcReduction="20000"/>
          </a:bodyPr>
          <a:lstStyle/>
          <a:p>
            <a:pPr algn="just">
              <a:buNone/>
            </a:pPr>
            <a:r>
              <a:rPr lang="en-US" dirty="0" smtClean="0"/>
              <a:t>	The word ‘</a:t>
            </a:r>
            <a:r>
              <a:rPr lang="en-US" b="1" dirty="0" smtClean="0">
                <a:solidFill>
                  <a:srgbClr val="FF0000"/>
                </a:solidFill>
              </a:rPr>
              <a:t>Advertising</a:t>
            </a:r>
            <a:r>
              <a:rPr lang="en-US" dirty="0" smtClean="0"/>
              <a:t>’ has been derived from Latin term ‘</a:t>
            </a:r>
            <a:r>
              <a:rPr lang="en-US" dirty="0" err="1" smtClean="0"/>
              <a:t>adverto</a:t>
            </a:r>
            <a:r>
              <a:rPr lang="en-US" dirty="0" smtClean="0"/>
              <a:t>’. ‘ad’ means towards and ‘</a:t>
            </a:r>
            <a:r>
              <a:rPr lang="en-US" dirty="0" err="1" smtClean="0"/>
              <a:t>verto</a:t>
            </a:r>
            <a:r>
              <a:rPr lang="en-US" dirty="0" smtClean="0"/>
              <a:t>’ meaning to turn i.e. to turn the attention of the people towards the product.</a:t>
            </a:r>
          </a:p>
          <a:p>
            <a:pPr algn="just">
              <a:buNone/>
            </a:pPr>
            <a:endParaRPr lang="en-US" dirty="0" smtClean="0"/>
          </a:p>
          <a:p>
            <a:pPr algn="just">
              <a:buNone/>
            </a:pPr>
            <a:r>
              <a:rPr lang="en-US" dirty="0" smtClean="0"/>
              <a:t>	</a:t>
            </a:r>
            <a:r>
              <a:rPr lang="en-US" dirty="0" smtClean="0">
                <a:solidFill>
                  <a:srgbClr val="FF0000"/>
                </a:solidFill>
              </a:rPr>
              <a:t>Advertising and promotion are integral part of the marketing effort</a:t>
            </a:r>
            <a:r>
              <a:rPr lang="en-US" dirty="0" smtClean="0"/>
              <a:t>. </a:t>
            </a:r>
          </a:p>
          <a:p>
            <a:pPr algn="just">
              <a:buNone/>
            </a:pPr>
            <a:endParaRPr lang="en-US" dirty="0" smtClean="0"/>
          </a:p>
          <a:p>
            <a:pPr algn="just">
              <a:buNone/>
            </a:pPr>
            <a:r>
              <a:rPr lang="en-US" dirty="0"/>
              <a:t>	</a:t>
            </a:r>
            <a:r>
              <a:rPr lang="en-US" dirty="0" smtClean="0"/>
              <a:t>Advertising is the art of disseminating marketing information through various media of communication (such as newspapers, magazines, radio and T.V.) at the expense of the company for the purpose of increasing or maintaining effective demand and facilitating the sale of specific goods and services.</a:t>
            </a:r>
          </a:p>
          <a:p>
            <a:pPr algn="just">
              <a:buNone/>
            </a:pPr>
            <a:r>
              <a:rPr lang="en-US" dirty="0" smtClean="0"/>
              <a:t>	</a:t>
            </a:r>
            <a:endParaRPr lang="en-US" i="1" dirty="0" smtClean="0">
              <a:solidFill>
                <a:srgbClr val="0000CC"/>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147</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VI. Advertising</a:t>
            </a:r>
            <a:endParaRPr lang="en-US" dirty="0"/>
          </a:p>
        </p:txBody>
      </p:sp>
      <p:sp>
        <p:nvSpPr>
          <p:cNvPr id="9" name="Content Placeholder 8"/>
          <p:cNvSpPr>
            <a:spLocks noGrp="1"/>
          </p:cNvSpPr>
          <p:nvPr>
            <p:ph idx="1"/>
          </p:nvPr>
        </p:nvSpPr>
        <p:spPr/>
        <p:txBody>
          <a:bodyPr>
            <a:normAutofit fontScale="92500" lnSpcReduction="20000"/>
          </a:bodyPr>
          <a:lstStyle/>
          <a:p>
            <a:pPr algn="just">
              <a:buNone/>
            </a:pPr>
            <a:r>
              <a:rPr lang="en-US" dirty="0" smtClean="0"/>
              <a:t>	It informs the customers about the product and the place where they can get it.</a:t>
            </a:r>
            <a:r>
              <a:rPr lang="en-US" dirty="0"/>
              <a:t>	</a:t>
            </a:r>
            <a:r>
              <a:rPr lang="en-US" dirty="0" smtClean="0"/>
              <a:t>It promotes trade and creates demand and hence it is the pivot of modern trade, commerce and business.</a:t>
            </a:r>
          </a:p>
          <a:p>
            <a:pPr algn="just">
              <a:buNone/>
            </a:pPr>
            <a:endParaRPr lang="en-US" dirty="0" smtClean="0"/>
          </a:p>
          <a:p>
            <a:pPr algn="just">
              <a:buNone/>
            </a:pPr>
            <a:r>
              <a:rPr lang="en-US" dirty="0" smtClean="0"/>
              <a:t>	</a:t>
            </a:r>
            <a:r>
              <a:rPr lang="en-US" i="1" dirty="0" smtClean="0">
                <a:solidFill>
                  <a:srgbClr val="0000CC"/>
                </a:solidFill>
              </a:rPr>
              <a:t>The purpose of advertising is to sell something- a product, a service, or an idea or the real goal of advertising is effective communication.</a:t>
            </a:r>
          </a:p>
          <a:p>
            <a:pPr algn="just">
              <a:buNone/>
            </a:pPr>
            <a:endParaRPr lang="en-US" i="1" dirty="0" smtClean="0">
              <a:solidFill>
                <a:srgbClr val="0000CC"/>
              </a:solidFill>
            </a:endParaRPr>
          </a:p>
          <a:p>
            <a:pPr algn="just">
              <a:buNone/>
            </a:pPr>
            <a:r>
              <a:rPr lang="en-US" i="1" dirty="0">
                <a:solidFill>
                  <a:srgbClr val="0000CC"/>
                </a:solidFill>
              </a:rPr>
              <a:t>	</a:t>
            </a:r>
            <a:r>
              <a:rPr lang="en-US" i="1" dirty="0" smtClean="0">
                <a:solidFill>
                  <a:srgbClr val="0000CC"/>
                </a:solidFill>
              </a:rPr>
              <a:t>The ultimate effect of advertising should be to modify the attitudes and/or behavior of the receiver of the message.</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148</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355133385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149</a:t>
            </a:fld>
            <a:endParaRPr lang="en-US"/>
          </a:p>
        </p:txBody>
      </p:sp>
      <p:sp>
        <p:nvSpPr>
          <p:cNvPr id="3" name="Content Placeholder 2"/>
          <p:cNvSpPr>
            <a:spLocks noGrp="1"/>
          </p:cNvSpPr>
          <p:nvPr>
            <p:ph sz="quarter" idx="1"/>
          </p:nvPr>
        </p:nvSpPr>
        <p:spPr>
          <a:xfrm>
            <a:off x="457200" y="1066800"/>
            <a:ext cx="8229600" cy="4724400"/>
          </a:xfrm>
        </p:spPr>
        <p:txBody>
          <a:bodyPr>
            <a:normAutofit fontScale="62500" lnSpcReduction="20000"/>
          </a:bodyPr>
          <a:lstStyle/>
          <a:p>
            <a:pPr>
              <a:buNone/>
            </a:pPr>
            <a:r>
              <a:rPr lang="en-US" b="1" i="1" dirty="0" smtClean="0">
                <a:solidFill>
                  <a:srgbClr val="7030A0"/>
                </a:solidFill>
              </a:rPr>
              <a:t>                  </a:t>
            </a:r>
          </a:p>
          <a:p>
            <a:pP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r>
              <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THANK   YOU!!!</a:t>
            </a:r>
            <a:endParaRPr lang="en-US" sz="6600"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lgn="r">
              <a:buNone/>
            </a:pPr>
            <a:endParaRPr lang="en-US" sz="4400" b="1" i="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pic>
        <p:nvPicPr>
          <p:cNvPr id="5" name="Picture 4"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3074" name="Picture 2" descr="H:\study materials\Organisation and Management\downloads\whether-you-think-you-canor-think-you-cant-you-are-right-inspirational-quote.jpg"/>
          <p:cNvPicPr>
            <a:picLocks noChangeAspect="1" noChangeArrowheads="1"/>
          </p:cNvPicPr>
          <p:nvPr/>
        </p:nvPicPr>
        <p:blipFill>
          <a:blip r:embed="rId3" cstate="print"/>
          <a:srcRect/>
          <a:stretch>
            <a:fillRect/>
          </a:stretch>
        </p:blipFill>
        <p:spPr bwMode="auto">
          <a:xfrm>
            <a:off x="1143000" y="990601"/>
            <a:ext cx="6858000" cy="414813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1. Organization</a:t>
            </a:r>
            <a:endParaRPr lang="en-US" dirty="0"/>
          </a:p>
        </p:txBody>
      </p:sp>
      <p:sp>
        <p:nvSpPr>
          <p:cNvPr id="9" name="Content Placeholder 8"/>
          <p:cNvSpPr>
            <a:spLocks noGrp="1"/>
          </p:cNvSpPr>
          <p:nvPr>
            <p:ph idx="1"/>
          </p:nvPr>
        </p:nvSpPr>
        <p:spPr/>
        <p:txBody>
          <a:bodyPr>
            <a:normAutofit fontScale="62500" lnSpcReduction="20000"/>
          </a:bodyPr>
          <a:lstStyle/>
          <a:p>
            <a:pPr algn="just">
              <a:buNone/>
            </a:pPr>
            <a:r>
              <a:rPr lang="en-US" b="1" i="1" u="sng" dirty="0" smtClean="0">
                <a:solidFill>
                  <a:srgbClr val="0000CC"/>
                </a:solidFill>
                <a:latin typeface="Arial" charset="0"/>
                <a:cs typeface="Arial" charset="0"/>
              </a:rPr>
              <a:t>Organizations Role in Society</a:t>
            </a:r>
            <a:endParaRPr lang="en-US" i="1" u="sng" dirty="0" smtClean="0">
              <a:solidFill>
                <a:srgbClr val="0000CC"/>
              </a:solidFill>
              <a:latin typeface="Arial" charset="0"/>
              <a:cs typeface="Arial" charset="0"/>
            </a:endParaRPr>
          </a:p>
          <a:p>
            <a:pPr algn="just"/>
            <a:r>
              <a:rPr lang="en-US" dirty="0" smtClean="0">
                <a:latin typeface="Arial" charset="0"/>
                <a:cs typeface="Arial" charset="0"/>
              </a:rPr>
              <a:t>Organizations exist to allow accomplishment of work that could not be achieved by people alone.</a:t>
            </a:r>
            <a:endParaRPr lang="en-US" dirty="0" smtClean="0">
              <a:latin typeface="Arial Unicode MS" pitchFamily="34" charset="-128"/>
              <a:ea typeface="Arial Unicode MS" pitchFamily="34" charset="-128"/>
              <a:cs typeface="Arial Unicode MS" pitchFamily="34" charset="-128"/>
            </a:endParaRPr>
          </a:p>
          <a:p>
            <a:pPr algn="just"/>
            <a:r>
              <a:rPr lang="en-US" dirty="0" smtClean="0">
                <a:latin typeface="Arial" charset="0"/>
                <a:cs typeface="Arial" charset="0"/>
              </a:rPr>
              <a:t>As long as the goals of an organization are appropriate, society will allow them to exist and they can contribute to society.</a:t>
            </a:r>
          </a:p>
          <a:p>
            <a:pPr marL="0" indent="0" algn="just">
              <a:buNone/>
            </a:pPr>
            <a:endParaRPr lang="en-US" dirty="0" smtClean="0">
              <a:latin typeface="Arial" charset="0"/>
              <a:cs typeface="Arial" charset="0"/>
            </a:endParaRPr>
          </a:p>
          <a:p>
            <a:pPr algn="just">
              <a:buNone/>
            </a:pPr>
            <a:r>
              <a:rPr lang="en-US" b="1" i="1" u="sng" dirty="0" smtClean="0">
                <a:solidFill>
                  <a:srgbClr val="0000CC"/>
                </a:solidFill>
                <a:latin typeface="Arial" charset="0"/>
                <a:cs typeface="Arial" charset="0"/>
              </a:rPr>
              <a:t>Organizations and People</a:t>
            </a:r>
            <a:r>
              <a:rPr lang="en-US" i="1" u="sng" dirty="0" smtClean="0">
                <a:solidFill>
                  <a:srgbClr val="0000CC"/>
                </a:solidFill>
              </a:rPr>
              <a:t> </a:t>
            </a:r>
          </a:p>
          <a:p>
            <a:pPr algn="just"/>
            <a:r>
              <a:rPr lang="en-US" dirty="0" smtClean="0">
                <a:latin typeface="Arial" charset="0"/>
                <a:cs typeface="Arial" charset="0"/>
              </a:rPr>
              <a:t>Organizations are strongly influenced by the people that form part of them.</a:t>
            </a:r>
            <a:endParaRPr lang="en-US" dirty="0" smtClean="0">
              <a:latin typeface="Arial Unicode MS" pitchFamily="34" charset="-128"/>
              <a:ea typeface="Arial Unicode MS" pitchFamily="34" charset="-128"/>
              <a:cs typeface="Arial Unicode MS" pitchFamily="34" charset="-128"/>
            </a:endParaRPr>
          </a:p>
          <a:p>
            <a:pPr algn="just"/>
            <a:r>
              <a:rPr lang="en-US" dirty="0" smtClean="0">
                <a:latin typeface="Arial" charset="0"/>
                <a:cs typeface="Arial" charset="0"/>
              </a:rPr>
              <a:t>Organizations can take in part of the personality of the people within them and their attitudes, perceptions and behaviors affect how an organization will operate.</a:t>
            </a:r>
          </a:p>
          <a:p>
            <a:pPr marL="0" indent="0" algn="just">
              <a:buNone/>
            </a:pPr>
            <a:endParaRPr lang="en-US" dirty="0" smtClean="0">
              <a:latin typeface="Arial" charset="0"/>
              <a:cs typeface="Arial" charset="0"/>
            </a:endParaRPr>
          </a:p>
          <a:p>
            <a:pPr algn="just">
              <a:buNone/>
            </a:pPr>
            <a:r>
              <a:rPr lang="en-US" b="1" i="1" u="sng" dirty="0" smtClean="0">
                <a:solidFill>
                  <a:srgbClr val="0000CC"/>
                </a:solidFill>
                <a:latin typeface="Arial" charset="0"/>
                <a:cs typeface="Arial" charset="0"/>
              </a:rPr>
              <a:t>Organizations Require Management</a:t>
            </a:r>
          </a:p>
          <a:p>
            <a:pPr algn="just"/>
            <a:r>
              <a:rPr lang="en-US" dirty="0" smtClean="0">
                <a:latin typeface="Arial" charset="0"/>
                <a:cs typeface="Arial" charset="0"/>
              </a:rPr>
              <a:t>Organizations use management to accomplish the work that is required to achieve the goals.</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15</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smtClean="0"/>
              <a:t>Historical development of organization</a:t>
            </a:r>
            <a:endParaRPr lang="en-US" sz="3600" dirty="0"/>
          </a:p>
        </p:txBody>
      </p:sp>
      <p:sp>
        <p:nvSpPr>
          <p:cNvPr id="9" name="Content Placeholder 8"/>
          <p:cNvSpPr>
            <a:spLocks noGrp="1"/>
          </p:cNvSpPr>
          <p:nvPr>
            <p:ph idx="1"/>
          </p:nvPr>
        </p:nvSpPr>
        <p:spPr/>
        <p:txBody>
          <a:bodyPr>
            <a:normAutofit fontScale="92500" lnSpcReduction="20000"/>
          </a:bodyPr>
          <a:lstStyle/>
          <a:p>
            <a:pPr marL="514350" indent="-514350" algn="just">
              <a:buNone/>
            </a:pPr>
            <a:r>
              <a:rPr lang="en-US" dirty="0" smtClean="0"/>
              <a:t>	The concept of organization grew along with growth  of economic activities. Major stages of economic growth are:</a:t>
            </a:r>
          </a:p>
          <a:p>
            <a:pPr marL="514350" indent="-514350">
              <a:buNone/>
            </a:pPr>
            <a:endParaRPr lang="en-US" dirty="0" smtClean="0"/>
          </a:p>
          <a:p>
            <a:pPr marL="514350" indent="-514350">
              <a:buAutoNum type="arabicPeriod"/>
            </a:pPr>
            <a:r>
              <a:rPr lang="en-US" b="1" i="1" dirty="0" smtClean="0">
                <a:solidFill>
                  <a:srgbClr val="FF0000"/>
                </a:solidFill>
              </a:rPr>
              <a:t>Pre- industrial era</a:t>
            </a:r>
          </a:p>
          <a:p>
            <a:pPr marL="514350" indent="-514350">
              <a:buNone/>
            </a:pPr>
            <a:r>
              <a:rPr lang="en-US" dirty="0" smtClean="0"/>
              <a:t>	I. Self- sufficiency era </a:t>
            </a:r>
            <a:r>
              <a:rPr lang="en-US" i="1" dirty="0" smtClean="0">
                <a:solidFill>
                  <a:srgbClr val="0000CC"/>
                </a:solidFill>
              </a:rPr>
              <a:t>(as in village area)</a:t>
            </a:r>
          </a:p>
          <a:p>
            <a:pPr marL="514350" indent="-514350">
              <a:buNone/>
            </a:pPr>
            <a:r>
              <a:rPr lang="en-US" dirty="0" smtClean="0"/>
              <a:t>	II. Commercial stage with marketable surplus</a:t>
            </a:r>
          </a:p>
          <a:p>
            <a:pPr marL="1371600" lvl="2" indent="-571500">
              <a:buFont typeface="+mj-lt"/>
              <a:buAutoNum type="alphaLcPeriod"/>
            </a:pPr>
            <a:r>
              <a:rPr lang="en-US" dirty="0" smtClean="0"/>
              <a:t>Barter system </a:t>
            </a:r>
            <a:r>
              <a:rPr lang="en-US" i="1" dirty="0" smtClean="0">
                <a:solidFill>
                  <a:srgbClr val="0000CC"/>
                </a:solidFill>
              </a:rPr>
              <a:t>(exchange system)</a:t>
            </a:r>
          </a:p>
          <a:p>
            <a:pPr marL="1371600" lvl="2" indent="-571500">
              <a:buFont typeface="+mj-lt"/>
              <a:buAutoNum type="alphaLcPeriod"/>
            </a:pPr>
            <a:r>
              <a:rPr lang="en-US" dirty="0" smtClean="0"/>
              <a:t>Money system	</a:t>
            </a:r>
          </a:p>
          <a:p>
            <a:pPr marL="514350" indent="-514350">
              <a:buNone/>
            </a:pPr>
            <a:r>
              <a:rPr lang="en-US" dirty="0" smtClean="0"/>
              <a:t>	III. Development of means of transportation </a:t>
            </a:r>
            <a:r>
              <a:rPr lang="en-US" i="1" dirty="0" smtClean="0">
                <a:solidFill>
                  <a:srgbClr val="0000CC"/>
                </a:solidFill>
              </a:rPr>
              <a:t>(railways, ships etc.)</a:t>
            </a:r>
          </a:p>
          <a:p>
            <a:pPr>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16</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smtClean="0"/>
              <a:t>Historical development of organization</a:t>
            </a:r>
            <a:endParaRPr lang="en-US" sz="3600" dirty="0"/>
          </a:p>
        </p:txBody>
      </p:sp>
      <p:sp>
        <p:nvSpPr>
          <p:cNvPr id="9" name="Content Placeholder 8"/>
          <p:cNvSpPr>
            <a:spLocks noGrp="1"/>
          </p:cNvSpPr>
          <p:nvPr>
            <p:ph idx="1"/>
          </p:nvPr>
        </p:nvSpPr>
        <p:spPr/>
        <p:txBody>
          <a:bodyPr>
            <a:normAutofit fontScale="70000" lnSpcReduction="20000"/>
          </a:bodyPr>
          <a:lstStyle/>
          <a:p>
            <a:pPr>
              <a:buNone/>
            </a:pPr>
            <a:r>
              <a:rPr lang="en-US" b="1" i="1" dirty="0" smtClean="0">
                <a:solidFill>
                  <a:srgbClr val="FF0000"/>
                </a:solidFill>
              </a:rPr>
              <a:t>2. Modern industrial era</a:t>
            </a:r>
          </a:p>
          <a:p>
            <a:pPr>
              <a:buNone/>
            </a:pPr>
            <a:r>
              <a:rPr lang="en-US" dirty="0" smtClean="0"/>
              <a:t>	I. Industrial revolution </a:t>
            </a:r>
            <a:r>
              <a:rPr lang="en-US" i="1" dirty="0" smtClean="0">
                <a:solidFill>
                  <a:srgbClr val="0000CC"/>
                </a:solidFill>
              </a:rPr>
              <a:t>(development of lathe, shaping machine; James Watt – steam engine)</a:t>
            </a:r>
          </a:p>
          <a:p>
            <a:pPr>
              <a:buNone/>
            </a:pPr>
            <a:r>
              <a:rPr lang="en-US" dirty="0" smtClean="0"/>
              <a:t>	II. Development of corporate form of business </a:t>
            </a:r>
            <a:r>
              <a:rPr lang="en-US" i="1" dirty="0" smtClean="0">
                <a:solidFill>
                  <a:srgbClr val="0000CC"/>
                </a:solidFill>
              </a:rPr>
              <a:t>(limited liability)</a:t>
            </a:r>
          </a:p>
          <a:p>
            <a:pPr>
              <a:buNone/>
            </a:pPr>
            <a:r>
              <a:rPr lang="en-US" dirty="0" smtClean="0"/>
              <a:t>	III. Managerial revolution </a:t>
            </a:r>
            <a:r>
              <a:rPr lang="en-US" i="1" dirty="0" smtClean="0">
                <a:solidFill>
                  <a:srgbClr val="0000CC"/>
                </a:solidFill>
              </a:rPr>
              <a:t>(concept of modern management, scientific management)</a:t>
            </a:r>
          </a:p>
          <a:p>
            <a:pPr>
              <a:buNone/>
            </a:pPr>
            <a:r>
              <a:rPr lang="en-US" dirty="0" smtClean="0"/>
              <a:t>	IV. Technological development </a:t>
            </a:r>
            <a:r>
              <a:rPr lang="en-US" i="1" dirty="0" smtClean="0">
                <a:solidFill>
                  <a:srgbClr val="0000CC"/>
                </a:solidFill>
              </a:rPr>
              <a:t>(Mechanization and Automation)</a:t>
            </a:r>
          </a:p>
          <a:p>
            <a:pPr>
              <a:buNone/>
            </a:pPr>
            <a:r>
              <a:rPr lang="en-US" dirty="0" smtClean="0"/>
              <a:t>	V. Economic Liberalization</a:t>
            </a:r>
          </a:p>
          <a:p>
            <a:pPr>
              <a:buNone/>
            </a:pPr>
            <a:r>
              <a:rPr lang="en-US" dirty="0" smtClean="0"/>
              <a:t>	VI. Globalization </a:t>
            </a:r>
            <a:r>
              <a:rPr lang="en-US" i="1" dirty="0" smtClean="0"/>
              <a:t>(multinational company)</a:t>
            </a:r>
          </a:p>
          <a:p>
            <a:pPr>
              <a:buNone/>
            </a:pPr>
            <a:r>
              <a:rPr lang="en-US" dirty="0" smtClean="0"/>
              <a:t>	- </a:t>
            </a:r>
            <a:r>
              <a:rPr lang="en-US" i="1" dirty="0" smtClean="0">
                <a:solidFill>
                  <a:srgbClr val="0000CC"/>
                </a:solidFill>
              </a:rPr>
              <a:t>GATT (General Agreement on Tariff and Trade, Geneva 1948)</a:t>
            </a:r>
          </a:p>
          <a:p>
            <a:pPr>
              <a:buNone/>
            </a:pPr>
            <a:r>
              <a:rPr lang="en-US" i="1" dirty="0" smtClean="0">
                <a:solidFill>
                  <a:srgbClr val="0000CC"/>
                </a:solidFill>
              </a:rPr>
              <a:t>	- WTO (World Trade Organization, Geneva 1955)</a:t>
            </a:r>
          </a:p>
          <a:p>
            <a:pPr>
              <a:buNone/>
            </a:pPr>
            <a:r>
              <a:rPr lang="en-US" i="1" dirty="0" smtClean="0">
                <a:solidFill>
                  <a:srgbClr val="0000CC"/>
                </a:solidFill>
              </a:rPr>
              <a:t>	- ISO (International Organization for Standardization, Geneva 1947)</a:t>
            </a:r>
          </a:p>
          <a:p>
            <a:pPr>
              <a:buNone/>
            </a:pPr>
            <a:r>
              <a:rPr lang="en-US" i="1" dirty="0" smtClean="0">
                <a:solidFill>
                  <a:srgbClr val="0000CC"/>
                </a:solidFill>
              </a:rPr>
              <a:t>	- SAFTA (South Asian Free Trade Agreement)</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17</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200" dirty="0" smtClean="0"/>
              <a:t>I. System approach applied to organization</a:t>
            </a:r>
            <a:endParaRPr lang="en-US" sz="3200"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18</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7" name="Picture 2" descr="http://t3.gstatic.com/images?q=tbn:ANd9GcRJAYvnU-ZsjnHlanJTxcjHvz2hu4o4QVSQQdv2y-6ZIxgK97pL"/>
          <p:cNvPicPr>
            <a:picLocks noGrp="1" noChangeAspect="1" noChangeArrowheads="1"/>
          </p:cNvPicPr>
          <p:nvPr>
            <p:ph idx="1"/>
          </p:nvPr>
        </p:nvPicPr>
        <p:blipFill>
          <a:blip r:embed="rId3" cstate="print"/>
          <a:srcRect/>
          <a:stretch>
            <a:fillRect/>
          </a:stretch>
        </p:blipFill>
        <p:spPr bwMode="auto">
          <a:xfrm>
            <a:off x="609600" y="1066800"/>
            <a:ext cx="7620000" cy="5181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I. System approach applied to organization</a:t>
            </a:r>
            <a:endParaRPr lang="en-US" sz="3200" dirty="0"/>
          </a:p>
        </p:txBody>
      </p:sp>
      <p:sp>
        <p:nvSpPr>
          <p:cNvPr id="9" name="Content Placeholder 8"/>
          <p:cNvSpPr>
            <a:spLocks noGrp="1"/>
          </p:cNvSpPr>
          <p:nvPr>
            <p:ph idx="1"/>
          </p:nvPr>
        </p:nvSpPr>
        <p:spPr/>
        <p:txBody>
          <a:bodyPr>
            <a:normAutofit fontScale="77500" lnSpcReduction="20000"/>
          </a:bodyPr>
          <a:lstStyle/>
          <a:p>
            <a:pPr algn="just"/>
            <a:r>
              <a:rPr lang="en-US" dirty="0" smtClean="0"/>
              <a:t>If a company has to change business processes or deploy new technology in order to stay competitive, then people, jobs descriptions and skill sets must also change or adjust. Such adjustments may affect the morale or general attitude of the organization. A system approach of organization methodology is applied to "smooth over" these issues as the organization goes through such changes</a:t>
            </a:r>
          </a:p>
          <a:p>
            <a:pPr algn="just">
              <a:buNone/>
            </a:pPr>
            <a:endParaRPr lang="en-US" dirty="0" smtClean="0"/>
          </a:p>
          <a:p>
            <a:pPr lvl="0" algn="just"/>
            <a:r>
              <a:rPr lang="en-US" dirty="0" smtClean="0"/>
              <a:t>According to Dr H.L. Kaila, author of "Human Resource Management," the system approach of organization involves three basic steps: </a:t>
            </a:r>
            <a:r>
              <a:rPr lang="en-US" b="1" dirty="0" smtClean="0">
                <a:solidFill>
                  <a:srgbClr val="0000CC"/>
                </a:solidFill>
              </a:rPr>
              <a:t>planning for change</a:t>
            </a:r>
            <a:r>
              <a:rPr lang="en-US" dirty="0" smtClean="0"/>
              <a:t>, </a:t>
            </a:r>
            <a:r>
              <a:rPr lang="en-US" b="1" dirty="0" smtClean="0">
                <a:solidFill>
                  <a:srgbClr val="0000CC"/>
                </a:solidFill>
              </a:rPr>
              <a:t>assessing change forces</a:t>
            </a:r>
            <a:r>
              <a:rPr lang="en-US" dirty="0" smtClean="0"/>
              <a:t> and </a:t>
            </a:r>
            <a:r>
              <a:rPr lang="en-US" b="1" dirty="0" smtClean="0">
                <a:solidFill>
                  <a:srgbClr val="0000CC"/>
                </a:solidFill>
              </a:rPr>
              <a:t>implementing the changes</a:t>
            </a:r>
            <a:r>
              <a:rPr lang="en-US" dirty="0" smtClean="0"/>
              <a:t>. In other words, management need a holistic approach. A system approach of organization methodology can also be referred to as a change management plan.</a:t>
            </a:r>
          </a:p>
          <a:p>
            <a:pPr marL="0" lvl="0" indent="0" algn="just">
              <a:buNone/>
            </a:pPr>
            <a:endParaRPr lang="en-US" dirty="0" smtClean="0"/>
          </a:p>
        </p:txBody>
      </p:sp>
      <p:sp>
        <p:nvSpPr>
          <p:cNvPr id="5" name="Slide Number Placeholder 4"/>
          <p:cNvSpPr>
            <a:spLocks noGrp="1"/>
          </p:cNvSpPr>
          <p:nvPr>
            <p:ph type="sldNum" sz="quarter" idx="12"/>
          </p:nvPr>
        </p:nvSpPr>
        <p:spPr/>
        <p:txBody>
          <a:bodyPr/>
          <a:lstStyle/>
          <a:p>
            <a:fld id="{D51081E8-3327-495A-9823-FC891E0968B6}" type="slidenum">
              <a:rPr lang="en-US" smtClean="0"/>
              <a:pPr/>
              <a:t>19</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Objective of the course</a:t>
            </a:r>
            <a:endParaRPr lang="en-US" dirty="0"/>
          </a:p>
        </p:txBody>
      </p:sp>
      <p:sp>
        <p:nvSpPr>
          <p:cNvPr id="9" name="Content Placeholder 8"/>
          <p:cNvSpPr>
            <a:spLocks noGrp="1"/>
          </p:cNvSpPr>
          <p:nvPr>
            <p:ph idx="1"/>
          </p:nvPr>
        </p:nvSpPr>
        <p:spPr/>
        <p:txBody>
          <a:bodyPr>
            <a:normAutofit fontScale="85000" lnSpcReduction="20000"/>
          </a:bodyPr>
          <a:lstStyle/>
          <a:p>
            <a:pPr algn="just">
              <a:buNone/>
            </a:pPr>
            <a:r>
              <a:rPr lang="en-US" dirty="0" smtClean="0"/>
              <a:t> 	This course aims to provide basic understanding of management concepts in organizations especially the following:</a:t>
            </a:r>
          </a:p>
          <a:p>
            <a:pPr marL="514350" indent="-514350" algn="just">
              <a:buFont typeface="+mj-lt"/>
              <a:buAutoNum type="arabicPeriod"/>
            </a:pPr>
            <a:r>
              <a:rPr lang="en-US" dirty="0" smtClean="0"/>
              <a:t>Acquire knowledge in the field of </a:t>
            </a:r>
            <a:r>
              <a:rPr lang="en-US" dirty="0" smtClean="0">
                <a:solidFill>
                  <a:srgbClr val="0628D4"/>
                </a:solidFill>
              </a:rPr>
              <a:t>organizational management</a:t>
            </a:r>
            <a:r>
              <a:rPr lang="en-US" dirty="0" smtClean="0"/>
              <a:t> and </a:t>
            </a:r>
            <a:r>
              <a:rPr lang="en-US" dirty="0" smtClean="0">
                <a:solidFill>
                  <a:srgbClr val="0628D4"/>
                </a:solidFill>
              </a:rPr>
              <a:t>internal organization</a:t>
            </a:r>
            <a:r>
              <a:rPr lang="en-US" dirty="0" smtClean="0"/>
              <a:t> of companies required for </a:t>
            </a:r>
            <a:r>
              <a:rPr lang="en-US" dirty="0" smtClean="0">
                <a:solidFill>
                  <a:srgbClr val="0628D4"/>
                </a:solidFill>
              </a:rPr>
              <a:t>managing an enterprise.</a:t>
            </a:r>
          </a:p>
          <a:p>
            <a:pPr marL="514350" indent="-514350" algn="just">
              <a:buFont typeface="+mj-lt"/>
              <a:buAutoNum type="arabicPeriod"/>
            </a:pPr>
            <a:r>
              <a:rPr lang="en-US" dirty="0" smtClean="0"/>
              <a:t>Acquire knowledge in the field of </a:t>
            </a:r>
            <a:r>
              <a:rPr lang="en-US" dirty="0" smtClean="0">
                <a:solidFill>
                  <a:srgbClr val="0628D4"/>
                </a:solidFill>
              </a:rPr>
              <a:t>personnel management</a:t>
            </a:r>
            <a:r>
              <a:rPr lang="en-US" dirty="0" smtClean="0"/>
              <a:t>, </a:t>
            </a:r>
            <a:r>
              <a:rPr lang="en-US" dirty="0" smtClean="0">
                <a:solidFill>
                  <a:srgbClr val="0628D4"/>
                </a:solidFill>
              </a:rPr>
              <a:t>motivation</a:t>
            </a:r>
            <a:r>
              <a:rPr lang="en-US" dirty="0" smtClean="0"/>
              <a:t> and </a:t>
            </a:r>
            <a:r>
              <a:rPr lang="en-US" dirty="0" smtClean="0">
                <a:solidFill>
                  <a:srgbClr val="0628D4"/>
                </a:solidFill>
              </a:rPr>
              <a:t>leadership</a:t>
            </a:r>
            <a:r>
              <a:rPr lang="en-US" dirty="0" smtClean="0"/>
              <a:t> for developing managerial skills</a:t>
            </a:r>
          </a:p>
          <a:p>
            <a:pPr marL="514350" indent="-514350" algn="just">
              <a:buFont typeface="+mj-lt"/>
              <a:buAutoNum type="arabicPeriod"/>
            </a:pPr>
            <a:r>
              <a:rPr lang="en-US" dirty="0" smtClean="0"/>
              <a:t>Gain knowledge for starting a </a:t>
            </a:r>
            <a:r>
              <a:rPr lang="en-US" dirty="0" smtClean="0">
                <a:solidFill>
                  <a:srgbClr val="0628D4"/>
                </a:solidFill>
              </a:rPr>
              <a:t>small scale unit </a:t>
            </a:r>
            <a:r>
              <a:rPr lang="en-US" dirty="0" smtClean="0"/>
              <a:t>independently</a:t>
            </a:r>
          </a:p>
          <a:p>
            <a:pPr marL="514350" indent="-514350" algn="just">
              <a:buFont typeface="+mj-lt"/>
              <a:buAutoNum type="arabicPeriod"/>
            </a:pPr>
            <a:r>
              <a:rPr lang="en-US" dirty="0" smtClean="0"/>
              <a:t>Gain knowledge on </a:t>
            </a:r>
            <a:r>
              <a:rPr lang="en-US" dirty="0" smtClean="0">
                <a:solidFill>
                  <a:srgbClr val="0628D4"/>
                </a:solidFill>
              </a:rPr>
              <a:t>case study</a:t>
            </a:r>
            <a:r>
              <a:rPr lang="en-US" dirty="0" smtClean="0"/>
              <a:t> and </a:t>
            </a:r>
            <a:r>
              <a:rPr lang="en-US" dirty="0" smtClean="0">
                <a:solidFill>
                  <a:srgbClr val="0628D4"/>
                </a:solidFill>
              </a:rPr>
              <a:t>management information system.</a:t>
            </a:r>
          </a:p>
          <a:p>
            <a:pPr>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2</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I. System approach applied to organization</a:t>
            </a:r>
            <a:endParaRPr lang="en-US" sz="3200" dirty="0"/>
          </a:p>
        </p:txBody>
      </p:sp>
      <p:sp>
        <p:nvSpPr>
          <p:cNvPr id="9" name="Content Placeholder 8"/>
          <p:cNvSpPr>
            <a:spLocks noGrp="1"/>
          </p:cNvSpPr>
          <p:nvPr>
            <p:ph idx="1"/>
          </p:nvPr>
        </p:nvSpPr>
        <p:spPr/>
        <p:txBody>
          <a:bodyPr>
            <a:normAutofit fontScale="70000" lnSpcReduction="20000"/>
          </a:bodyPr>
          <a:lstStyle/>
          <a:p>
            <a:pPr marL="0" indent="0" algn="just">
              <a:buNone/>
            </a:pPr>
            <a:r>
              <a:rPr lang="en-US" dirty="0"/>
              <a:t>Properly applied, a system approach of organization methodology can position a company to compete effectively in the global economy. Once the methodology or change management plan is in place, organizations can adapt quickly to change and more forward with minimum down time</a:t>
            </a:r>
            <a:r>
              <a:rPr lang="en-US" dirty="0" smtClean="0"/>
              <a:t>.</a:t>
            </a:r>
          </a:p>
          <a:p>
            <a:pPr marL="0" indent="0" algn="just">
              <a:buNone/>
            </a:pPr>
            <a:endParaRPr lang="en-US" dirty="0"/>
          </a:p>
          <a:p>
            <a:pPr>
              <a:buFont typeface="Wingdings" pitchFamily="2" charset="2"/>
              <a:buChar char="Ø"/>
            </a:pPr>
            <a:r>
              <a:rPr lang="en-US" b="1" u="sng" dirty="0" smtClean="0"/>
              <a:t>Inputs:</a:t>
            </a:r>
          </a:p>
          <a:p>
            <a:pPr marL="514350" indent="-514350">
              <a:buNone/>
            </a:pPr>
            <a:r>
              <a:rPr lang="en-US" dirty="0" smtClean="0"/>
              <a:t>Men	Material	Machines	Money		Methods</a:t>
            </a:r>
          </a:p>
          <a:p>
            <a:pPr marL="514350" indent="-514350">
              <a:buFont typeface="Wingdings" pitchFamily="2" charset="2"/>
              <a:buChar char="Ø"/>
            </a:pPr>
            <a:r>
              <a:rPr lang="en-US" b="1" u="sng" dirty="0" smtClean="0"/>
              <a:t>Outputs:</a:t>
            </a:r>
          </a:p>
          <a:p>
            <a:pPr marL="514350" indent="-514350">
              <a:buNone/>
            </a:pPr>
            <a:r>
              <a:rPr lang="en-US" dirty="0" smtClean="0"/>
              <a:t>Product		Services</a:t>
            </a:r>
          </a:p>
          <a:p>
            <a:pPr marL="514350" indent="-514350">
              <a:buFont typeface="Wingdings" pitchFamily="2" charset="2"/>
              <a:buChar char="Ø"/>
            </a:pPr>
            <a:r>
              <a:rPr lang="en-US" b="1" u="sng" dirty="0" smtClean="0"/>
              <a:t>External Environment:</a:t>
            </a:r>
          </a:p>
          <a:p>
            <a:pPr marL="514350" indent="-514350">
              <a:buNone/>
            </a:pPr>
            <a:r>
              <a:rPr lang="en-US" dirty="0" smtClean="0"/>
              <a:t>Social		Political		Cultural</a:t>
            </a:r>
          </a:p>
          <a:p>
            <a:pPr marL="514350" indent="-514350">
              <a:buFont typeface="Wingdings" pitchFamily="2" charset="2"/>
              <a:buChar char="Ø"/>
            </a:pPr>
            <a:r>
              <a:rPr lang="en-US" b="1" u="sng" dirty="0" smtClean="0"/>
              <a:t>Internal Environment:</a:t>
            </a:r>
          </a:p>
          <a:p>
            <a:pPr marL="514350" indent="-514350">
              <a:buNone/>
            </a:pPr>
            <a:r>
              <a:rPr lang="en-US" dirty="0" smtClean="0"/>
              <a:t>Board of directors		Employees		Culture</a:t>
            </a:r>
          </a:p>
        </p:txBody>
      </p:sp>
      <p:sp>
        <p:nvSpPr>
          <p:cNvPr id="5" name="Slide Number Placeholder 4"/>
          <p:cNvSpPr>
            <a:spLocks noGrp="1"/>
          </p:cNvSpPr>
          <p:nvPr>
            <p:ph type="sldNum" sz="quarter" idx="12"/>
          </p:nvPr>
        </p:nvSpPr>
        <p:spPr/>
        <p:txBody>
          <a:bodyPr/>
          <a:lstStyle/>
          <a:p>
            <a:fld id="{D51081E8-3327-495A-9823-FC891E0968B6}" type="slidenum">
              <a:rPr lang="en-US" smtClean="0"/>
              <a:pPr/>
              <a:t>20</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Necessity of organization</a:t>
            </a:r>
            <a:endParaRPr lang="en-US" dirty="0"/>
          </a:p>
        </p:txBody>
      </p:sp>
      <p:sp>
        <p:nvSpPr>
          <p:cNvPr id="9" name="Content Placeholder 8"/>
          <p:cNvSpPr>
            <a:spLocks noGrp="1"/>
          </p:cNvSpPr>
          <p:nvPr>
            <p:ph idx="1"/>
          </p:nvPr>
        </p:nvSpPr>
        <p:spPr/>
        <p:txBody>
          <a:bodyPr>
            <a:normAutofit fontScale="77500" lnSpcReduction="20000"/>
          </a:bodyPr>
          <a:lstStyle/>
          <a:p>
            <a:pPr algn="just">
              <a:buNone/>
            </a:pPr>
            <a:r>
              <a:rPr lang="en-US" dirty="0" smtClean="0"/>
              <a:t>	The </a:t>
            </a:r>
            <a:r>
              <a:rPr lang="en-US" dirty="0" smtClean="0">
                <a:solidFill>
                  <a:srgbClr val="0000CC"/>
                </a:solidFill>
              </a:rPr>
              <a:t>increasing size of the manufacturing plant</a:t>
            </a:r>
            <a:r>
              <a:rPr lang="en-US" dirty="0" smtClean="0"/>
              <a:t>, </a:t>
            </a:r>
            <a:r>
              <a:rPr lang="en-US" dirty="0" smtClean="0">
                <a:solidFill>
                  <a:srgbClr val="FF0000"/>
                </a:solidFill>
              </a:rPr>
              <a:t>introduction of most complex methods of production</a:t>
            </a:r>
            <a:r>
              <a:rPr lang="en-US" dirty="0" smtClean="0"/>
              <a:t>, </a:t>
            </a:r>
            <a:r>
              <a:rPr lang="en-US" dirty="0" smtClean="0">
                <a:solidFill>
                  <a:srgbClr val="5229E9"/>
                </a:solidFill>
              </a:rPr>
              <a:t>tough competition between the enterprise and labor problems</a:t>
            </a:r>
            <a:r>
              <a:rPr lang="en-US" dirty="0" smtClean="0"/>
              <a:t> has necessitated every factory to be well organized, in order to produce required quantity of the products of the required quality, at the required time with the minimum production cost.</a:t>
            </a:r>
          </a:p>
          <a:p>
            <a:pPr algn="just">
              <a:buNone/>
            </a:pPr>
            <a:r>
              <a:rPr lang="en-US" i="1" dirty="0" smtClean="0"/>
              <a:t>	</a:t>
            </a:r>
          </a:p>
          <a:p>
            <a:pPr algn="just">
              <a:buNone/>
            </a:pPr>
            <a:r>
              <a:rPr lang="en-US" i="1" dirty="0"/>
              <a:t>	</a:t>
            </a:r>
            <a:r>
              <a:rPr lang="en-US" i="1" dirty="0" smtClean="0"/>
              <a:t>“Take away all our money, great works, ore mines, and coke ovens but leave our organization and in few years. I shall have established myself. In fact the success and failures of any enterprise largely depends on the nature of organization.”</a:t>
            </a:r>
          </a:p>
          <a:p>
            <a:pPr algn="r">
              <a:buNone/>
            </a:pPr>
            <a:r>
              <a:rPr lang="en-US" dirty="0" smtClean="0"/>
              <a:t> – </a:t>
            </a:r>
            <a:r>
              <a:rPr lang="en-US" dirty="0" smtClean="0">
                <a:solidFill>
                  <a:srgbClr val="FF0000"/>
                </a:solidFill>
              </a:rPr>
              <a:t>A. </a:t>
            </a:r>
            <a:r>
              <a:rPr lang="en-US" dirty="0" err="1" smtClean="0">
                <a:solidFill>
                  <a:srgbClr val="FF0000"/>
                </a:solidFill>
              </a:rPr>
              <a:t>Carngie</a:t>
            </a:r>
            <a:r>
              <a:rPr lang="en-US" dirty="0" smtClean="0">
                <a:solidFill>
                  <a:srgbClr val="FF0000"/>
                </a:solidFill>
              </a:rPr>
              <a:t>, an American Industrialist</a:t>
            </a:r>
          </a:p>
        </p:txBody>
      </p:sp>
      <p:sp>
        <p:nvSpPr>
          <p:cNvPr id="5" name="Slide Number Placeholder 4"/>
          <p:cNvSpPr>
            <a:spLocks noGrp="1"/>
          </p:cNvSpPr>
          <p:nvPr>
            <p:ph type="sldNum" sz="quarter" idx="12"/>
          </p:nvPr>
        </p:nvSpPr>
        <p:spPr/>
        <p:txBody>
          <a:bodyPr/>
          <a:lstStyle/>
          <a:p>
            <a:fld id="{D51081E8-3327-495A-9823-FC891E0968B6}" type="slidenum">
              <a:rPr lang="en-US" smtClean="0"/>
              <a:pPr/>
              <a:t>21</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Necessity of organization</a:t>
            </a:r>
            <a:endParaRPr lang="en-US" dirty="0"/>
          </a:p>
        </p:txBody>
      </p:sp>
      <p:sp>
        <p:nvSpPr>
          <p:cNvPr id="9" name="Content Placeholder 8"/>
          <p:cNvSpPr>
            <a:spLocks noGrp="1"/>
          </p:cNvSpPr>
          <p:nvPr>
            <p:ph idx="1"/>
          </p:nvPr>
        </p:nvSpPr>
        <p:spPr/>
        <p:txBody>
          <a:bodyPr>
            <a:normAutofit fontScale="92500" lnSpcReduction="20000"/>
          </a:bodyPr>
          <a:lstStyle/>
          <a:p>
            <a:pPr>
              <a:buNone/>
            </a:pPr>
            <a:r>
              <a:rPr lang="en-US" dirty="0" smtClean="0"/>
              <a:t>	A good organization is therefore necessary for the following reasons:</a:t>
            </a:r>
          </a:p>
          <a:p>
            <a:r>
              <a:rPr lang="en-US" dirty="0" smtClean="0">
                <a:solidFill>
                  <a:srgbClr val="002060"/>
                </a:solidFill>
              </a:rPr>
              <a:t>Complexity of Industry</a:t>
            </a:r>
          </a:p>
          <a:p>
            <a:r>
              <a:rPr lang="en-US" dirty="0" smtClean="0">
                <a:solidFill>
                  <a:srgbClr val="002060"/>
                </a:solidFill>
              </a:rPr>
              <a:t>Growing competition</a:t>
            </a:r>
          </a:p>
          <a:p>
            <a:r>
              <a:rPr lang="en-US" dirty="0" smtClean="0">
                <a:solidFill>
                  <a:srgbClr val="002060"/>
                </a:solidFill>
              </a:rPr>
              <a:t>Optimum utilization of resources</a:t>
            </a:r>
          </a:p>
          <a:p>
            <a:r>
              <a:rPr lang="en-US" dirty="0" smtClean="0">
                <a:solidFill>
                  <a:srgbClr val="002060"/>
                </a:solidFill>
              </a:rPr>
              <a:t>Reduced labor problem</a:t>
            </a:r>
          </a:p>
          <a:p>
            <a:r>
              <a:rPr lang="en-US" dirty="0" smtClean="0">
                <a:solidFill>
                  <a:srgbClr val="002060"/>
                </a:solidFill>
              </a:rPr>
              <a:t>Fixation of authority and responsibility</a:t>
            </a:r>
          </a:p>
          <a:p>
            <a:r>
              <a:rPr lang="en-US" dirty="0" smtClean="0">
                <a:solidFill>
                  <a:srgbClr val="002060"/>
                </a:solidFill>
              </a:rPr>
              <a:t> Co-ordination and directing efforts</a:t>
            </a:r>
          </a:p>
          <a:p>
            <a:r>
              <a:rPr lang="en-US" dirty="0" smtClean="0">
                <a:solidFill>
                  <a:srgbClr val="002060"/>
                </a:solidFill>
              </a:rPr>
              <a:t>Facilitates Administration</a:t>
            </a:r>
          </a:p>
          <a:p>
            <a:r>
              <a:rPr lang="en-US" dirty="0" smtClean="0">
                <a:solidFill>
                  <a:srgbClr val="002060"/>
                </a:solidFill>
              </a:rPr>
              <a:t>Stimulates Creativity</a:t>
            </a:r>
            <a:endParaRPr lang="en-US" dirty="0">
              <a:solidFill>
                <a:srgbClr val="002060"/>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22</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III. Principle of organization</a:t>
            </a:r>
            <a:endParaRPr lang="en-US" dirty="0"/>
          </a:p>
        </p:txBody>
      </p:sp>
      <p:sp>
        <p:nvSpPr>
          <p:cNvPr id="9" name="Content Placeholder 8"/>
          <p:cNvSpPr>
            <a:spLocks noGrp="1"/>
          </p:cNvSpPr>
          <p:nvPr>
            <p:ph idx="1"/>
          </p:nvPr>
        </p:nvSpPr>
        <p:spPr>
          <a:xfrm>
            <a:off x="457200" y="1189037"/>
            <a:ext cx="8229600" cy="5211763"/>
          </a:xfrm>
        </p:spPr>
        <p:txBody>
          <a:bodyPr>
            <a:normAutofit fontScale="70000" lnSpcReduction="20000"/>
          </a:bodyPr>
          <a:lstStyle/>
          <a:p>
            <a:pPr algn="just">
              <a:buNone/>
            </a:pPr>
            <a:r>
              <a:rPr lang="en-US" b="1" dirty="0" smtClean="0"/>
              <a:t>	</a:t>
            </a:r>
            <a:r>
              <a:rPr lang="en-US" dirty="0" smtClean="0"/>
              <a:t>Some of the important principles to be followed for developing sound and efficient organization structure are:</a:t>
            </a:r>
          </a:p>
          <a:p>
            <a:pPr algn="just">
              <a:buNone/>
            </a:pPr>
            <a:endParaRPr lang="en-US" dirty="0" smtClean="0"/>
          </a:p>
          <a:p>
            <a:pPr algn="just"/>
            <a:r>
              <a:rPr lang="en-US" b="1" u="sng" dirty="0" smtClean="0"/>
              <a:t>Organizational structure</a:t>
            </a:r>
            <a:r>
              <a:rPr lang="en-US" dirty="0" smtClean="0"/>
              <a:t> - The way managers design their firms to achieve their organization’s mission and goals. The objectives must be clearly defined for the entire enterprise, for each department and even for each position in the organization structure. There must be </a:t>
            </a:r>
            <a:r>
              <a:rPr lang="en-US" b="1" i="1" dirty="0" smtClean="0">
                <a:solidFill>
                  <a:srgbClr val="0628D4"/>
                </a:solidFill>
              </a:rPr>
              <a:t>unity of objectives</a:t>
            </a:r>
            <a:r>
              <a:rPr lang="en-US" dirty="0" smtClean="0"/>
              <a:t> so that all efforts can be concentrated on achieving the set goals- at minimum cost.</a:t>
            </a:r>
          </a:p>
          <a:p>
            <a:pPr algn="just">
              <a:buNone/>
            </a:pPr>
            <a:endParaRPr lang="en-US" dirty="0" smtClean="0"/>
          </a:p>
          <a:p>
            <a:pPr algn="just">
              <a:lnSpc>
                <a:spcPct val="90000"/>
              </a:lnSpc>
            </a:pPr>
            <a:r>
              <a:rPr lang="en-US" b="1" u="sng" dirty="0" smtClean="0"/>
              <a:t>Division of Labor and Departmentalization</a:t>
            </a:r>
          </a:p>
          <a:p>
            <a:pPr lvl="1" algn="just">
              <a:lnSpc>
                <a:spcPct val="90000"/>
              </a:lnSpc>
            </a:pPr>
            <a:r>
              <a:rPr lang="en-US" b="1" i="1" dirty="0" smtClean="0">
                <a:solidFill>
                  <a:srgbClr val="0628D4"/>
                </a:solidFill>
              </a:rPr>
              <a:t>Division of labor </a:t>
            </a:r>
            <a:r>
              <a:rPr lang="en-US" dirty="0" smtClean="0"/>
              <a:t>- Degree to which tasks are subdivided into separate jobs.</a:t>
            </a:r>
          </a:p>
          <a:p>
            <a:pPr lvl="1" algn="just">
              <a:lnSpc>
                <a:spcPct val="90000"/>
              </a:lnSpc>
            </a:pPr>
            <a:r>
              <a:rPr lang="en-US" dirty="0" smtClean="0"/>
              <a:t>Specialization can lead to efficiency and increased performance, but if jobs become too specialized and boring, performance can decrease.</a:t>
            </a:r>
          </a:p>
          <a:p>
            <a:pPr lvl="1" algn="just">
              <a:lnSpc>
                <a:spcPct val="90000"/>
              </a:lnSpc>
            </a:pPr>
            <a:r>
              <a:rPr lang="en-US" b="1" i="1" dirty="0" smtClean="0">
                <a:solidFill>
                  <a:srgbClr val="0628D4"/>
                </a:solidFill>
              </a:rPr>
              <a:t>Departmentalization</a:t>
            </a:r>
            <a:r>
              <a:rPr lang="en-US" dirty="0" smtClean="0"/>
              <a:t> – Grouping of related activities into units.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23</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III. Principle of organization</a:t>
            </a:r>
            <a:endParaRPr lang="en-US" dirty="0"/>
          </a:p>
        </p:txBody>
      </p:sp>
      <p:sp>
        <p:nvSpPr>
          <p:cNvPr id="9" name="Content Placeholder 8"/>
          <p:cNvSpPr>
            <a:spLocks noGrp="1"/>
          </p:cNvSpPr>
          <p:nvPr>
            <p:ph idx="1"/>
          </p:nvPr>
        </p:nvSpPr>
        <p:spPr/>
        <p:txBody>
          <a:bodyPr>
            <a:normAutofit fontScale="85000" lnSpcReduction="20000"/>
          </a:bodyPr>
          <a:lstStyle/>
          <a:p>
            <a:pPr algn="just"/>
            <a:r>
              <a:rPr lang="en-US" b="1" u="sng" dirty="0" smtClean="0"/>
              <a:t>Chain of Command</a:t>
            </a:r>
          </a:p>
          <a:p>
            <a:pPr lvl="1" algn="just"/>
            <a:r>
              <a:rPr lang="en-US" b="1" i="1" dirty="0" smtClean="0">
                <a:solidFill>
                  <a:srgbClr val="0628D4"/>
                </a:solidFill>
              </a:rPr>
              <a:t>Line of authority</a:t>
            </a:r>
            <a:r>
              <a:rPr lang="en-US" dirty="0" smtClean="0"/>
              <a:t> from the top to the bottom of the organization.</a:t>
            </a:r>
          </a:p>
          <a:p>
            <a:pPr lvl="1" algn="just"/>
            <a:r>
              <a:rPr lang="en-US" dirty="0" smtClean="0"/>
              <a:t>Tells you who your boss is and who to go to for help.</a:t>
            </a:r>
          </a:p>
          <a:p>
            <a:pPr lvl="1" algn="just"/>
            <a:r>
              <a:rPr lang="en-US" dirty="0" smtClean="0"/>
              <a:t>To work quickly, employees at all levels need to communicate directly, and who the boss is can change according to the task to be performed.</a:t>
            </a:r>
          </a:p>
          <a:p>
            <a:pPr lvl="1" algn="just">
              <a:buNone/>
            </a:pPr>
            <a:endParaRPr lang="en-US" dirty="0" smtClean="0"/>
          </a:p>
          <a:p>
            <a:pPr algn="just"/>
            <a:r>
              <a:rPr lang="en-US" b="1" u="sng" dirty="0" smtClean="0"/>
              <a:t>Span of Management</a:t>
            </a:r>
          </a:p>
          <a:p>
            <a:pPr lvl="1" algn="just"/>
            <a:r>
              <a:rPr lang="en-US" dirty="0" smtClean="0"/>
              <a:t>It is the number of employees reporting to a manager.</a:t>
            </a:r>
          </a:p>
          <a:p>
            <a:pPr lvl="1" algn="just"/>
            <a:r>
              <a:rPr lang="en-US" dirty="0" smtClean="0"/>
              <a:t>The number of employees reporting to one manager affects the number of levels of managers.</a:t>
            </a:r>
          </a:p>
          <a:p>
            <a:pPr lvl="1" algn="just"/>
            <a:r>
              <a:rPr lang="en-US" dirty="0" smtClean="0"/>
              <a:t>With downsizing, the trend has clearly been to increase the span of management.</a:t>
            </a:r>
          </a:p>
          <a:p>
            <a:pPr algn="just"/>
            <a:endParaRPr lang="en-US" dirty="0" smtClean="0"/>
          </a:p>
          <a:p>
            <a:pPr algn="just">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24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III. Principle of organization</a:t>
            </a:r>
            <a:endParaRPr lang="en-US" dirty="0"/>
          </a:p>
        </p:txBody>
      </p:sp>
      <p:sp>
        <p:nvSpPr>
          <p:cNvPr id="9" name="Content Placeholder 8"/>
          <p:cNvSpPr>
            <a:spLocks noGrp="1"/>
          </p:cNvSpPr>
          <p:nvPr>
            <p:ph idx="1"/>
          </p:nvPr>
        </p:nvSpPr>
        <p:spPr/>
        <p:txBody>
          <a:bodyPr>
            <a:normAutofit fontScale="85000" lnSpcReduction="20000"/>
          </a:bodyPr>
          <a:lstStyle/>
          <a:p>
            <a:pPr algn="just"/>
            <a:r>
              <a:rPr lang="en-US" b="1" u="sng" dirty="0" smtClean="0"/>
              <a:t>Centralized and Decentralized Authority</a:t>
            </a:r>
          </a:p>
          <a:p>
            <a:pPr lvl="1" algn="just"/>
            <a:r>
              <a:rPr lang="en-US" dirty="0" smtClean="0"/>
              <a:t>With centralized authority, top managers make important decisions.</a:t>
            </a:r>
          </a:p>
          <a:p>
            <a:pPr lvl="1" algn="just"/>
            <a:r>
              <a:rPr lang="en-US" dirty="0" smtClean="0"/>
              <a:t>With decentralized authority, middle and first-line managers make important decisions where the action is.</a:t>
            </a:r>
          </a:p>
          <a:p>
            <a:pPr lvl="1" algn="just"/>
            <a:r>
              <a:rPr lang="en-US" dirty="0" smtClean="0"/>
              <a:t>Decentralization allows more input into decision making and greater employee commitment to carrying out the decisions.</a:t>
            </a:r>
          </a:p>
          <a:p>
            <a:pPr lvl="1" algn="just">
              <a:buNone/>
            </a:pPr>
            <a:endParaRPr lang="en-US" dirty="0" smtClean="0"/>
          </a:p>
          <a:p>
            <a:pPr algn="just"/>
            <a:r>
              <a:rPr lang="en-US" b="1" u="sng" dirty="0" smtClean="0"/>
              <a:t>Coordination</a:t>
            </a:r>
          </a:p>
          <a:p>
            <a:pPr lvl="1" algn="just"/>
            <a:r>
              <a:rPr lang="en-US" dirty="0" smtClean="0"/>
              <a:t>With the division of labor and departmentalization comes the need to coordinate the work of all departments.</a:t>
            </a:r>
          </a:p>
          <a:p>
            <a:pPr lvl="1" algn="just"/>
            <a:r>
              <a:rPr lang="en-US" dirty="0" smtClean="0"/>
              <a:t>Is difficult with wider spans of management and decentralization.</a:t>
            </a:r>
            <a:endParaRPr lang="en-US" sz="2000" dirty="0" smtClean="0"/>
          </a:p>
        </p:txBody>
      </p:sp>
      <p:sp>
        <p:nvSpPr>
          <p:cNvPr id="5" name="Slide Number Placeholder 4"/>
          <p:cNvSpPr>
            <a:spLocks noGrp="1"/>
          </p:cNvSpPr>
          <p:nvPr>
            <p:ph type="sldNum" sz="quarter" idx="12"/>
          </p:nvPr>
        </p:nvSpPr>
        <p:spPr/>
        <p:txBody>
          <a:bodyPr/>
          <a:lstStyle/>
          <a:p>
            <a:fld id="{D51081E8-3327-495A-9823-FC891E0968B6}" type="slidenum">
              <a:rPr lang="en-US" smtClean="0"/>
              <a:pPr/>
              <a:t>25</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III. Principle of organization</a:t>
            </a:r>
            <a:endParaRPr lang="en-US" dirty="0"/>
          </a:p>
        </p:txBody>
      </p:sp>
      <p:sp>
        <p:nvSpPr>
          <p:cNvPr id="9" name="Content Placeholder 8"/>
          <p:cNvSpPr>
            <a:spLocks noGrp="1"/>
          </p:cNvSpPr>
          <p:nvPr>
            <p:ph idx="1"/>
          </p:nvPr>
        </p:nvSpPr>
        <p:spPr/>
        <p:txBody>
          <a:bodyPr>
            <a:normAutofit fontScale="70000" lnSpcReduction="20000"/>
          </a:bodyPr>
          <a:lstStyle/>
          <a:p>
            <a:pPr algn="just"/>
            <a:r>
              <a:rPr lang="en-US" b="1" u="sng" dirty="0" smtClean="0"/>
              <a:t>Simplicity</a:t>
            </a:r>
          </a:p>
          <a:p>
            <a:pPr algn="just">
              <a:buNone/>
            </a:pPr>
            <a:r>
              <a:rPr lang="en-US" b="1" dirty="0" smtClean="0"/>
              <a:t>	</a:t>
            </a:r>
            <a:r>
              <a:rPr lang="en-US" dirty="0" smtClean="0"/>
              <a:t>The organization structure should be simple with </a:t>
            </a:r>
            <a:r>
              <a:rPr lang="en-US" b="1" i="1" dirty="0" smtClean="0">
                <a:solidFill>
                  <a:srgbClr val="0628D4"/>
                </a:solidFill>
              </a:rPr>
              <a:t>minimum number of levels</a:t>
            </a:r>
            <a:r>
              <a:rPr lang="en-US" dirty="0" smtClean="0"/>
              <a:t>. If the organization structure has a large number of levels, the problem of effective co- ordination and communication may arise.</a:t>
            </a:r>
            <a:endParaRPr lang="en-US" b="1" dirty="0" smtClean="0"/>
          </a:p>
          <a:p>
            <a:pPr algn="just"/>
            <a:r>
              <a:rPr lang="en-US" b="1" u="sng" dirty="0" smtClean="0"/>
              <a:t>Flexibility</a:t>
            </a:r>
          </a:p>
          <a:p>
            <a:pPr algn="just">
              <a:buNone/>
            </a:pPr>
            <a:r>
              <a:rPr lang="en-US" b="1" dirty="0" smtClean="0"/>
              <a:t>	</a:t>
            </a:r>
            <a:r>
              <a:rPr lang="en-US" dirty="0" smtClean="0"/>
              <a:t>The organizational structure should be flexible enough to permit slight alternations and expansions whenever needed, due to changed circumstances.</a:t>
            </a:r>
          </a:p>
          <a:p>
            <a:pPr algn="just"/>
            <a:r>
              <a:rPr lang="en-US" b="1" u="sng" dirty="0" smtClean="0"/>
              <a:t>Communication</a:t>
            </a:r>
          </a:p>
          <a:p>
            <a:pPr algn="just">
              <a:buNone/>
            </a:pPr>
            <a:r>
              <a:rPr lang="en-US" b="1" dirty="0" smtClean="0"/>
              <a:t>	</a:t>
            </a:r>
            <a:r>
              <a:rPr lang="en-US" dirty="0" smtClean="0"/>
              <a:t>Not only executive should pass down information to the subordinates , there should be feedback i.e., replies should come from those who receive information. For better results it should have </a:t>
            </a:r>
            <a:r>
              <a:rPr lang="en-US" b="1" i="1" dirty="0" smtClean="0">
                <a:solidFill>
                  <a:srgbClr val="0628D4"/>
                </a:solidFill>
              </a:rPr>
              <a:t>free two-way communications</a:t>
            </a:r>
            <a:r>
              <a:rPr lang="en-US" dirty="0" smtClean="0"/>
              <a:t>.</a:t>
            </a:r>
          </a:p>
          <a:p>
            <a:pPr algn="just">
              <a:buNone/>
            </a:pPr>
            <a:r>
              <a:rPr lang="en-US" dirty="0" smtClean="0"/>
              <a:t>	</a:t>
            </a:r>
            <a:r>
              <a:rPr lang="en-US" b="1" i="1" dirty="0" smtClean="0">
                <a:solidFill>
                  <a:srgbClr val="FF0000"/>
                </a:solidFill>
              </a:rPr>
              <a:t>These principles are not rigid and they must be used as per local circumstances</a:t>
            </a:r>
            <a:r>
              <a:rPr lang="en-US" i="1" dirty="0" smtClean="0"/>
              <a:t>.</a:t>
            </a:r>
          </a:p>
        </p:txBody>
      </p:sp>
      <p:sp>
        <p:nvSpPr>
          <p:cNvPr id="5" name="Slide Number Placeholder 4"/>
          <p:cNvSpPr>
            <a:spLocks noGrp="1"/>
          </p:cNvSpPr>
          <p:nvPr>
            <p:ph type="sldNum" sz="quarter" idx="12"/>
          </p:nvPr>
        </p:nvSpPr>
        <p:spPr/>
        <p:txBody>
          <a:bodyPr/>
          <a:lstStyle/>
          <a:p>
            <a:fld id="{D51081E8-3327-495A-9823-FC891E0968B6}" type="slidenum">
              <a:rPr lang="en-US" smtClean="0"/>
              <a:pPr/>
              <a:t>26</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smtClean="0"/>
              <a:t>IV. Formal and Informal Organizations</a:t>
            </a:r>
            <a:endParaRPr lang="en-US" sz="3600" dirty="0"/>
          </a:p>
        </p:txBody>
      </p:sp>
      <p:sp>
        <p:nvSpPr>
          <p:cNvPr id="9" name="Content Placeholder 8"/>
          <p:cNvSpPr>
            <a:spLocks noGrp="1"/>
          </p:cNvSpPr>
          <p:nvPr>
            <p:ph idx="1"/>
          </p:nvPr>
        </p:nvSpPr>
        <p:spPr/>
        <p:txBody>
          <a:bodyPr>
            <a:normAutofit fontScale="70000" lnSpcReduction="20000"/>
          </a:bodyPr>
          <a:lstStyle/>
          <a:p>
            <a:pPr fontAlgn="base">
              <a:buNone/>
            </a:pPr>
            <a:r>
              <a:rPr lang="en-US" b="1" dirty="0" smtClean="0"/>
              <a:t>	</a:t>
            </a:r>
            <a:r>
              <a:rPr lang="en-US" sz="4000" b="1" u="sng" dirty="0" smtClean="0"/>
              <a:t>Formal Organizations </a:t>
            </a:r>
            <a:endParaRPr lang="en-US" b="1" dirty="0" smtClean="0"/>
          </a:p>
          <a:p>
            <a:pPr algn="just" fontAlgn="base">
              <a:buNone/>
            </a:pPr>
            <a:r>
              <a:rPr lang="en-US" dirty="0" smtClean="0"/>
              <a:t>     It refers to the organization structure deliberately created by management for achieving the objectives of enterprise. It is a network of </a:t>
            </a:r>
            <a:r>
              <a:rPr lang="en-US" dirty="0" smtClean="0">
                <a:solidFill>
                  <a:srgbClr val="0000CC"/>
                </a:solidFill>
              </a:rPr>
              <a:t>official authority responsibility relationships and communication follows</a:t>
            </a:r>
            <a:r>
              <a:rPr lang="en-US" dirty="0" smtClean="0"/>
              <a:t>. It is an official and rational structure.</a:t>
            </a:r>
          </a:p>
          <a:p>
            <a:pPr>
              <a:buNone/>
            </a:pPr>
            <a:endParaRPr lang="en-US" dirty="0" smtClean="0"/>
          </a:p>
          <a:p>
            <a:pPr fontAlgn="base">
              <a:buNone/>
            </a:pPr>
            <a:r>
              <a:rPr lang="en-US" b="1" dirty="0" smtClean="0"/>
              <a:t>	Definition :-: </a:t>
            </a:r>
          </a:p>
          <a:p>
            <a:pPr algn="just">
              <a:buNone/>
            </a:pPr>
            <a:r>
              <a:rPr lang="en-US" dirty="0" smtClean="0"/>
              <a:t>     According to Chester Bernard , “</a:t>
            </a:r>
            <a:r>
              <a:rPr lang="en-US" b="1" dirty="0" smtClean="0">
                <a:solidFill>
                  <a:srgbClr val="0000CC"/>
                </a:solidFill>
              </a:rPr>
              <a:t>Formal organization</a:t>
            </a:r>
            <a:r>
              <a:rPr lang="en-US" dirty="0" smtClean="0"/>
              <a:t> is a system of consciously coordinated activities of two or more persons towards a common objectives. The essence of formal organization is conscious common purpose and formal organization comes into existence when persons </a:t>
            </a:r>
          </a:p>
          <a:p>
            <a:pPr marL="514350" indent="-514350" algn="just">
              <a:buAutoNum type="alphaUcParenBoth"/>
            </a:pPr>
            <a:r>
              <a:rPr lang="en-US" dirty="0" smtClean="0"/>
              <a:t>are able to communicate with each other </a:t>
            </a:r>
          </a:p>
          <a:p>
            <a:pPr marL="514350" indent="-514350" algn="just">
              <a:buAutoNum type="alphaUcParenBoth"/>
            </a:pPr>
            <a:r>
              <a:rPr lang="en-US" dirty="0" smtClean="0"/>
              <a:t>are willing to act and </a:t>
            </a:r>
          </a:p>
          <a:p>
            <a:pPr marL="514350" indent="-514350" algn="just">
              <a:buAutoNum type="alphaUcParenBoth"/>
            </a:pPr>
            <a:r>
              <a:rPr lang="en-US" dirty="0" smtClean="0"/>
              <a:t>share a purpose.”</a:t>
            </a:r>
          </a:p>
          <a:p>
            <a:pPr>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27</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smtClean="0"/>
              <a:t>IV. Formal and Informal Organizations</a:t>
            </a:r>
            <a:endParaRPr lang="en-US" sz="3600" dirty="0"/>
          </a:p>
        </p:txBody>
      </p:sp>
      <p:sp>
        <p:nvSpPr>
          <p:cNvPr id="9" name="Content Placeholder 8"/>
          <p:cNvSpPr>
            <a:spLocks noGrp="1"/>
          </p:cNvSpPr>
          <p:nvPr>
            <p:ph idx="1"/>
          </p:nvPr>
        </p:nvSpPr>
        <p:spPr/>
        <p:txBody>
          <a:bodyPr>
            <a:normAutofit fontScale="85000" lnSpcReduction="10000"/>
          </a:bodyPr>
          <a:lstStyle/>
          <a:p>
            <a:pPr fontAlgn="base">
              <a:buNone/>
            </a:pPr>
            <a:r>
              <a:rPr lang="en-US" b="1" dirty="0" smtClean="0"/>
              <a:t>	</a:t>
            </a:r>
            <a:r>
              <a:rPr lang="en-US" b="1" u="sng" dirty="0" smtClean="0"/>
              <a:t>Informal organization</a:t>
            </a:r>
          </a:p>
          <a:p>
            <a:pPr algn="just" fontAlgn="base">
              <a:buNone/>
            </a:pPr>
            <a:r>
              <a:rPr lang="en-US" dirty="0" smtClean="0"/>
              <a:t>    It refers to the pattern of activity interactions and human relationship which emerge spontaneously due to social and psychological forces operating at the work place. It arises naturally on the basis of </a:t>
            </a:r>
            <a:r>
              <a:rPr lang="en-US" dirty="0" smtClean="0">
                <a:solidFill>
                  <a:srgbClr val="0000CC"/>
                </a:solidFill>
              </a:rPr>
              <a:t>friendship or some common interest</a:t>
            </a:r>
            <a:r>
              <a:rPr lang="en-US" dirty="0" smtClean="0"/>
              <a:t> which may or may not be related with work.</a:t>
            </a:r>
          </a:p>
          <a:p>
            <a:pPr>
              <a:buNone/>
            </a:pPr>
            <a:r>
              <a:rPr lang="en-US" dirty="0" smtClean="0"/>
              <a:t> </a:t>
            </a:r>
          </a:p>
          <a:p>
            <a:pPr fontAlgn="base">
              <a:buNone/>
            </a:pPr>
            <a:r>
              <a:rPr lang="en-US" b="1" dirty="0" smtClean="0"/>
              <a:t>	Definition :</a:t>
            </a:r>
          </a:p>
          <a:p>
            <a:pPr algn="just">
              <a:buNone/>
            </a:pPr>
            <a:r>
              <a:rPr lang="en-US" dirty="0" smtClean="0"/>
              <a:t>     According to Chester Bernard , “ </a:t>
            </a:r>
            <a:r>
              <a:rPr lang="en-US" b="1" dirty="0" smtClean="0">
                <a:solidFill>
                  <a:srgbClr val="0000CC"/>
                </a:solidFill>
              </a:rPr>
              <a:t>Informal organization</a:t>
            </a:r>
            <a:r>
              <a:rPr lang="en-US" dirty="0" smtClean="0"/>
              <a:t> is joint personal activity with out conscious common purpose though contributing to joint result.”</a:t>
            </a:r>
          </a:p>
        </p:txBody>
      </p:sp>
      <p:sp>
        <p:nvSpPr>
          <p:cNvPr id="5" name="Slide Number Placeholder 4"/>
          <p:cNvSpPr>
            <a:spLocks noGrp="1"/>
          </p:cNvSpPr>
          <p:nvPr>
            <p:ph type="sldNum" sz="quarter" idx="12"/>
          </p:nvPr>
        </p:nvSpPr>
        <p:spPr/>
        <p:txBody>
          <a:bodyPr/>
          <a:lstStyle/>
          <a:p>
            <a:fld id="{D51081E8-3327-495A-9823-FC891E0968B6}" type="slidenum">
              <a:rPr lang="en-US" smtClean="0"/>
              <a:pPr/>
              <a:t>28</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a:t>IV. Formal and Informal Organizations</a:t>
            </a:r>
          </a:p>
        </p:txBody>
      </p:sp>
      <p:sp>
        <p:nvSpPr>
          <p:cNvPr id="9" name="Content Placeholder 8"/>
          <p:cNvSpPr>
            <a:spLocks noGrp="1"/>
          </p:cNvSpPr>
          <p:nvPr>
            <p:ph idx="1"/>
          </p:nvPr>
        </p:nvSpPr>
        <p:spPr/>
        <p:txBody>
          <a:bodyPr>
            <a:normAutofit fontScale="85000" lnSpcReduction="20000"/>
          </a:bodyPr>
          <a:lstStyle/>
          <a:p>
            <a:pPr algn="just" fontAlgn="base"/>
            <a:r>
              <a:rPr lang="en-US" b="1" dirty="0" smtClean="0"/>
              <a:t>Origin: </a:t>
            </a:r>
            <a:r>
              <a:rPr lang="en-US" dirty="0" smtClean="0"/>
              <a:t>Formal organization is created deliberately and consciously by management. Informal organization emerges spontaneously on account of socio psychological forces operating at the work place. </a:t>
            </a:r>
          </a:p>
          <a:p>
            <a:pPr marL="0" indent="0" algn="just" fontAlgn="base">
              <a:buNone/>
            </a:pPr>
            <a:endParaRPr lang="en-US" dirty="0" smtClean="0"/>
          </a:p>
          <a:p>
            <a:pPr algn="just" fontAlgn="base"/>
            <a:r>
              <a:rPr lang="en-US" b="1" dirty="0" smtClean="0"/>
              <a:t>Purpose</a:t>
            </a:r>
            <a:r>
              <a:rPr lang="en-US" dirty="0" smtClean="0"/>
              <a:t>: Formal organization is created for achieving the legitimate objective of the organization . Informal organization is created by the members of the organization for their social and psychological satisfaction.</a:t>
            </a:r>
          </a:p>
          <a:p>
            <a:pPr marL="0" indent="0" algn="just" fontAlgn="base">
              <a:buNone/>
            </a:pPr>
            <a:endParaRPr lang="en-US" b="1" dirty="0" smtClean="0"/>
          </a:p>
          <a:p>
            <a:pPr algn="just" fontAlgn="base"/>
            <a:r>
              <a:rPr lang="en-US" b="1" dirty="0" smtClean="0"/>
              <a:t>Size: </a:t>
            </a:r>
            <a:r>
              <a:rPr lang="en-US" dirty="0" smtClean="0"/>
              <a:t>Formal group may be quite large in size. Informal groups tent to be small. </a:t>
            </a:r>
          </a:p>
        </p:txBody>
      </p:sp>
      <p:sp>
        <p:nvSpPr>
          <p:cNvPr id="5" name="Slide Number Placeholder 4"/>
          <p:cNvSpPr>
            <a:spLocks noGrp="1"/>
          </p:cNvSpPr>
          <p:nvPr>
            <p:ph type="sldNum" sz="quarter" idx="12"/>
          </p:nvPr>
        </p:nvSpPr>
        <p:spPr/>
        <p:txBody>
          <a:bodyPr/>
          <a:lstStyle/>
          <a:p>
            <a:fld id="{D51081E8-3327-495A-9823-FC891E0968B6}" type="slidenum">
              <a:rPr lang="en-US" smtClean="0"/>
              <a:pPr/>
              <a:t>29</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Course outline</a:t>
            </a:r>
            <a:endParaRPr lang="en-US" dirty="0"/>
          </a:p>
        </p:txBody>
      </p:sp>
      <p:sp>
        <p:nvSpPr>
          <p:cNvPr id="9" name="Content Placeholder 8"/>
          <p:cNvSpPr>
            <a:spLocks noGrp="1"/>
          </p:cNvSpPr>
          <p:nvPr>
            <p:ph idx="1"/>
          </p:nvPr>
        </p:nvSpPr>
        <p:spPr/>
        <p:txBody>
          <a:bodyPr>
            <a:normAutofit fontScale="70000" lnSpcReduction="20000"/>
          </a:bodyPr>
          <a:lstStyle/>
          <a:p>
            <a:pPr marL="514350" indent="-514350">
              <a:buFont typeface="+mj-lt"/>
              <a:buAutoNum type="arabicPeriod"/>
            </a:pPr>
            <a:r>
              <a:rPr lang="en-US" sz="4000" b="1" dirty="0" smtClean="0">
                <a:solidFill>
                  <a:srgbClr val="0628D4"/>
                </a:solidFill>
              </a:rPr>
              <a:t>Introduction (20 hours)</a:t>
            </a:r>
          </a:p>
          <a:p>
            <a:pPr marL="514350" indent="-514350">
              <a:buNone/>
            </a:pPr>
            <a:endParaRPr lang="en-US" dirty="0" smtClean="0"/>
          </a:p>
          <a:p>
            <a:pPr marL="514350" indent="-514350">
              <a:buNone/>
            </a:pPr>
            <a:r>
              <a:rPr lang="en-US" b="1" i="1" dirty="0" smtClean="0">
                <a:solidFill>
                  <a:srgbClr val="20A0CE"/>
                </a:solidFill>
              </a:rPr>
              <a:t>1.1 Organization </a:t>
            </a:r>
            <a:r>
              <a:rPr lang="en-US" b="1" i="1" dirty="0">
                <a:solidFill>
                  <a:srgbClr val="20A0CE"/>
                </a:solidFill>
              </a:rPr>
              <a:t>(2 hours)</a:t>
            </a:r>
            <a:endParaRPr lang="en-US" b="1" i="1" dirty="0" smtClean="0">
              <a:solidFill>
                <a:srgbClr val="20A0CE"/>
              </a:solidFill>
            </a:endParaRPr>
          </a:p>
          <a:p>
            <a:pPr>
              <a:buFont typeface="Wingdings" panose="05000000000000000000" pitchFamily="2" charset="2"/>
              <a:buChar char="Ø"/>
            </a:pPr>
            <a:r>
              <a:rPr lang="en-US" dirty="0"/>
              <a:t>System approach applied to </a:t>
            </a:r>
            <a:r>
              <a:rPr lang="en-US" dirty="0" smtClean="0"/>
              <a:t>Organization</a:t>
            </a:r>
          </a:p>
          <a:p>
            <a:pPr>
              <a:buFont typeface="Wingdings" panose="05000000000000000000" pitchFamily="2" charset="2"/>
              <a:buChar char="Ø"/>
            </a:pPr>
            <a:r>
              <a:rPr lang="en-US" dirty="0" smtClean="0"/>
              <a:t>Necessity </a:t>
            </a:r>
            <a:r>
              <a:rPr lang="en-US" dirty="0"/>
              <a:t>of </a:t>
            </a:r>
            <a:r>
              <a:rPr lang="en-US" dirty="0" smtClean="0"/>
              <a:t>Organization</a:t>
            </a:r>
          </a:p>
          <a:p>
            <a:pPr>
              <a:buFont typeface="Wingdings" panose="05000000000000000000" pitchFamily="2" charset="2"/>
              <a:buChar char="Ø"/>
            </a:pPr>
            <a:r>
              <a:rPr lang="en-US" dirty="0" smtClean="0"/>
              <a:t>Principles </a:t>
            </a:r>
            <a:r>
              <a:rPr lang="en-US" dirty="0"/>
              <a:t>of </a:t>
            </a:r>
            <a:r>
              <a:rPr lang="en-US" dirty="0" smtClean="0"/>
              <a:t>Organization</a:t>
            </a:r>
          </a:p>
          <a:p>
            <a:pPr>
              <a:buFont typeface="Wingdings" panose="05000000000000000000" pitchFamily="2" charset="2"/>
              <a:buChar char="Ø"/>
            </a:pPr>
            <a:r>
              <a:rPr lang="en-US" dirty="0" smtClean="0"/>
              <a:t>Formal </a:t>
            </a:r>
            <a:r>
              <a:rPr lang="en-US" dirty="0"/>
              <a:t>and Informal </a:t>
            </a:r>
            <a:r>
              <a:rPr lang="en-US" dirty="0" smtClean="0"/>
              <a:t>Organizations</a:t>
            </a:r>
          </a:p>
          <a:p>
            <a:pPr marL="0" indent="0">
              <a:buNone/>
            </a:pPr>
            <a:endParaRPr lang="en-US" dirty="0" smtClean="0"/>
          </a:p>
          <a:p>
            <a:pPr marL="0" indent="0">
              <a:buNone/>
            </a:pPr>
            <a:r>
              <a:rPr lang="en-US" b="1" i="1" dirty="0">
                <a:solidFill>
                  <a:srgbClr val="20A0CE"/>
                </a:solidFill>
              </a:rPr>
              <a:t>1.2 </a:t>
            </a:r>
            <a:r>
              <a:rPr lang="en-US" b="1" i="1" dirty="0" smtClean="0">
                <a:solidFill>
                  <a:srgbClr val="20A0CE"/>
                </a:solidFill>
              </a:rPr>
              <a:t>Management (4 </a:t>
            </a:r>
            <a:r>
              <a:rPr lang="en-US" b="1" i="1" dirty="0">
                <a:solidFill>
                  <a:srgbClr val="20A0CE"/>
                </a:solidFill>
              </a:rPr>
              <a:t>hours)</a:t>
            </a:r>
          </a:p>
          <a:p>
            <a:pPr>
              <a:buFont typeface="Wingdings" panose="05000000000000000000" pitchFamily="2" charset="2"/>
              <a:buChar char="Ø"/>
            </a:pPr>
            <a:r>
              <a:rPr lang="en-US" dirty="0" smtClean="0"/>
              <a:t>Functions </a:t>
            </a:r>
            <a:r>
              <a:rPr lang="en-US" dirty="0"/>
              <a:t>of </a:t>
            </a:r>
            <a:r>
              <a:rPr lang="en-US" dirty="0" smtClean="0"/>
              <a:t>Management</a:t>
            </a:r>
          </a:p>
          <a:p>
            <a:pPr>
              <a:buFont typeface="Wingdings" panose="05000000000000000000" pitchFamily="2" charset="2"/>
              <a:buChar char="Ø"/>
            </a:pPr>
            <a:r>
              <a:rPr lang="en-US" dirty="0" smtClean="0"/>
              <a:t>Levels </a:t>
            </a:r>
            <a:r>
              <a:rPr lang="en-US" dirty="0"/>
              <a:t>of </a:t>
            </a:r>
            <a:r>
              <a:rPr lang="en-US" dirty="0" smtClean="0"/>
              <a:t>Management</a:t>
            </a:r>
          </a:p>
          <a:p>
            <a:pPr>
              <a:buFont typeface="Wingdings" panose="05000000000000000000" pitchFamily="2" charset="2"/>
              <a:buChar char="Ø"/>
            </a:pPr>
            <a:r>
              <a:rPr lang="en-US" dirty="0" smtClean="0"/>
              <a:t>Managerial Skills</a:t>
            </a:r>
          </a:p>
          <a:p>
            <a:pPr>
              <a:buFont typeface="Wingdings" panose="05000000000000000000" pitchFamily="2" charset="2"/>
              <a:buChar char="Ø"/>
            </a:pPr>
            <a:r>
              <a:rPr lang="en-US" dirty="0" smtClean="0"/>
              <a:t>Importance </a:t>
            </a:r>
            <a:r>
              <a:rPr lang="en-US" dirty="0"/>
              <a:t>of </a:t>
            </a:r>
            <a:r>
              <a:rPr lang="en-US" dirty="0" smtClean="0"/>
              <a:t>Management</a:t>
            </a:r>
          </a:p>
          <a:p>
            <a:pPr>
              <a:buFont typeface="Wingdings" panose="05000000000000000000" pitchFamily="2" charset="2"/>
              <a:buChar char="Ø"/>
            </a:pPr>
            <a:r>
              <a:rPr lang="en-US" dirty="0" smtClean="0"/>
              <a:t>Models </a:t>
            </a:r>
            <a:r>
              <a:rPr lang="en-US" dirty="0"/>
              <a:t>of </a:t>
            </a:r>
            <a:r>
              <a:rPr lang="en-US" dirty="0" smtClean="0"/>
              <a:t>Management</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3</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a:t>IV. Formal and Informal Organizations</a:t>
            </a:r>
          </a:p>
        </p:txBody>
      </p:sp>
      <p:sp>
        <p:nvSpPr>
          <p:cNvPr id="9" name="Content Placeholder 8"/>
          <p:cNvSpPr>
            <a:spLocks noGrp="1"/>
          </p:cNvSpPr>
          <p:nvPr>
            <p:ph idx="1"/>
          </p:nvPr>
        </p:nvSpPr>
        <p:spPr/>
        <p:txBody>
          <a:bodyPr>
            <a:normAutofit fontScale="92500" lnSpcReduction="20000"/>
          </a:bodyPr>
          <a:lstStyle/>
          <a:p>
            <a:pPr algn="just" fontAlgn="base"/>
            <a:r>
              <a:rPr lang="en-US" b="1" dirty="0" smtClean="0"/>
              <a:t>Nature of group</a:t>
            </a:r>
            <a:r>
              <a:rPr lang="en-US" dirty="0" smtClean="0"/>
              <a:t>: Formal groups are stable and may continue for a very long period of time. Informal groups were quite unstable in nature.</a:t>
            </a:r>
          </a:p>
          <a:p>
            <a:pPr marL="0" indent="0" algn="just" fontAlgn="base">
              <a:buNone/>
            </a:pPr>
            <a:r>
              <a:rPr lang="en-US" dirty="0" smtClean="0"/>
              <a:t> </a:t>
            </a:r>
          </a:p>
          <a:p>
            <a:pPr algn="just" fontAlgn="base"/>
            <a:r>
              <a:rPr lang="en-US" b="1" dirty="0" smtClean="0"/>
              <a:t>Number of group: </a:t>
            </a:r>
            <a:r>
              <a:rPr lang="en-US" dirty="0" smtClean="0"/>
              <a:t>Generally the number of informal group is greater than the number of the formal group.</a:t>
            </a:r>
          </a:p>
          <a:p>
            <a:pPr algn="just" fontAlgn="base"/>
            <a:endParaRPr lang="en-US" dirty="0" smtClean="0"/>
          </a:p>
          <a:p>
            <a:pPr algn="just" fontAlgn="base"/>
            <a:r>
              <a:rPr lang="en-US" b="1" dirty="0" smtClean="0"/>
              <a:t>Authority:</a:t>
            </a:r>
            <a:r>
              <a:rPr lang="en-US" dirty="0" smtClean="0"/>
              <a:t> Formal organization is bound together by a hierarchical structure. In Informal organization all members are equal.</a:t>
            </a:r>
          </a:p>
          <a:p>
            <a:pPr algn="just">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30</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3910043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a:t>IV. Formal and Informal Organizations</a:t>
            </a:r>
          </a:p>
        </p:txBody>
      </p:sp>
      <p:sp>
        <p:nvSpPr>
          <p:cNvPr id="9" name="Content Placeholder 8"/>
          <p:cNvSpPr>
            <a:spLocks noGrp="1"/>
          </p:cNvSpPr>
          <p:nvPr>
            <p:ph idx="1"/>
          </p:nvPr>
        </p:nvSpPr>
        <p:spPr>
          <a:xfrm>
            <a:off x="457200" y="1143000"/>
            <a:ext cx="8229600" cy="5181600"/>
          </a:xfrm>
        </p:spPr>
        <p:txBody>
          <a:bodyPr>
            <a:normAutofit fontScale="77500" lnSpcReduction="20000"/>
          </a:bodyPr>
          <a:lstStyle/>
          <a:p>
            <a:pPr algn="just" fontAlgn="base"/>
            <a:r>
              <a:rPr lang="en-US" b="1" dirty="0" smtClean="0"/>
              <a:t>Behavior of Members</a:t>
            </a:r>
            <a:r>
              <a:rPr lang="en-US" dirty="0" smtClean="0"/>
              <a:t>: In formal organization behavior of the members were governed by formal rules and regulations. In the informal organization the behavior of the members is governed by norms beliefs and value of the group.</a:t>
            </a:r>
          </a:p>
          <a:p>
            <a:pPr marL="0" indent="0" algn="just" fontAlgn="base">
              <a:buNone/>
            </a:pPr>
            <a:endParaRPr lang="en-US" b="1" dirty="0" smtClean="0"/>
          </a:p>
          <a:p>
            <a:pPr algn="just" fontAlgn="base"/>
            <a:r>
              <a:rPr lang="en-US" b="1" dirty="0" smtClean="0"/>
              <a:t>Communication: </a:t>
            </a:r>
            <a:r>
              <a:rPr lang="en-US" dirty="0" smtClean="0"/>
              <a:t>In formal organization, communication normally flows through the prescribed chain of command. In informal organization communications pass through the informal channels.</a:t>
            </a:r>
          </a:p>
          <a:p>
            <a:pPr marL="0" indent="0" algn="just" fontAlgn="base">
              <a:buNone/>
            </a:pPr>
            <a:endParaRPr lang="en-US" dirty="0" smtClean="0"/>
          </a:p>
          <a:p>
            <a:pPr algn="just" fontAlgn="base"/>
            <a:r>
              <a:rPr lang="en-US" b="1" dirty="0" smtClean="0"/>
              <a:t>Abolition:</a:t>
            </a:r>
            <a:r>
              <a:rPr lang="en-US" dirty="0" smtClean="0"/>
              <a:t> Management can abolish the formal groups at any time. Management has no control over informal groups which are the creation of natural desire of human beings to interact.</a:t>
            </a:r>
          </a:p>
        </p:txBody>
      </p:sp>
      <p:sp>
        <p:nvSpPr>
          <p:cNvPr id="5" name="Slide Number Placeholder 4"/>
          <p:cNvSpPr>
            <a:spLocks noGrp="1"/>
          </p:cNvSpPr>
          <p:nvPr>
            <p:ph type="sldNum" sz="quarter" idx="12"/>
          </p:nvPr>
        </p:nvSpPr>
        <p:spPr/>
        <p:txBody>
          <a:bodyPr/>
          <a:lstStyle/>
          <a:p>
            <a:fld id="{D51081E8-3327-495A-9823-FC891E0968B6}" type="slidenum">
              <a:rPr lang="en-US" smtClean="0"/>
              <a:pPr/>
              <a:t>31</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a:t>IV. Formal and Informal Organizations</a:t>
            </a:r>
          </a:p>
        </p:txBody>
      </p:sp>
      <p:sp>
        <p:nvSpPr>
          <p:cNvPr id="9" name="Content Placeholder 8"/>
          <p:cNvSpPr>
            <a:spLocks noGrp="1"/>
          </p:cNvSpPr>
          <p:nvPr>
            <p:ph idx="1"/>
          </p:nvPr>
        </p:nvSpPr>
        <p:spPr/>
        <p:txBody>
          <a:bodyPr>
            <a:normAutofit fontScale="92500"/>
          </a:bodyPr>
          <a:lstStyle/>
          <a:p>
            <a:pPr algn="just" fontAlgn="base"/>
            <a:r>
              <a:rPr lang="en-US" b="1" dirty="0" smtClean="0"/>
              <a:t>Leadership</a:t>
            </a:r>
            <a:r>
              <a:rPr lang="en-US" dirty="0" smtClean="0"/>
              <a:t>: In informal organization, leadership is vested in managers. In informal organization, leadership is not associated with manager ship.</a:t>
            </a:r>
          </a:p>
          <a:p>
            <a:pPr marL="0" indent="0" algn="just" fontAlgn="base">
              <a:buNone/>
            </a:pPr>
            <a:endParaRPr lang="en-US" dirty="0" smtClean="0"/>
          </a:p>
          <a:p>
            <a:pPr algn="just" fontAlgn="base"/>
            <a:r>
              <a:rPr lang="en-US" b="1" dirty="0" smtClean="0"/>
              <a:t>Status: </a:t>
            </a:r>
            <a:r>
              <a:rPr lang="en-US" dirty="0" smtClean="0"/>
              <a:t>There are sharp status differentials among the members of formal organization, which inhibit free interaction and socialization. In informal organization there may be social ranking among people but these do not prevent free interaction among people. </a:t>
            </a:r>
          </a:p>
        </p:txBody>
      </p:sp>
      <p:sp>
        <p:nvSpPr>
          <p:cNvPr id="5" name="Slide Number Placeholder 4"/>
          <p:cNvSpPr>
            <a:spLocks noGrp="1"/>
          </p:cNvSpPr>
          <p:nvPr>
            <p:ph type="sldNum" sz="quarter" idx="12"/>
          </p:nvPr>
        </p:nvSpPr>
        <p:spPr/>
        <p:txBody>
          <a:bodyPr/>
          <a:lstStyle/>
          <a:p>
            <a:fld id="{D51081E8-3327-495A-9823-FC891E0968B6}" type="slidenum">
              <a:rPr lang="en-US" smtClean="0"/>
              <a:pPr/>
              <a:t>32</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2918060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3" name="Content Placeholder 2"/>
          <p:cNvSpPr>
            <a:spLocks noGrp="1"/>
          </p:cNvSpPr>
          <p:nvPr>
            <p:ph sz="quarter" idx="1"/>
          </p:nvPr>
        </p:nvSpPr>
        <p:spPr>
          <a:xfrm>
            <a:off x="457200" y="1066800"/>
            <a:ext cx="8229600" cy="4724400"/>
          </a:xfrm>
        </p:spPr>
        <p:txBody>
          <a:bodyPr>
            <a:normAutofit fontScale="85000" lnSpcReduction="20000"/>
          </a:bodyPr>
          <a:lstStyle/>
          <a:p>
            <a:pPr>
              <a:buNone/>
            </a:pPr>
            <a:r>
              <a:rPr lang="en-US" b="1" i="1" dirty="0" smtClean="0">
                <a:solidFill>
                  <a:srgbClr val="7030A0"/>
                </a:solidFill>
              </a:rPr>
              <a:t>                  </a:t>
            </a:r>
          </a:p>
          <a:p>
            <a:pP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r>
              <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THANK   YOU!!!</a:t>
            </a:r>
            <a:endParaRPr lang="en-US" sz="6600"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lgn="r">
              <a:buNone/>
            </a:pPr>
            <a:endParaRPr lang="en-US" sz="4400" b="1" i="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pic>
        <p:nvPicPr>
          <p:cNvPr id="5" name="Picture 4"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
        <p:nvSpPr>
          <p:cNvPr id="6" name="Footer Placeholder 3"/>
          <p:cNvSpPr>
            <a:spLocks noGrp="1"/>
          </p:cNvSpPr>
          <p:nvPr>
            <p:ph type="ftr" sz="quarter" idx="11"/>
          </p:nvPr>
        </p:nvSpPr>
        <p:spPr>
          <a:xfrm>
            <a:off x="0" y="6400800"/>
            <a:ext cx="8299016" cy="443507"/>
          </a:xfrm>
        </p:spPr>
        <p:txBody>
          <a:bodyPr/>
          <a:lstStyle/>
          <a:p>
            <a:r>
              <a:rPr lang="en-US" dirty="0" smtClean="0"/>
              <a:t>Organization and Management</a:t>
            </a:r>
            <a:endParaRPr lang="en-US" dirty="0"/>
          </a:p>
        </p:txBody>
      </p:sp>
      <p:pic>
        <p:nvPicPr>
          <p:cNvPr id="2051" name="Picture 3" descr="H:\study materials\Organisation and Management\downloads\1461065_349005835240918_1362030550_n.jpg"/>
          <p:cNvPicPr>
            <a:picLocks noChangeAspect="1" noChangeArrowheads="1"/>
          </p:cNvPicPr>
          <p:nvPr/>
        </p:nvPicPr>
        <p:blipFill>
          <a:blip r:embed="rId3" cstate="print"/>
          <a:srcRect/>
          <a:stretch>
            <a:fillRect/>
          </a:stretch>
        </p:blipFill>
        <p:spPr bwMode="auto">
          <a:xfrm>
            <a:off x="762000" y="762000"/>
            <a:ext cx="7086600" cy="4191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Management – course outline</a:t>
            </a:r>
            <a:endParaRPr lang="en-US" dirty="0"/>
          </a:p>
        </p:txBody>
      </p:sp>
      <p:sp>
        <p:nvSpPr>
          <p:cNvPr id="9" name="Content Placeholder 8"/>
          <p:cNvSpPr>
            <a:spLocks noGrp="1"/>
          </p:cNvSpPr>
          <p:nvPr>
            <p:ph idx="1"/>
          </p:nvPr>
        </p:nvSpPr>
        <p:spPr>
          <a:xfrm>
            <a:off x="457200" y="1189037"/>
            <a:ext cx="4191000" cy="3459163"/>
          </a:xfrm>
        </p:spPr>
        <p:txBody>
          <a:bodyPr>
            <a:normAutofit/>
          </a:bodyPr>
          <a:lstStyle/>
          <a:p>
            <a:pPr>
              <a:buFont typeface="Wingdings" pitchFamily="2" charset="2"/>
              <a:buChar char="Ø"/>
            </a:pPr>
            <a:r>
              <a:rPr lang="en-US" sz="2000" dirty="0" smtClean="0"/>
              <a:t> Functions of Management</a:t>
            </a:r>
          </a:p>
          <a:p>
            <a:pPr>
              <a:buFont typeface="Wingdings" pitchFamily="2" charset="2"/>
              <a:buChar char="Ø"/>
            </a:pPr>
            <a:r>
              <a:rPr lang="en-US" sz="2000" dirty="0" smtClean="0"/>
              <a:t> Levels of Management</a:t>
            </a:r>
          </a:p>
          <a:p>
            <a:pPr>
              <a:buFont typeface="Wingdings" pitchFamily="2" charset="2"/>
              <a:buChar char="Ø"/>
            </a:pPr>
            <a:r>
              <a:rPr lang="en-US" sz="2000" dirty="0" smtClean="0"/>
              <a:t> Managerial Skills</a:t>
            </a:r>
          </a:p>
          <a:p>
            <a:pPr>
              <a:buFont typeface="Wingdings" pitchFamily="2" charset="2"/>
              <a:buChar char="Ø"/>
            </a:pPr>
            <a:r>
              <a:rPr lang="en-US" sz="2000" dirty="0" smtClean="0"/>
              <a:t> Importance of Management</a:t>
            </a:r>
          </a:p>
          <a:p>
            <a:pPr>
              <a:buFont typeface="Wingdings" pitchFamily="2" charset="2"/>
              <a:buChar char="Ø"/>
            </a:pPr>
            <a:r>
              <a:rPr lang="en-US" sz="2000" dirty="0" smtClean="0"/>
              <a:t> Models of Management</a:t>
            </a:r>
          </a:p>
          <a:p>
            <a:pPr>
              <a:buNone/>
            </a:pPr>
            <a:endParaRPr lang="en-US" sz="2000"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34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
        <p:nvSpPr>
          <p:cNvPr id="7" name="Subtitle 2"/>
          <p:cNvSpPr txBox="1">
            <a:spLocks/>
          </p:cNvSpPr>
          <p:nvPr/>
        </p:nvSpPr>
        <p:spPr>
          <a:xfrm>
            <a:off x="76200" y="5410200"/>
            <a:ext cx="8915400" cy="685800"/>
          </a:xfrm>
          <a:prstGeom prst="rect">
            <a:avLst/>
          </a:prstGeom>
        </p:spPr>
        <p:txBody>
          <a:bodyPr vert="horz" lIns="91440" tIns="45720" rIns="91440" bIns="45720" rtlCol="0">
            <a:noAutofit/>
          </a:bodyPr>
          <a:lstStyle/>
          <a:p>
            <a:pPr algn="ctr">
              <a:buNone/>
            </a:pPr>
            <a:r>
              <a:rPr lang="en-US" sz="2400" i="1" dirty="0" smtClean="0">
                <a:solidFill>
                  <a:srgbClr val="5229E9"/>
                </a:solidFill>
              </a:rPr>
              <a:t>‘There are no </a:t>
            </a:r>
            <a:r>
              <a:rPr lang="en-US" sz="2400" b="1" i="1" dirty="0" smtClean="0">
                <a:solidFill>
                  <a:srgbClr val="FF0000"/>
                </a:solidFill>
              </a:rPr>
              <a:t>underdeveloped</a:t>
            </a:r>
            <a:r>
              <a:rPr lang="en-US" sz="2400" i="1" dirty="0" smtClean="0">
                <a:solidFill>
                  <a:srgbClr val="5229E9"/>
                </a:solidFill>
              </a:rPr>
              <a:t> countries, there are </a:t>
            </a:r>
            <a:r>
              <a:rPr lang="en-US" sz="2400" b="1" i="1" dirty="0" smtClean="0">
                <a:solidFill>
                  <a:srgbClr val="0070C0"/>
                </a:solidFill>
              </a:rPr>
              <a:t>undermanaged</a:t>
            </a:r>
            <a:r>
              <a:rPr lang="en-US" sz="2400" i="1" dirty="0" smtClean="0">
                <a:solidFill>
                  <a:srgbClr val="5229E9"/>
                </a:solidFill>
              </a:rPr>
              <a:t> countries.’</a:t>
            </a:r>
            <a:endParaRPr lang="en-US" sz="2400" i="1" dirty="0">
              <a:solidFill>
                <a:srgbClr val="5229E9"/>
              </a:solidFill>
            </a:endParaRPr>
          </a:p>
        </p:txBody>
      </p:sp>
      <p:sp>
        <p:nvSpPr>
          <p:cNvPr id="11" name="Content Placeholder 8"/>
          <p:cNvSpPr txBox="1">
            <a:spLocks/>
          </p:cNvSpPr>
          <p:nvPr/>
        </p:nvSpPr>
        <p:spPr>
          <a:xfrm>
            <a:off x="4495800" y="1371600"/>
            <a:ext cx="4648200" cy="3001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8"/>
          <p:cNvSpPr txBox="1">
            <a:spLocks/>
          </p:cNvSpPr>
          <p:nvPr/>
        </p:nvSpPr>
        <p:spPr>
          <a:xfrm>
            <a:off x="4191000" y="1828800"/>
            <a:ext cx="4648200" cy="3001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cstate="print"/>
          <a:srcRect/>
          <a:stretch>
            <a:fillRect/>
          </a:stretch>
        </p:blipFill>
        <p:spPr bwMode="auto">
          <a:xfrm>
            <a:off x="4648200" y="914400"/>
            <a:ext cx="370205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2. Management</a:t>
            </a:r>
            <a:endParaRPr lang="en-US" dirty="0"/>
          </a:p>
        </p:txBody>
      </p:sp>
      <p:sp>
        <p:nvSpPr>
          <p:cNvPr id="9" name="Content Placeholder 8"/>
          <p:cNvSpPr>
            <a:spLocks noGrp="1"/>
          </p:cNvSpPr>
          <p:nvPr>
            <p:ph idx="1"/>
          </p:nvPr>
        </p:nvSpPr>
        <p:spPr/>
        <p:txBody>
          <a:bodyPr>
            <a:normAutofit fontScale="77500" lnSpcReduction="20000"/>
          </a:bodyPr>
          <a:lstStyle/>
          <a:p>
            <a:pPr algn="just"/>
            <a:r>
              <a:rPr lang="en-US" dirty="0" smtClean="0"/>
              <a:t>Management may be defined as </a:t>
            </a:r>
            <a:r>
              <a:rPr lang="en-US" i="1" dirty="0" smtClean="0">
                <a:solidFill>
                  <a:srgbClr val="0628D4"/>
                </a:solidFill>
              </a:rPr>
              <a:t>the planning, organizing, leading, and controlling of human and other resources to achieve organizational goals effectively and efficiently</a:t>
            </a:r>
          </a:p>
          <a:p>
            <a:pPr marL="342900" lvl="1" indent="-342900" algn="just">
              <a:buNone/>
            </a:pPr>
            <a:r>
              <a:rPr lang="en-US" i="1" dirty="0" smtClean="0"/>
              <a:t>    - </a:t>
            </a:r>
            <a:r>
              <a:rPr lang="en-US" b="1" i="1" dirty="0" smtClean="0">
                <a:solidFill>
                  <a:srgbClr val="0628D4"/>
                </a:solidFill>
              </a:rPr>
              <a:t>Resources</a:t>
            </a:r>
            <a:r>
              <a:rPr lang="en-US" dirty="0" smtClean="0"/>
              <a:t> include people, skills, know-how and experience, machinery, raw materials, computers and IT, patents, financial capital, and loyal customers and employees</a:t>
            </a:r>
          </a:p>
          <a:p>
            <a:pPr algn="just">
              <a:buNone/>
            </a:pPr>
            <a:r>
              <a:rPr lang="en-US" dirty="0" smtClean="0"/>
              <a:t>	- </a:t>
            </a:r>
            <a:r>
              <a:rPr lang="en-US" sz="2900" b="1" i="1" dirty="0" smtClean="0">
                <a:solidFill>
                  <a:srgbClr val="0628D4"/>
                </a:solidFill>
              </a:rPr>
              <a:t>Goals</a:t>
            </a:r>
            <a:r>
              <a:rPr lang="en-US" sz="2900" i="1" dirty="0" smtClean="0"/>
              <a:t> include profit Levels or maximum cost levels, maintenance or growth of financial strength, quality standards, guest employee &amp; management concerns, professional obligations, societal concerns</a:t>
            </a:r>
          </a:p>
          <a:p>
            <a:pPr algn="just">
              <a:buNone/>
            </a:pPr>
            <a:endParaRPr lang="en-US" sz="2900" i="1" dirty="0" smtClean="0"/>
          </a:p>
          <a:p>
            <a:pPr algn="just"/>
            <a:r>
              <a:rPr lang="en-US" dirty="0" smtClean="0"/>
              <a:t>A precise definition of management can be stated as: “</a:t>
            </a:r>
            <a:r>
              <a:rPr lang="en-US" b="1" dirty="0" smtClean="0">
                <a:solidFill>
                  <a:srgbClr val="0628D4"/>
                </a:solidFill>
              </a:rPr>
              <a:t>Management</a:t>
            </a:r>
            <a:r>
              <a:rPr lang="en-US" dirty="0" smtClean="0"/>
              <a:t> is a social process involving co-ordination of human and material resources through the functions of planning, organizing, staffing, leading and controlling in order </a:t>
            </a:r>
            <a:r>
              <a:rPr lang="en-US" i="1" dirty="0" smtClean="0">
                <a:solidFill>
                  <a:srgbClr val="FF0000"/>
                </a:solidFill>
              </a:rPr>
              <a:t>to accomplish stated objectives</a:t>
            </a:r>
            <a:r>
              <a:rPr lang="en-US" dirty="0" smtClean="0"/>
              <a:t>.”</a:t>
            </a:r>
          </a:p>
        </p:txBody>
      </p:sp>
      <p:sp>
        <p:nvSpPr>
          <p:cNvPr id="5" name="Slide Number Placeholder 4"/>
          <p:cNvSpPr>
            <a:spLocks noGrp="1"/>
          </p:cNvSpPr>
          <p:nvPr>
            <p:ph type="sldNum" sz="quarter" idx="12"/>
          </p:nvPr>
        </p:nvSpPr>
        <p:spPr/>
        <p:txBody>
          <a:bodyPr/>
          <a:lstStyle/>
          <a:p>
            <a:fld id="{D51081E8-3327-495A-9823-FC891E0968B6}" type="slidenum">
              <a:rPr lang="en-US" smtClean="0"/>
              <a:pPr/>
              <a:t>35</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Management</a:t>
            </a:r>
            <a:endParaRPr lang="en-US" dirty="0"/>
          </a:p>
        </p:txBody>
      </p:sp>
      <p:sp>
        <p:nvSpPr>
          <p:cNvPr id="3" name="Content Placeholder 2"/>
          <p:cNvSpPr>
            <a:spLocks noGrp="1"/>
          </p:cNvSpPr>
          <p:nvPr>
            <p:ph sz="half" idx="1"/>
          </p:nvPr>
        </p:nvSpPr>
        <p:spPr/>
        <p:txBody>
          <a:bodyPr>
            <a:normAutofit fontScale="92500" lnSpcReduction="10000"/>
          </a:bodyPr>
          <a:lstStyle/>
          <a:p>
            <a:pPr>
              <a:buNone/>
            </a:pPr>
            <a:r>
              <a:rPr lang="en-US" dirty="0" smtClean="0"/>
              <a:t>	</a:t>
            </a:r>
            <a:r>
              <a:rPr lang="en-US" b="1" i="1" u="sng" dirty="0" smtClean="0">
                <a:solidFill>
                  <a:srgbClr val="0000CC"/>
                </a:solidFill>
              </a:rPr>
              <a:t>Is management an art or science ?</a:t>
            </a:r>
          </a:p>
          <a:p>
            <a:pPr algn="just">
              <a:buNone/>
            </a:pPr>
            <a:r>
              <a:rPr lang="en-US" b="1" dirty="0" smtClean="0">
                <a:solidFill>
                  <a:srgbClr val="FF0000"/>
                </a:solidFill>
              </a:rPr>
              <a:t>	ART</a:t>
            </a:r>
            <a:r>
              <a:rPr lang="en-US" dirty="0" smtClean="0">
                <a:solidFill>
                  <a:srgbClr val="FF0000"/>
                </a:solidFill>
              </a:rPr>
              <a:t>: </a:t>
            </a:r>
            <a:r>
              <a:rPr lang="en-US" dirty="0" smtClean="0"/>
              <a:t>Because it depends on the skills, aptitude &amp; creativity of the manager</a:t>
            </a:r>
          </a:p>
          <a:p>
            <a:pPr algn="just">
              <a:buNone/>
            </a:pPr>
            <a:endParaRPr lang="en-US" dirty="0" smtClean="0"/>
          </a:p>
          <a:p>
            <a:pPr algn="just">
              <a:buNone/>
            </a:pPr>
            <a:r>
              <a:rPr lang="en-US" b="1" dirty="0" smtClean="0"/>
              <a:t>	</a:t>
            </a:r>
            <a:r>
              <a:rPr lang="en-US" b="1" dirty="0" smtClean="0">
                <a:solidFill>
                  <a:srgbClr val="FF0000"/>
                </a:solidFill>
              </a:rPr>
              <a:t>SCIENCE</a:t>
            </a:r>
            <a:r>
              <a:rPr lang="en-US" dirty="0" smtClean="0">
                <a:solidFill>
                  <a:srgbClr val="FF0000"/>
                </a:solidFill>
              </a:rPr>
              <a:t>: </a:t>
            </a:r>
            <a:r>
              <a:rPr lang="en-US" dirty="0" smtClean="0"/>
              <a:t>Because there is considerable knowledge in the field of management with basic principles for guidance of basic activities.</a:t>
            </a:r>
          </a:p>
          <a:p>
            <a:pPr>
              <a:buNone/>
            </a:pPr>
            <a:endParaRPr lang="en-US" dirty="0"/>
          </a:p>
        </p:txBody>
      </p:sp>
      <p:sp>
        <p:nvSpPr>
          <p:cNvPr id="4" name="Content Placeholder 3"/>
          <p:cNvSpPr>
            <a:spLocks noGrp="1"/>
          </p:cNvSpPr>
          <p:nvPr>
            <p:ph sz="half" idx="2"/>
          </p:nvPr>
        </p:nvSpPr>
        <p:spPr>
          <a:xfrm>
            <a:off x="4648200" y="1219200"/>
            <a:ext cx="4038600" cy="1066799"/>
          </a:xfrm>
        </p:spPr>
        <p:txBody>
          <a:bodyPr>
            <a:noAutofit/>
          </a:bodyPr>
          <a:lstStyle/>
          <a:p>
            <a:pPr algn="ctr">
              <a:buNone/>
            </a:pPr>
            <a:r>
              <a:rPr lang="en-US" sz="3600" b="1" dirty="0" smtClean="0">
                <a:solidFill>
                  <a:srgbClr val="0628D4"/>
                </a:solidFill>
              </a:rPr>
              <a:t>Management Process</a:t>
            </a:r>
            <a:endParaRPr lang="en-US" sz="3600" dirty="0">
              <a:solidFill>
                <a:srgbClr val="0628D4"/>
              </a:solidFill>
            </a:endParaRPr>
          </a:p>
        </p:txBody>
      </p:sp>
      <p:sp>
        <p:nvSpPr>
          <p:cNvPr id="6" name="Slide Number Placeholder 5"/>
          <p:cNvSpPr>
            <a:spLocks noGrp="1"/>
          </p:cNvSpPr>
          <p:nvPr>
            <p:ph type="sldNum" sz="quarter" idx="12"/>
          </p:nvPr>
        </p:nvSpPr>
        <p:spPr/>
        <p:txBody>
          <a:bodyPr/>
          <a:lstStyle/>
          <a:p>
            <a:fld id="{D51081E8-3327-495A-9823-FC891E0968B6}" type="slidenum">
              <a:rPr lang="en-US" smtClean="0"/>
              <a:pPr/>
              <a:t>36</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graphicFrame>
        <p:nvGraphicFramePr>
          <p:cNvPr id="9" name="Content Placeholder 4"/>
          <p:cNvGraphicFramePr>
            <a:graphicFrameLocks/>
          </p:cNvGraphicFramePr>
          <p:nvPr/>
        </p:nvGraphicFramePr>
        <p:xfrm>
          <a:off x="4572000" y="2362200"/>
          <a:ext cx="4038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10"/>
          <p:cNvSpPr txBox="1">
            <a:spLocks noChangeArrowheads="1"/>
          </p:cNvSpPr>
          <p:nvPr/>
        </p:nvSpPr>
        <p:spPr bwMode="auto">
          <a:xfrm rot="19271396">
            <a:off x="4730895" y="2398600"/>
            <a:ext cx="1071563" cy="641350"/>
          </a:xfrm>
          <a:prstGeom prst="rect">
            <a:avLst/>
          </a:prstGeom>
          <a:noFill/>
          <a:ln w="9525">
            <a:noFill/>
            <a:miter lim="800000"/>
            <a:headEnd/>
            <a:tailEnd/>
          </a:ln>
        </p:spPr>
        <p:txBody>
          <a:bodyPr>
            <a:spAutoFit/>
          </a:bodyPr>
          <a:lstStyle/>
          <a:p>
            <a:r>
              <a:rPr lang="en-US" dirty="0">
                <a:solidFill>
                  <a:srgbClr val="FF0000"/>
                </a:solidFill>
                <a:latin typeface="Gill Sans MT" pitchFamily="34" charset="0"/>
              </a:rPr>
              <a:t>Revision in plans </a:t>
            </a:r>
            <a:endParaRPr lang="en-IN" dirty="0">
              <a:solidFill>
                <a:srgbClr val="FF0000"/>
              </a:solidFill>
              <a:latin typeface="Gill Sans MT" pitchFamily="34" charset="0"/>
            </a:endParaRPr>
          </a:p>
        </p:txBody>
      </p:sp>
      <p:sp>
        <p:nvSpPr>
          <p:cNvPr id="11" name="TextBox 8"/>
          <p:cNvSpPr txBox="1">
            <a:spLocks noChangeArrowheads="1"/>
          </p:cNvSpPr>
          <p:nvPr/>
        </p:nvSpPr>
        <p:spPr bwMode="auto">
          <a:xfrm rot="20044672">
            <a:off x="7511254" y="4883254"/>
            <a:ext cx="1571625" cy="641350"/>
          </a:xfrm>
          <a:prstGeom prst="rect">
            <a:avLst/>
          </a:prstGeom>
          <a:noFill/>
          <a:ln w="9525">
            <a:noFill/>
            <a:miter lim="800000"/>
            <a:headEnd/>
            <a:tailEnd/>
          </a:ln>
        </p:spPr>
        <p:txBody>
          <a:bodyPr>
            <a:spAutoFit/>
          </a:bodyPr>
          <a:lstStyle/>
          <a:p>
            <a:r>
              <a:rPr lang="en-US" dirty="0">
                <a:solidFill>
                  <a:srgbClr val="FF0000"/>
                </a:solidFill>
                <a:latin typeface="Gill Sans MT" pitchFamily="34" charset="0"/>
              </a:rPr>
              <a:t>Changes in procedures</a:t>
            </a:r>
            <a:endParaRPr lang="en-IN" dirty="0">
              <a:solidFill>
                <a:srgbClr val="FF0000"/>
              </a:solidFill>
              <a:latin typeface="Gill Sans MT"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2. Management</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37</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7" name="Picture 2" descr="jon69447_0101"/>
          <p:cNvPicPr>
            <a:picLocks noGrp="1" noChangeAspect="1" noChangeArrowheads="1"/>
          </p:cNvPicPr>
          <p:nvPr>
            <p:ph idx="1"/>
          </p:nvPr>
        </p:nvPicPr>
        <p:blipFill>
          <a:blip r:embed="rId3" cstate="print"/>
          <a:srcRect/>
          <a:stretch>
            <a:fillRect/>
          </a:stretch>
        </p:blipFill>
        <p:spPr bwMode="auto">
          <a:xfrm>
            <a:off x="304800" y="762000"/>
            <a:ext cx="8229600" cy="56388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Administration Vs Management</a:t>
            </a:r>
            <a:endParaRPr lang="en-US" dirty="0"/>
          </a:p>
        </p:txBody>
      </p:sp>
      <p:sp>
        <p:nvSpPr>
          <p:cNvPr id="9" name="Content Placeholder 8"/>
          <p:cNvSpPr>
            <a:spLocks noGrp="1"/>
          </p:cNvSpPr>
          <p:nvPr>
            <p:ph idx="1"/>
          </p:nvPr>
        </p:nvSpPr>
        <p:spPr/>
        <p:txBody>
          <a:bodyPr>
            <a:normAutofit fontScale="92500" lnSpcReduction="20000"/>
          </a:bodyPr>
          <a:lstStyle/>
          <a:p>
            <a:pPr algn="just"/>
            <a:r>
              <a:rPr lang="en-US" b="1" i="1" u="sng" dirty="0" smtClean="0">
                <a:solidFill>
                  <a:srgbClr val="0000CC"/>
                </a:solidFill>
                <a:latin typeface="Times New Roman" pitchFamily="18" charset="0"/>
                <a:cs typeface="Times New Roman" pitchFamily="18" charset="0"/>
              </a:rPr>
              <a:t>Administration:</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Concerned with </a:t>
            </a:r>
            <a:r>
              <a:rPr lang="en-US" i="1" dirty="0" smtClean="0">
                <a:solidFill>
                  <a:srgbClr val="FF0000"/>
                </a:solidFill>
                <a:latin typeface="Times New Roman" pitchFamily="18" charset="0"/>
                <a:cs typeface="Times New Roman" pitchFamily="18" charset="0"/>
              </a:rPr>
              <a:t>laying down of corporate policy, obtaining finance, production &amp; distribution.</a:t>
            </a:r>
          </a:p>
          <a:p>
            <a:pPr algn="just"/>
            <a:endParaRPr lang="en-US" b="1"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 </a:t>
            </a:r>
            <a:r>
              <a:rPr lang="en-US" b="1" i="1" u="sng" dirty="0" smtClean="0">
                <a:solidFill>
                  <a:srgbClr val="0000CC"/>
                </a:solidFill>
                <a:latin typeface="Times New Roman" pitchFamily="18" charset="0"/>
                <a:cs typeface="Times New Roman" pitchFamily="18" charset="0"/>
              </a:rPr>
              <a:t>Management</a:t>
            </a:r>
            <a:r>
              <a:rPr lang="en-US" i="1" u="sng" dirty="0" smtClean="0">
                <a:solidFill>
                  <a:srgbClr val="0000CC"/>
                </a:solidFill>
                <a:latin typeface="Times New Roman" pitchFamily="18" charset="0"/>
                <a:cs typeface="Times New Roman" pitchFamily="18" charset="0"/>
              </a:rPr>
              <a:t>: </a:t>
            </a:r>
            <a:r>
              <a:rPr lang="en-US" dirty="0" smtClean="0">
                <a:latin typeface="Times New Roman" pitchFamily="18" charset="0"/>
                <a:cs typeface="Times New Roman" pitchFamily="18" charset="0"/>
              </a:rPr>
              <a:t>Concerned with </a:t>
            </a:r>
            <a:r>
              <a:rPr lang="en-US" i="1" dirty="0" smtClean="0">
                <a:solidFill>
                  <a:srgbClr val="FF0000"/>
                </a:solidFill>
                <a:latin typeface="Times New Roman" pitchFamily="18" charset="0"/>
                <a:cs typeface="Times New Roman" pitchFamily="18" charset="0"/>
              </a:rPr>
              <a:t>actual execution of policies within limits set by administration</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 </a:t>
            </a:r>
            <a:r>
              <a:rPr lang="en-US" b="1" i="1" u="sng" dirty="0" smtClean="0">
                <a:solidFill>
                  <a:srgbClr val="0000CC"/>
                </a:solidFill>
                <a:latin typeface="Times New Roman" pitchFamily="18" charset="0"/>
                <a:cs typeface="Times New Roman" pitchFamily="18" charset="0"/>
              </a:rPr>
              <a:t>Organization: </a:t>
            </a:r>
            <a:r>
              <a:rPr lang="en-US" dirty="0" smtClean="0">
                <a:latin typeface="Times New Roman" pitchFamily="18" charset="0"/>
                <a:cs typeface="Times New Roman" pitchFamily="18" charset="0"/>
              </a:rPr>
              <a:t>Combines the work in such a way with individuals/groups that duties formed provide best possible application of available effort</a:t>
            </a:r>
            <a:r>
              <a:rPr lang="en-US" dirty="0"/>
              <a:t>.</a:t>
            </a:r>
            <a:endParaRPr lang="en-US" dirty="0" smtClean="0"/>
          </a:p>
        </p:txBody>
      </p:sp>
      <p:sp>
        <p:nvSpPr>
          <p:cNvPr id="5" name="Slide Number Placeholder 4"/>
          <p:cNvSpPr>
            <a:spLocks noGrp="1"/>
          </p:cNvSpPr>
          <p:nvPr>
            <p:ph type="sldNum" sz="quarter" idx="12"/>
          </p:nvPr>
        </p:nvSpPr>
        <p:spPr/>
        <p:txBody>
          <a:bodyPr/>
          <a:lstStyle/>
          <a:p>
            <a:fld id="{D51081E8-3327-495A-9823-FC891E0968B6}" type="slidenum">
              <a:rPr lang="en-US" smtClean="0"/>
              <a:pPr/>
              <a:t>38</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 Functions of Management</a:t>
            </a:r>
            <a:endParaRPr lang="en-US" dirty="0"/>
          </a:p>
        </p:txBody>
      </p:sp>
      <p:sp>
        <p:nvSpPr>
          <p:cNvPr id="9" name="Content Placeholder 8"/>
          <p:cNvSpPr>
            <a:spLocks noGrp="1"/>
          </p:cNvSpPr>
          <p:nvPr>
            <p:ph idx="1"/>
          </p:nvPr>
        </p:nvSpPr>
        <p:spPr/>
        <p:txBody>
          <a:bodyPr>
            <a:normAutofit fontScale="92500" lnSpcReduction="20000"/>
          </a:bodyPr>
          <a:lstStyle/>
          <a:p>
            <a:pPr>
              <a:buNone/>
            </a:pPr>
            <a:r>
              <a:rPr lang="en-US" dirty="0" smtClean="0"/>
              <a:t>	Management is an ongoing activity consisting of number of functions. These are:</a:t>
            </a:r>
          </a:p>
          <a:p>
            <a:pPr marL="514350" indent="-514350">
              <a:buFont typeface="+mj-lt"/>
              <a:buAutoNum type="alphaUcPeriod"/>
            </a:pPr>
            <a:r>
              <a:rPr lang="en-US" i="1" dirty="0" smtClean="0">
                <a:solidFill>
                  <a:srgbClr val="0000CC"/>
                </a:solidFill>
              </a:rPr>
              <a:t>Planning</a:t>
            </a:r>
          </a:p>
          <a:p>
            <a:pPr marL="514350" indent="-514350">
              <a:buFont typeface="+mj-lt"/>
              <a:buAutoNum type="alphaUcPeriod"/>
            </a:pPr>
            <a:r>
              <a:rPr lang="en-US" i="1" dirty="0" smtClean="0">
                <a:solidFill>
                  <a:srgbClr val="0000CC"/>
                </a:solidFill>
              </a:rPr>
              <a:t>Organizing </a:t>
            </a:r>
          </a:p>
          <a:p>
            <a:pPr marL="514350" indent="-514350">
              <a:buFont typeface="+mj-lt"/>
              <a:buAutoNum type="alphaUcPeriod"/>
            </a:pPr>
            <a:r>
              <a:rPr lang="en-US" i="1" dirty="0" smtClean="0">
                <a:solidFill>
                  <a:srgbClr val="0000CC"/>
                </a:solidFill>
              </a:rPr>
              <a:t>Staffing</a:t>
            </a:r>
          </a:p>
          <a:p>
            <a:pPr marL="514350" indent="-514350">
              <a:buFont typeface="+mj-lt"/>
              <a:buAutoNum type="alphaUcPeriod"/>
            </a:pPr>
            <a:r>
              <a:rPr lang="en-US" i="1" dirty="0" smtClean="0">
                <a:solidFill>
                  <a:srgbClr val="0000CC"/>
                </a:solidFill>
              </a:rPr>
              <a:t>Directing</a:t>
            </a:r>
          </a:p>
          <a:p>
            <a:pPr marL="514350" indent="-514350">
              <a:buFont typeface="+mj-lt"/>
              <a:buAutoNum type="alphaUcPeriod"/>
            </a:pPr>
            <a:r>
              <a:rPr lang="en-US" i="1" dirty="0" smtClean="0">
                <a:solidFill>
                  <a:srgbClr val="0000CC"/>
                </a:solidFill>
              </a:rPr>
              <a:t>Motivating</a:t>
            </a:r>
          </a:p>
          <a:p>
            <a:pPr marL="514350" indent="-514350">
              <a:buFont typeface="+mj-lt"/>
              <a:buAutoNum type="alphaUcPeriod"/>
            </a:pPr>
            <a:r>
              <a:rPr lang="en-US" i="1" dirty="0" smtClean="0">
                <a:solidFill>
                  <a:srgbClr val="0000CC"/>
                </a:solidFill>
              </a:rPr>
              <a:t>Controlling</a:t>
            </a:r>
          </a:p>
          <a:p>
            <a:pPr marL="514350" indent="-514350">
              <a:buFont typeface="+mj-lt"/>
              <a:buAutoNum type="alphaUcPeriod"/>
            </a:pPr>
            <a:r>
              <a:rPr lang="en-US" i="1" dirty="0" smtClean="0">
                <a:solidFill>
                  <a:srgbClr val="0000CC"/>
                </a:solidFill>
              </a:rPr>
              <a:t>Co-</a:t>
            </a:r>
            <a:r>
              <a:rPr lang="en-US" i="1" dirty="0" err="1" smtClean="0">
                <a:solidFill>
                  <a:srgbClr val="0000CC"/>
                </a:solidFill>
              </a:rPr>
              <a:t>ordinating</a:t>
            </a:r>
            <a:endParaRPr lang="en-US" i="1" dirty="0" smtClean="0">
              <a:solidFill>
                <a:srgbClr val="0000CC"/>
              </a:solidFill>
            </a:endParaRPr>
          </a:p>
          <a:p>
            <a:pPr marL="514350" indent="-514350">
              <a:buFont typeface="+mj-lt"/>
              <a:buAutoNum type="alphaUcPeriod"/>
            </a:pPr>
            <a:r>
              <a:rPr lang="en-US" i="1" dirty="0" smtClean="0">
                <a:solidFill>
                  <a:srgbClr val="0000CC"/>
                </a:solidFill>
              </a:rPr>
              <a:t>Communicating</a:t>
            </a:r>
          </a:p>
        </p:txBody>
      </p:sp>
      <p:sp>
        <p:nvSpPr>
          <p:cNvPr id="5" name="Slide Number Placeholder 4"/>
          <p:cNvSpPr>
            <a:spLocks noGrp="1"/>
          </p:cNvSpPr>
          <p:nvPr>
            <p:ph type="sldNum" sz="quarter" idx="12"/>
          </p:nvPr>
        </p:nvSpPr>
        <p:spPr/>
        <p:txBody>
          <a:bodyPr/>
          <a:lstStyle/>
          <a:p>
            <a:fld id="{D51081E8-3327-495A-9823-FC891E0968B6}" type="slidenum">
              <a:rPr lang="en-US" smtClean="0"/>
              <a:pPr/>
              <a:t>39</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Course outline</a:t>
            </a:r>
            <a:endParaRPr lang="en-US" dirty="0"/>
          </a:p>
        </p:txBody>
      </p:sp>
      <p:sp>
        <p:nvSpPr>
          <p:cNvPr id="9" name="Content Placeholder 8"/>
          <p:cNvSpPr>
            <a:spLocks noGrp="1"/>
          </p:cNvSpPr>
          <p:nvPr>
            <p:ph idx="1"/>
          </p:nvPr>
        </p:nvSpPr>
        <p:spPr/>
        <p:txBody>
          <a:bodyPr>
            <a:normAutofit fontScale="70000" lnSpcReduction="20000"/>
          </a:bodyPr>
          <a:lstStyle/>
          <a:p>
            <a:pPr marL="514350" indent="-514350">
              <a:buFont typeface="+mj-lt"/>
              <a:buAutoNum type="arabicPeriod"/>
            </a:pPr>
            <a:r>
              <a:rPr lang="en-US" sz="4000" b="1" dirty="0" smtClean="0">
                <a:solidFill>
                  <a:srgbClr val="0628D4"/>
                </a:solidFill>
              </a:rPr>
              <a:t>Introduction (20 hours)</a:t>
            </a:r>
          </a:p>
          <a:p>
            <a:pPr marL="0" indent="0">
              <a:buNone/>
            </a:pPr>
            <a:endParaRPr lang="en-US" b="1" dirty="0" smtClean="0">
              <a:solidFill>
                <a:srgbClr val="0628D4"/>
              </a:solidFill>
            </a:endParaRPr>
          </a:p>
          <a:p>
            <a:pPr marL="514350" indent="-514350">
              <a:buNone/>
            </a:pPr>
            <a:r>
              <a:rPr lang="en-US" b="1" i="1" dirty="0" smtClean="0">
                <a:solidFill>
                  <a:srgbClr val="20A0CE"/>
                </a:solidFill>
              </a:rPr>
              <a:t>1.3 Theory of Management (6 hours)</a:t>
            </a:r>
          </a:p>
          <a:p>
            <a:pPr>
              <a:buFont typeface="Wingdings" panose="05000000000000000000" pitchFamily="2" charset="2"/>
              <a:buChar char="Ø"/>
            </a:pPr>
            <a:r>
              <a:rPr lang="en-US" dirty="0"/>
              <a:t>Scientific Management </a:t>
            </a:r>
            <a:r>
              <a:rPr lang="en-US" dirty="0" smtClean="0"/>
              <a:t>Approach</a:t>
            </a:r>
          </a:p>
          <a:p>
            <a:pPr>
              <a:buFont typeface="Wingdings" panose="05000000000000000000" pitchFamily="2" charset="2"/>
              <a:buChar char="Ø"/>
            </a:pPr>
            <a:r>
              <a:rPr lang="en-US" dirty="0" smtClean="0"/>
              <a:t>Administrative </a:t>
            </a:r>
            <a:r>
              <a:rPr lang="en-US" dirty="0"/>
              <a:t>Management </a:t>
            </a:r>
            <a:r>
              <a:rPr lang="en-US" dirty="0" smtClean="0"/>
              <a:t>Approach</a:t>
            </a:r>
          </a:p>
          <a:p>
            <a:pPr>
              <a:buFont typeface="Wingdings" panose="05000000000000000000" pitchFamily="2" charset="2"/>
              <a:buChar char="Ø"/>
            </a:pPr>
            <a:r>
              <a:rPr lang="en-US" dirty="0" smtClean="0"/>
              <a:t>Behavioral </a:t>
            </a:r>
            <a:r>
              <a:rPr lang="en-US" dirty="0"/>
              <a:t>Management </a:t>
            </a:r>
            <a:r>
              <a:rPr lang="en-US" dirty="0" smtClean="0"/>
              <a:t>Approach</a:t>
            </a:r>
          </a:p>
          <a:p>
            <a:pPr>
              <a:buFont typeface="Wingdings" panose="05000000000000000000" pitchFamily="2" charset="2"/>
              <a:buChar char="Ø"/>
            </a:pPr>
            <a:r>
              <a:rPr lang="en-US" dirty="0" smtClean="0"/>
              <a:t>Modern </a:t>
            </a:r>
            <a:r>
              <a:rPr lang="en-US" dirty="0"/>
              <a:t>Management </a:t>
            </a:r>
            <a:r>
              <a:rPr lang="en-US" dirty="0" smtClean="0"/>
              <a:t>Theories</a:t>
            </a:r>
          </a:p>
          <a:p>
            <a:pPr marL="0" indent="0">
              <a:buNone/>
            </a:pPr>
            <a:endParaRPr lang="en-US" i="1" dirty="0" smtClean="0">
              <a:solidFill>
                <a:srgbClr val="002060"/>
              </a:solidFill>
            </a:endParaRPr>
          </a:p>
          <a:p>
            <a:pPr marL="514350" indent="-514350">
              <a:buNone/>
            </a:pPr>
            <a:r>
              <a:rPr lang="en-US" b="1" i="1" dirty="0" smtClean="0">
                <a:solidFill>
                  <a:srgbClr val="20A0CE"/>
                </a:solidFill>
              </a:rPr>
              <a:t>1.4 Forms of Ownership (2 hours)</a:t>
            </a:r>
          </a:p>
          <a:p>
            <a:pPr>
              <a:buFont typeface="Wingdings" panose="05000000000000000000" pitchFamily="2" charset="2"/>
              <a:buChar char="Ø"/>
            </a:pPr>
            <a:r>
              <a:rPr lang="en-US" dirty="0"/>
              <a:t>Single Ownership </a:t>
            </a:r>
            <a:endParaRPr lang="en-US" dirty="0" smtClean="0"/>
          </a:p>
          <a:p>
            <a:pPr>
              <a:buFont typeface="Wingdings" panose="05000000000000000000" pitchFamily="2" charset="2"/>
              <a:buChar char="Ø"/>
            </a:pPr>
            <a:r>
              <a:rPr lang="en-US" dirty="0" smtClean="0"/>
              <a:t>Partnership</a:t>
            </a:r>
          </a:p>
          <a:p>
            <a:pPr>
              <a:buFont typeface="Wingdings" panose="05000000000000000000" pitchFamily="2" charset="2"/>
              <a:buChar char="Ø"/>
            </a:pPr>
            <a:r>
              <a:rPr lang="en-US" dirty="0" smtClean="0"/>
              <a:t>Joint </a:t>
            </a:r>
            <a:r>
              <a:rPr lang="en-US" dirty="0"/>
              <a:t>Stock Company </a:t>
            </a:r>
            <a:endParaRPr lang="en-US" dirty="0" smtClean="0"/>
          </a:p>
          <a:p>
            <a:pPr>
              <a:buFont typeface="Wingdings" panose="05000000000000000000" pitchFamily="2" charset="2"/>
              <a:buChar char="Ø"/>
            </a:pPr>
            <a:r>
              <a:rPr lang="en-US" dirty="0" smtClean="0"/>
              <a:t>Co </a:t>
            </a:r>
            <a:r>
              <a:rPr lang="en-US" dirty="0"/>
              <a:t>– operative Societies </a:t>
            </a:r>
            <a:endParaRPr lang="en-US" dirty="0" smtClean="0"/>
          </a:p>
          <a:p>
            <a:pPr>
              <a:buFont typeface="Wingdings" panose="05000000000000000000" pitchFamily="2" charset="2"/>
              <a:buChar char="Ø"/>
            </a:pPr>
            <a:r>
              <a:rPr lang="en-US" dirty="0" smtClean="0"/>
              <a:t>Public Corporations</a:t>
            </a:r>
            <a:endParaRPr lang="en-US" i="1" dirty="0" smtClean="0">
              <a:solidFill>
                <a:srgbClr val="002060"/>
              </a:solidFill>
            </a:endParaRPr>
          </a:p>
          <a:p>
            <a:pPr marL="514350" indent="-514350">
              <a:buNone/>
            </a:pPr>
            <a:endParaRPr lang="en-US" dirty="0" smtClean="0"/>
          </a:p>
          <a:p>
            <a:pPr>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6030499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A. Planning</a:t>
            </a:r>
            <a:endParaRPr lang="en-US" dirty="0"/>
          </a:p>
        </p:txBody>
      </p:sp>
      <p:sp>
        <p:nvSpPr>
          <p:cNvPr id="9" name="Content Placeholder 8"/>
          <p:cNvSpPr>
            <a:spLocks noGrp="1"/>
          </p:cNvSpPr>
          <p:nvPr>
            <p:ph idx="1"/>
          </p:nvPr>
        </p:nvSpPr>
        <p:spPr/>
        <p:txBody>
          <a:bodyPr>
            <a:normAutofit fontScale="85000" lnSpcReduction="10000"/>
          </a:bodyPr>
          <a:lstStyle/>
          <a:p>
            <a:pPr algn="just">
              <a:buNone/>
            </a:pPr>
            <a:r>
              <a:rPr lang="en-US" dirty="0" smtClean="0"/>
              <a:t>	</a:t>
            </a:r>
            <a:r>
              <a:rPr lang="en-US" b="1" i="1" dirty="0" smtClean="0">
                <a:solidFill>
                  <a:srgbClr val="0000CC"/>
                </a:solidFill>
              </a:rPr>
              <a:t>Planning</a:t>
            </a:r>
            <a:r>
              <a:rPr lang="en-US" dirty="0" smtClean="0"/>
              <a:t> is the most basic of all management functions. Planning means </a:t>
            </a:r>
            <a:r>
              <a:rPr lang="en-US" i="1" dirty="0" smtClean="0">
                <a:solidFill>
                  <a:srgbClr val="FF0000"/>
                </a:solidFill>
              </a:rPr>
              <a:t>thinking before doing</a:t>
            </a:r>
            <a:r>
              <a:rPr lang="en-US" dirty="0" smtClean="0"/>
              <a:t>. In other words, planning is </a:t>
            </a:r>
            <a:r>
              <a:rPr lang="en-US" i="1" dirty="0" smtClean="0">
                <a:solidFill>
                  <a:srgbClr val="FF0000"/>
                </a:solidFill>
              </a:rPr>
              <a:t>the preparation for action</a:t>
            </a:r>
            <a:r>
              <a:rPr lang="en-US" dirty="0" smtClean="0"/>
              <a:t>. </a:t>
            </a:r>
          </a:p>
          <a:p>
            <a:pPr algn="just">
              <a:buNone/>
            </a:pPr>
            <a:r>
              <a:rPr lang="en-US" dirty="0" smtClean="0"/>
              <a:t>	Planning includes </a:t>
            </a:r>
            <a:r>
              <a:rPr lang="en-US" i="1" dirty="0" smtClean="0">
                <a:solidFill>
                  <a:srgbClr val="0070C0"/>
                </a:solidFill>
              </a:rPr>
              <a:t>forecasting, formulation of objectives, policies, programs, schedules, procedures and budget</a:t>
            </a:r>
            <a:r>
              <a:rPr lang="en-US" dirty="0" smtClean="0"/>
              <a:t>.</a:t>
            </a:r>
          </a:p>
          <a:p>
            <a:pPr algn="just">
              <a:buNone/>
            </a:pPr>
            <a:endParaRPr lang="en-US" dirty="0" smtClean="0"/>
          </a:p>
          <a:p>
            <a:pPr algn="just">
              <a:buNone/>
            </a:pPr>
            <a:r>
              <a:rPr lang="en-US" dirty="0" smtClean="0"/>
              <a:t>	“</a:t>
            </a:r>
            <a:r>
              <a:rPr lang="en-US" i="1" dirty="0" smtClean="0"/>
              <a:t>Planning is deciding in advance what to do, how to do it, when to do it and who is to do it. Planning bridges the gap from where we are, to where we want to go. It makes it possible for things to occur which would not otherwise happen</a:t>
            </a:r>
            <a:r>
              <a:rPr lang="en-US" dirty="0" smtClean="0"/>
              <a:t>” 	- </a:t>
            </a:r>
            <a:r>
              <a:rPr lang="en-US" dirty="0" smtClean="0">
                <a:solidFill>
                  <a:srgbClr val="FF0000"/>
                </a:solidFill>
              </a:rPr>
              <a:t>Koontz and O’Donnell</a:t>
            </a:r>
          </a:p>
        </p:txBody>
      </p:sp>
      <p:sp>
        <p:nvSpPr>
          <p:cNvPr id="5" name="Slide Number Placeholder 4"/>
          <p:cNvSpPr>
            <a:spLocks noGrp="1"/>
          </p:cNvSpPr>
          <p:nvPr>
            <p:ph type="sldNum" sz="quarter" idx="12"/>
          </p:nvPr>
        </p:nvSpPr>
        <p:spPr/>
        <p:txBody>
          <a:bodyPr/>
          <a:lstStyle/>
          <a:p>
            <a:fld id="{D51081E8-3327-495A-9823-FC891E0968B6}" type="slidenum">
              <a:rPr lang="en-US" smtClean="0"/>
              <a:pPr/>
              <a:t>40</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A. Planning</a:t>
            </a:r>
            <a:endParaRPr lang="en-US" dirty="0"/>
          </a:p>
        </p:txBody>
      </p:sp>
      <p:sp>
        <p:nvSpPr>
          <p:cNvPr id="9" name="Content Placeholder 8"/>
          <p:cNvSpPr>
            <a:spLocks noGrp="1"/>
          </p:cNvSpPr>
          <p:nvPr>
            <p:ph idx="1"/>
          </p:nvPr>
        </p:nvSpPr>
        <p:spPr/>
        <p:txBody>
          <a:bodyPr>
            <a:normAutofit lnSpcReduction="10000"/>
          </a:bodyPr>
          <a:lstStyle/>
          <a:p>
            <a:pPr>
              <a:buNone/>
            </a:pPr>
            <a:r>
              <a:rPr lang="en-US" b="1" i="1" u="sng" dirty="0" smtClean="0">
                <a:solidFill>
                  <a:srgbClr val="0628D4"/>
                </a:solidFill>
              </a:rPr>
              <a:t>Objectives of Planning</a:t>
            </a:r>
          </a:p>
          <a:p>
            <a:pPr marL="514350" indent="-514350">
              <a:buFont typeface="+mj-lt"/>
              <a:buAutoNum type="alphaLcPeriod"/>
            </a:pPr>
            <a:r>
              <a:rPr lang="en-US" dirty="0" smtClean="0"/>
              <a:t>To help in effective forecasting.</a:t>
            </a:r>
          </a:p>
          <a:p>
            <a:pPr marL="514350" indent="-514350">
              <a:buFont typeface="+mj-lt"/>
              <a:buAutoNum type="alphaLcPeriod"/>
            </a:pPr>
            <a:r>
              <a:rPr lang="en-US" dirty="0" smtClean="0"/>
              <a:t>To provide certainty in the activities.</a:t>
            </a:r>
          </a:p>
          <a:p>
            <a:pPr marL="514350" indent="-514350">
              <a:buFont typeface="+mj-lt"/>
              <a:buAutoNum type="alphaLcPeriod"/>
            </a:pPr>
            <a:r>
              <a:rPr lang="en-US" dirty="0" smtClean="0"/>
              <a:t>To provide performance standards.</a:t>
            </a:r>
          </a:p>
          <a:p>
            <a:pPr marL="514350" indent="-514350">
              <a:buFont typeface="+mj-lt"/>
              <a:buAutoNum type="alphaLcPeriod"/>
            </a:pPr>
            <a:r>
              <a:rPr lang="en-US" dirty="0" smtClean="0"/>
              <a:t>To give a specific direction to the organization.</a:t>
            </a:r>
          </a:p>
          <a:p>
            <a:pPr marL="514350" indent="-514350">
              <a:buFont typeface="+mj-lt"/>
              <a:buAutoNum type="alphaLcPeriod"/>
            </a:pPr>
            <a:r>
              <a:rPr lang="en-US" dirty="0" smtClean="0"/>
              <a:t>To help in tuning organization with the environment.</a:t>
            </a:r>
          </a:p>
          <a:p>
            <a:pPr marL="514350" indent="-514350">
              <a:buFont typeface="+mj-lt"/>
              <a:buAutoNum type="alphaLcPeriod"/>
            </a:pPr>
            <a:r>
              <a:rPr lang="en-US" dirty="0" smtClean="0"/>
              <a:t>To provide economy in the management.</a:t>
            </a:r>
          </a:p>
          <a:p>
            <a:pPr marL="514350" indent="-514350">
              <a:buFont typeface="+mj-lt"/>
              <a:buAutoNum type="alphaLcPeriod"/>
            </a:pPr>
            <a:endParaRPr lang="en-US" dirty="0" smtClean="0"/>
          </a:p>
          <a:p>
            <a:pPr marL="514350" indent="-514350">
              <a:buFont typeface="+mj-lt"/>
              <a:buAutoNum type="alphaLcPeriod"/>
            </a:pPr>
            <a:endParaRPr lang="en-US" dirty="0" smtClean="0"/>
          </a:p>
          <a:p>
            <a:pPr>
              <a:buNone/>
            </a:pPr>
            <a:endParaRPr lang="en-US" dirty="0" smtClean="0"/>
          </a:p>
          <a:p>
            <a:pPr>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41</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A. Planning</a:t>
            </a:r>
            <a:endParaRPr lang="en-US" dirty="0"/>
          </a:p>
        </p:txBody>
      </p:sp>
      <p:sp>
        <p:nvSpPr>
          <p:cNvPr id="9" name="Content Placeholder 8"/>
          <p:cNvSpPr>
            <a:spLocks noGrp="1"/>
          </p:cNvSpPr>
          <p:nvPr>
            <p:ph idx="1"/>
          </p:nvPr>
        </p:nvSpPr>
        <p:spPr/>
        <p:txBody>
          <a:bodyPr>
            <a:normAutofit fontScale="85000" lnSpcReduction="10000"/>
          </a:bodyPr>
          <a:lstStyle/>
          <a:p>
            <a:pPr>
              <a:buNone/>
            </a:pPr>
            <a:r>
              <a:rPr lang="en-US" b="1" i="1" u="sng" dirty="0" smtClean="0">
                <a:solidFill>
                  <a:srgbClr val="0628D4"/>
                </a:solidFill>
              </a:rPr>
              <a:t>Steps in Planning</a:t>
            </a:r>
          </a:p>
          <a:p>
            <a:pPr marL="514350" indent="-514350">
              <a:buFont typeface="+mj-lt"/>
              <a:buAutoNum type="alphaLcPeriod"/>
            </a:pPr>
            <a:r>
              <a:rPr lang="en-US" dirty="0" smtClean="0"/>
              <a:t>Determination of objectives.</a:t>
            </a:r>
          </a:p>
          <a:p>
            <a:pPr marL="514350" indent="-514350">
              <a:buFont typeface="+mj-lt"/>
              <a:buAutoNum type="alphaLcPeriod"/>
            </a:pPr>
            <a:r>
              <a:rPr lang="en-US" dirty="0" smtClean="0"/>
              <a:t>Establish planning premises and constraints.</a:t>
            </a:r>
          </a:p>
          <a:p>
            <a:pPr marL="514350" indent="-514350">
              <a:buFont typeface="+mj-lt"/>
              <a:buAutoNum type="alphaLcPeriod"/>
            </a:pPr>
            <a:r>
              <a:rPr lang="en-US" dirty="0" smtClean="0"/>
              <a:t>Decide the planning period.</a:t>
            </a:r>
          </a:p>
          <a:p>
            <a:pPr marL="514350" indent="-514350">
              <a:buFont typeface="+mj-lt"/>
              <a:buAutoNum type="alphaLcPeriod"/>
            </a:pPr>
            <a:r>
              <a:rPr lang="en-US" dirty="0" smtClean="0"/>
              <a:t>Collection, classification and processing of information.</a:t>
            </a:r>
          </a:p>
          <a:p>
            <a:pPr marL="514350" indent="-514350">
              <a:buFont typeface="+mj-lt"/>
              <a:buAutoNum type="alphaLcPeriod"/>
            </a:pPr>
            <a:r>
              <a:rPr lang="en-US" dirty="0" smtClean="0"/>
              <a:t>Deciding alternative courses of action.</a:t>
            </a:r>
          </a:p>
          <a:p>
            <a:pPr marL="514350" indent="-514350">
              <a:buFont typeface="+mj-lt"/>
              <a:buAutoNum type="alphaLcPeriod"/>
            </a:pPr>
            <a:r>
              <a:rPr lang="en-US" dirty="0" smtClean="0"/>
              <a:t>Evaluation of alternative.</a:t>
            </a:r>
          </a:p>
          <a:p>
            <a:pPr marL="514350" indent="-514350">
              <a:buFont typeface="+mj-lt"/>
              <a:buAutoNum type="alphaLcPeriod"/>
            </a:pPr>
            <a:r>
              <a:rPr lang="en-US" dirty="0" smtClean="0"/>
              <a:t>Selection of best plan.</a:t>
            </a:r>
          </a:p>
          <a:p>
            <a:pPr marL="514350" indent="-514350">
              <a:buFont typeface="+mj-lt"/>
              <a:buAutoNum type="alphaLcPeriod"/>
            </a:pPr>
            <a:r>
              <a:rPr lang="en-US" dirty="0" smtClean="0"/>
              <a:t>Subsidiary plans to aid master plan.</a:t>
            </a:r>
          </a:p>
          <a:p>
            <a:pPr marL="514350" indent="-514350">
              <a:buFont typeface="+mj-lt"/>
              <a:buAutoNum type="alphaLcPeriod"/>
            </a:pPr>
            <a:r>
              <a:rPr lang="en-US" dirty="0" smtClean="0"/>
              <a:t>Controlling plans.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42</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A. Planning</a:t>
            </a:r>
            <a:endParaRPr lang="en-US" dirty="0"/>
          </a:p>
        </p:txBody>
      </p:sp>
      <p:sp>
        <p:nvSpPr>
          <p:cNvPr id="9" name="Content Placeholder 8"/>
          <p:cNvSpPr>
            <a:spLocks noGrp="1"/>
          </p:cNvSpPr>
          <p:nvPr>
            <p:ph idx="1"/>
          </p:nvPr>
        </p:nvSpPr>
        <p:spPr/>
        <p:txBody>
          <a:bodyPr>
            <a:normAutofit fontScale="70000" lnSpcReduction="20000"/>
          </a:bodyPr>
          <a:lstStyle/>
          <a:p>
            <a:pPr>
              <a:buNone/>
            </a:pPr>
            <a:r>
              <a:rPr lang="en-US" b="1" i="1" u="sng" dirty="0" smtClean="0">
                <a:solidFill>
                  <a:srgbClr val="0628D4"/>
                </a:solidFill>
              </a:rPr>
              <a:t>Advantages of Planning</a:t>
            </a:r>
          </a:p>
          <a:p>
            <a:pPr marL="514350" indent="-514350">
              <a:buFont typeface="+mj-lt"/>
              <a:buAutoNum type="alphaLcPeriod"/>
            </a:pPr>
            <a:r>
              <a:rPr lang="en-US" dirty="0" smtClean="0"/>
              <a:t>Maximum utilization of resources.</a:t>
            </a:r>
          </a:p>
          <a:p>
            <a:pPr marL="514350" indent="-514350">
              <a:buFont typeface="+mj-lt"/>
              <a:buAutoNum type="alphaLcPeriod"/>
            </a:pPr>
            <a:r>
              <a:rPr lang="en-US" dirty="0" smtClean="0"/>
              <a:t>Reduces uncertainty.</a:t>
            </a:r>
          </a:p>
          <a:p>
            <a:pPr marL="514350" indent="-514350">
              <a:buFont typeface="+mj-lt"/>
              <a:buAutoNum type="alphaLcPeriod"/>
            </a:pPr>
            <a:r>
              <a:rPr lang="en-US" dirty="0" smtClean="0"/>
              <a:t>Basis for managerial action.</a:t>
            </a:r>
          </a:p>
          <a:p>
            <a:pPr marL="514350" indent="-514350">
              <a:buFont typeface="+mj-lt"/>
              <a:buAutoNum type="alphaLcPeriod"/>
            </a:pPr>
            <a:r>
              <a:rPr lang="en-US" dirty="0" smtClean="0"/>
              <a:t>Basis for control.</a:t>
            </a:r>
          </a:p>
          <a:p>
            <a:pPr marL="514350" indent="-514350">
              <a:buFont typeface="+mj-lt"/>
              <a:buAutoNum type="alphaLcPeriod"/>
            </a:pPr>
            <a:r>
              <a:rPr lang="en-US" dirty="0" smtClean="0"/>
              <a:t>Encourages innovation and creativity.</a:t>
            </a:r>
          </a:p>
          <a:p>
            <a:pPr marL="514350" indent="-514350">
              <a:buNone/>
            </a:pPr>
            <a:endParaRPr lang="en-US" dirty="0" smtClean="0"/>
          </a:p>
          <a:p>
            <a:pPr marL="514350" indent="-514350">
              <a:buNone/>
            </a:pPr>
            <a:r>
              <a:rPr lang="en-US" b="1" i="1" u="sng" dirty="0" smtClean="0">
                <a:solidFill>
                  <a:srgbClr val="0628D4"/>
                </a:solidFill>
              </a:rPr>
              <a:t>Limitations of Planning</a:t>
            </a:r>
          </a:p>
          <a:p>
            <a:pPr marL="514350" indent="-514350">
              <a:buFont typeface="+mj-lt"/>
              <a:buAutoNum type="alphaLcPeriod"/>
            </a:pPr>
            <a:r>
              <a:rPr lang="en-US" dirty="0" smtClean="0"/>
              <a:t>Limitations of forecast.</a:t>
            </a:r>
          </a:p>
          <a:p>
            <a:pPr marL="514350" indent="-514350">
              <a:buFont typeface="+mj-lt"/>
              <a:buAutoNum type="alphaLcPeriod"/>
            </a:pPr>
            <a:r>
              <a:rPr lang="en-US" dirty="0" smtClean="0"/>
              <a:t>Costly affair.</a:t>
            </a:r>
          </a:p>
          <a:p>
            <a:pPr marL="514350" indent="-514350">
              <a:buFont typeface="+mj-lt"/>
              <a:buAutoNum type="alphaLcPeriod"/>
            </a:pPr>
            <a:r>
              <a:rPr lang="en-US" dirty="0" smtClean="0"/>
              <a:t>Influence of external factors.</a:t>
            </a:r>
          </a:p>
          <a:p>
            <a:pPr marL="514350" indent="-514350">
              <a:buFont typeface="+mj-lt"/>
              <a:buAutoNum type="alphaLcPeriod"/>
            </a:pPr>
            <a:r>
              <a:rPr lang="en-US" dirty="0" smtClean="0"/>
              <a:t>Resistance to change.</a:t>
            </a:r>
          </a:p>
          <a:p>
            <a:pPr marL="514350" indent="-514350">
              <a:buFont typeface="+mj-lt"/>
              <a:buAutoNum type="alphaLcPeriod"/>
            </a:pPr>
            <a:r>
              <a:rPr lang="en-US" dirty="0" smtClean="0"/>
              <a:t>Rigidity and inflexibility.</a:t>
            </a:r>
          </a:p>
        </p:txBody>
      </p:sp>
      <p:sp>
        <p:nvSpPr>
          <p:cNvPr id="5" name="Slide Number Placeholder 4"/>
          <p:cNvSpPr>
            <a:spLocks noGrp="1"/>
          </p:cNvSpPr>
          <p:nvPr>
            <p:ph type="sldNum" sz="quarter" idx="12"/>
          </p:nvPr>
        </p:nvSpPr>
        <p:spPr/>
        <p:txBody>
          <a:bodyPr/>
          <a:lstStyle/>
          <a:p>
            <a:fld id="{D51081E8-3327-495A-9823-FC891E0968B6}" type="slidenum">
              <a:rPr lang="en-US" smtClean="0"/>
              <a:pPr/>
              <a:t>43</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A. Planning</a:t>
            </a:r>
            <a:endParaRPr lang="en-US" dirty="0"/>
          </a:p>
        </p:txBody>
      </p:sp>
      <p:sp>
        <p:nvSpPr>
          <p:cNvPr id="9" name="Content Placeholder 8"/>
          <p:cNvSpPr>
            <a:spLocks noGrp="1"/>
          </p:cNvSpPr>
          <p:nvPr>
            <p:ph idx="1"/>
          </p:nvPr>
        </p:nvSpPr>
        <p:spPr/>
        <p:txBody>
          <a:bodyPr>
            <a:normAutofit fontScale="85000" lnSpcReduction="10000"/>
          </a:bodyPr>
          <a:lstStyle/>
          <a:p>
            <a:pPr>
              <a:buNone/>
            </a:pPr>
            <a:r>
              <a:rPr lang="en-US" b="1" u="sng" dirty="0" smtClean="0">
                <a:solidFill>
                  <a:srgbClr val="0628D4"/>
                </a:solidFill>
              </a:rPr>
              <a:t>Elements/Components of Planning</a:t>
            </a:r>
          </a:p>
          <a:p>
            <a:pPr marL="514350" indent="-514350">
              <a:buFont typeface="+mj-lt"/>
              <a:buAutoNum type="alphaLcPeriod"/>
            </a:pPr>
            <a:r>
              <a:rPr lang="en-US" i="1" dirty="0" smtClean="0">
                <a:solidFill>
                  <a:srgbClr val="FF0000"/>
                </a:solidFill>
              </a:rPr>
              <a:t>Goals</a:t>
            </a:r>
            <a:r>
              <a:rPr lang="en-US" dirty="0" smtClean="0"/>
              <a:t>: relatively long run targets.</a:t>
            </a:r>
          </a:p>
          <a:p>
            <a:pPr marL="514350" indent="-514350">
              <a:buFont typeface="+mj-lt"/>
              <a:buAutoNum type="alphaLcPeriod"/>
            </a:pPr>
            <a:r>
              <a:rPr lang="en-US" i="1" dirty="0" smtClean="0">
                <a:solidFill>
                  <a:srgbClr val="FF0000"/>
                </a:solidFill>
              </a:rPr>
              <a:t>Objectives</a:t>
            </a:r>
            <a:r>
              <a:rPr lang="en-US" dirty="0" smtClean="0"/>
              <a:t>: ends towards which the activities of an organization are targeted.</a:t>
            </a:r>
          </a:p>
          <a:p>
            <a:pPr marL="514350" indent="-514350">
              <a:buFont typeface="+mj-lt"/>
              <a:buAutoNum type="alphaLcPeriod"/>
            </a:pPr>
            <a:r>
              <a:rPr lang="en-US" i="1" dirty="0" smtClean="0">
                <a:solidFill>
                  <a:srgbClr val="FF0000"/>
                </a:solidFill>
              </a:rPr>
              <a:t>Policies</a:t>
            </a:r>
            <a:r>
              <a:rPr lang="en-US" dirty="0" smtClean="0"/>
              <a:t>: provides the framework for executive action.</a:t>
            </a:r>
          </a:p>
          <a:p>
            <a:pPr marL="514350" indent="-514350">
              <a:buFont typeface="+mj-lt"/>
              <a:buAutoNum type="alphaLcPeriod"/>
            </a:pPr>
            <a:r>
              <a:rPr lang="en-US" i="1" dirty="0" smtClean="0">
                <a:solidFill>
                  <a:srgbClr val="FF0000"/>
                </a:solidFill>
              </a:rPr>
              <a:t>Rules</a:t>
            </a:r>
            <a:r>
              <a:rPr lang="en-US" dirty="0" smtClean="0"/>
              <a:t>: simplest type of plan chosen from alternatives.</a:t>
            </a:r>
          </a:p>
          <a:p>
            <a:pPr marL="514350" indent="-514350">
              <a:buFont typeface="+mj-lt"/>
              <a:buAutoNum type="alphaLcPeriod"/>
            </a:pPr>
            <a:r>
              <a:rPr lang="en-US" i="1" dirty="0" smtClean="0">
                <a:solidFill>
                  <a:srgbClr val="FF0000"/>
                </a:solidFill>
              </a:rPr>
              <a:t>Procedures</a:t>
            </a:r>
            <a:r>
              <a:rPr lang="en-US" dirty="0" smtClean="0"/>
              <a:t>: means of implementing a policy.</a:t>
            </a:r>
          </a:p>
          <a:p>
            <a:pPr marL="514350" indent="-514350">
              <a:buFont typeface="+mj-lt"/>
              <a:buAutoNum type="alphaLcPeriod"/>
            </a:pPr>
            <a:r>
              <a:rPr lang="en-US" i="1" dirty="0" smtClean="0">
                <a:solidFill>
                  <a:srgbClr val="FF0000"/>
                </a:solidFill>
              </a:rPr>
              <a:t>Programs</a:t>
            </a:r>
            <a:r>
              <a:rPr lang="en-US" dirty="0" smtClean="0"/>
              <a:t>: step by step approach to guide action.</a:t>
            </a:r>
          </a:p>
          <a:p>
            <a:pPr marL="514350" indent="-514350">
              <a:buFont typeface="+mj-lt"/>
              <a:buAutoNum type="alphaLcPeriod"/>
            </a:pPr>
            <a:r>
              <a:rPr lang="en-US" i="1" dirty="0" smtClean="0">
                <a:solidFill>
                  <a:srgbClr val="FF0000"/>
                </a:solidFill>
              </a:rPr>
              <a:t>Schedule</a:t>
            </a:r>
            <a:r>
              <a:rPr lang="en-US" dirty="0" smtClean="0"/>
              <a:t>: when each of series of action should take place.</a:t>
            </a:r>
          </a:p>
          <a:p>
            <a:pPr marL="514350" indent="-514350">
              <a:buFont typeface="+mj-lt"/>
              <a:buAutoNum type="alphaLcPeriod"/>
            </a:pPr>
            <a:r>
              <a:rPr lang="en-US" i="1" dirty="0" smtClean="0">
                <a:solidFill>
                  <a:srgbClr val="FF0000"/>
                </a:solidFill>
              </a:rPr>
              <a:t>Budget</a:t>
            </a:r>
            <a:r>
              <a:rPr lang="en-US" dirty="0" smtClean="0"/>
              <a:t>: projection defining anticipated costs.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44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B. Organizing</a:t>
            </a:r>
            <a:endParaRPr lang="en-US" dirty="0"/>
          </a:p>
        </p:txBody>
      </p:sp>
      <p:sp>
        <p:nvSpPr>
          <p:cNvPr id="9" name="Content Placeholder 8"/>
          <p:cNvSpPr>
            <a:spLocks noGrp="1"/>
          </p:cNvSpPr>
          <p:nvPr>
            <p:ph idx="1"/>
          </p:nvPr>
        </p:nvSpPr>
        <p:spPr/>
        <p:txBody>
          <a:bodyPr>
            <a:normAutofit fontScale="85000" lnSpcReduction="20000"/>
          </a:bodyPr>
          <a:lstStyle/>
          <a:p>
            <a:pPr algn="just">
              <a:buNone/>
            </a:pPr>
            <a:r>
              <a:rPr lang="en-US" dirty="0" smtClean="0"/>
              <a:t>	</a:t>
            </a:r>
            <a:r>
              <a:rPr lang="en-US" b="1" i="1" u="sng" dirty="0" smtClean="0">
                <a:solidFill>
                  <a:srgbClr val="FF0000"/>
                </a:solidFill>
              </a:rPr>
              <a:t>Organizing</a:t>
            </a:r>
            <a:r>
              <a:rPr lang="en-US" dirty="0" smtClean="0"/>
              <a:t> involves identification and grouping the activities to be performed and dividing them among the individuals and creating authority and responsibility, relationship among them. Organization, in fact is </a:t>
            </a:r>
            <a:r>
              <a:rPr lang="en-US" i="1" dirty="0" smtClean="0">
                <a:solidFill>
                  <a:srgbClr val="0000CC"/>
                </a:solidFill>
              </a:rPr>
              <a:t>a back bone of management</a:t>
            </a:r>
            <a:r>
              <a:rPr lang="en-US" dirty="0" smtClean="0"/>
              <a:t>, which establishes relationship between people, work and resources. </a:t>
            </a:r>
          </a:p>
          <a:p>
            <a:pPr>
              <a:buNone/>
            </a:pPr>
            <a:r>
              <a:rPr lang="en-US" b="1" i="1" u="sng" dirty="0" smtClean="0">
                <a:solidFill>
                  <a:srgbClr val="0000CC"/>
                </a:solidFill>
              </a:rPr>
              <a:t>Steps in Organizing</a:t>
            </a:r>
          </a:p>
          <a:p>
            <a:pPr marL="514350" indent="-514350">
              <a:buFont typeface="+mj-lt"/>
              <a:buAutoNum type="alphaLcPeriod"/>
            </a:pPr>
            <a:r>
              <a:rPr lang="en-US" dirty="0" smtClean="0"/>
              <a:t>Determination of activities.</a:t>
            </a:r>
          </a:p>
          <a:p>
            <a:pPr marL="514350" indent="-514350">
              <a:buFont typeface="+mj-lt"/>
              <a:buAutoNum type="alphaLcPeriod"/>
            </a:pPr>
            <a:r>
              <a:rPr lang="en-US" dirty="0" smtClean="0"/>
              <a:t>Division of activities.</a:t>
            </a:r>
          </a:p>
          <a:p>
            <a:pPr marL="514350" indent="-514350">
              <a:buFont typeface="+mj-lt"/>
              <a:buAutoNum type="alphaLcPeriod"/>
            </a:pPr>
            <a:r>
              <a:rPr lang="en-US" dirty="0" smtClean="0"/>
              <a:t>Fitting individuals into jobs.</a:t>
            </a:r>
          </a:p>
          <a:p>
            <a:pPr marL="514350" indent="-514350">
              <a:buFont typeface="+mj-lt"/>
              <a:buAutoNum type="alphaLcPeriod"/>
            </a:pPr>
            <a:r>
              <a:rPr lang="en-US" dirty="0" smtClean="0"/>
              <a:t>Developing relationships in terms of authorities and responsibilities.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45</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 Staffing</a:t>
            </a:r>
            <a:endParaRPr lang="en-US" dirty="0"/>
          </a:p>
        </p:txBody>
      </p:sp>
      <p:sp>
        <p:nvSpPr>
          <p:cNvPr id="9" name="Content Placeholder 8"/>
          <p:cNvSpPr>
            <a:spLocks noGrp="1"/>
          </p:cNvSpPr>
          <p:nvPr>
            <p:ph idx="1"/>
          </p:nvPr>
        </p:nvSpPr>
        <p:spPr/>
        <p:txBody>
          <a:bodyPr>
            <a:normAutofit fontScale="92500" lnSpcReduction="20000"/>
          </a:bodyPr>
          <a:lstStyle/>
          <a:p>
            <a:pPr algn="just">
              <a:buNone/>
            </a:pPr>
            <a:r>
              <a:rPr lang="en-US" dirty="0" smtClean="0"/>
              <a:t>	</a:t>
            </a:r>
            <a:r>
              <a:rPr lang="en-US" b="1" i="1" dirty="0" smtClean="0">
                <a:solidFill>
                  <a:srgbClr val="0000CC"/>
                </a:solidFill>
              </a:rPr>
              <a:t>Staffing</a:t>
            </a:r>
            <a:r>
              <a:rPr lang="en-US" dirty="0" smtClean="0"/>
              <a:t> involves filling the positions needed in the organization structure by appointing competent and qualified persons for the jobs.</a:t>
            </a:r>
          </a:p>
          <a:p>
            <a:pPr algn="just">
              <a:buNone/>
            </a:pPr>
            <a:r>
              <a:rPr lang="en-US" b="1" i="1" u="sng" dirty="0" smtClean="0">
                <a:solidFill>
                  <a:srgbClr val="FF0000"/>
                </a:solidFill>
              </a:rPr>
              <a:t>Steps in Staffing</a:t>
            </a:r>
          </a:p>
          <a:p>
            <a:pPr marL="514350" indent="-514350" algn="just">
              <a:buFont typeface="+mj-lt"/>
              <a:buAutoNum type="alphaLcPeriod"/>
            </a:pPr>
            <a:r>
              <a:rPr lang="en-US" dirty="0" smtClean="0"/>
              <a:t>Recruitment</a:t>
            </a:r>
          </a:p>
          <a:p>
            <a:pPr marL="514350" indent="-514350" algn="just">
              <a:buFont typeface="+mj-lt"/>
              <a:buAutoNum type="alphaLcPeriod"/>
            </a:pPr>
            <a:r>
              <a:rPr lang="en-US" dirty="0" smtClean="0"/>
              <a:t>Selection</a:t>
            </a:r>
          </a:p>
          <a:p>
            <a:pPr marL="514350" indent="-514350" algn="just">
              <a:buFont typeface="+mj-lt"/>
              <a:buAutoNum type="alphaLcPeriod"/>
            </a:pPr>
            <a:r>
              <a:rPr lang="en-US" dirty="0" smtClean="0"/>
              <a:t>Placement</a:t>
            </a:r>
          </a:p>
          <a:p>
            <a:pPr marL="514350" indent="-514350" algn="just">
              <a:buFont typeface="+mj-lt"/>
              <a:buAutoNum type="alphaLcPeriod"/>
            </a:pPr>
            <a:r>
              <a:rPr lang="en-US" dirty="0" smtClean="0"/>
              <a:t>Training</a:t>
            </a:r>
          </a:p>
          <a:p>
            <a:pPr marL="514350" indent="-514350" algn="just">
              <a:buFont typeface="+mj-lt"/>
              <a:buAutoNum type="alphaLcPeriod"/>
            </a:pPr>
            <a:r>
              <a:rPr lang="en-US" dirty="0" smtClean="0"/>
              <a:t>Development of personnel</a:t>
            </a:r>
          </a:p>
          <a:p>
            <a:pPr marL="514350" indent="-514350" algn="just">
              <a:buFont typeface="+mj-lt"/>
              <a:buAutoNum type="alphaLcPeriod"/>
            </a:pPr>
            <a:r>
              <a:rPr lang="en-US" dirty="0" smtClean="0"/>
              <a:t>Developing system for remuneration of personnel and evaluating their performance.</a:t>
            </a:r>
          </a:p>
        </p:txBody>
      </p:sp>
      <p:sp>
        <p:nvSpPr>
          <p:cNvPr id="5" name="Slide Number Placeholder 4"/>
          <p:cNvSpPr>
            <a:spLocks noGrp="1"/>
          </p:cNvSpPr>
          <p:nvPr>
            <p:ph type="sldNum" sz="quarter" idx="12"/>
          </p:nvPr>
        </p:nvSpPr>
        <p:spPr/>
        <p:txBody>
          <a:bodyPr/>
          <a:lstStyle/>
          <a:p>
            <a:fld id="{D51081E8-3327-495A-9823-FC891E0968B6}" type="slidenum">
              <a:rPr lang="en-US" smtClean="0"/>
              <a:pPr/>
              <a:t>46</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D. Directing</a:t>
            </a:r>
            <a:endParaRPr lang="en-US" dirty="0"/>
          </a:p>
        </p:txBody>
      </p:sp>
      <p:sp>
        <p:nvSpPr>
          <p:cNvPr id="9" name="Content Placeholder 8"/>
          <p:cNvSpPr>
            <a:spLocks noGrp="1"/>
          </p:cNvSpPr>
          <p:nvPr>
            <p:ph idx="1"/>
          </p:nvPr>
        </p:nvSpPr>
        <p:spPr/>
        <p:txBody>
          <a:bodyPr>
            <a:normAutofit fontScale="77500" lnSpcReduction="20000"/>
          </a:bodyPr>
          <a:lstStyle/>
          <a:p>
            <a:pPr algn="just">
              <a:buNone/>
            </a:pPr>
            <a:r>
              <a:rPr lang="en-US" dirty="0" smtClean="0"/>
              <a:t>	</a:t>
            </a:r>
            <a:r>
              <a:rPr lang="en-US" b="1" i="1" u="sng" dirty="0" smtClean="0">
                <a:solidFill>
                  <a:srgbClr val="FF0000"/>
                </a:solidFill>
              </a:rPr>
              <a:t>Directing</a:t>
            </a:r>
            <a:r>
              <a:rPr lang="en-US" dirty="0" smtClean="0"/>
              <a:t> involves motivating, guiding and supervising subordinates towards company objectives. Only giving orders is not directing. Good planning may ensure the achievement of the predetermined objectives only when the human efforts, largely diverse are co-</a:t>
            </a:r>
            <a:r>
              <a:rPr lang="en-US" dirty="0" err="1" smtClean="0"/>
              <a:t>ordinated</a:t>
            </a:r>
            <a:r>
              <a:rPr lang="en-US" dirty="0" smtClean="0"/>
              <a:t>, guided and directed for the accomplishment of the objectives.</a:t>
            </a:r>
          </a:p>
          <a:p>
            <a:pPr algn="just">
              <a:buNone/>
            </a:pPr>
            <a:r>
              <a:rPr lang="en-US" dirty="0" smtClean="0"/>
              <a:t>	Directing is that part of the management process which actuates the organizational members to work effectively and efficiently for the attainment of organizational objectives.</a:t>
            </a:r>
          </a:p>
          <a:p>
            <a:pPr>
              <a:buNone/>
            </a:pPr>
            <a:r>
              <a:rPr lang="en-US" b="1" i="1" dirty="0" smtClean="0">
                <a:solidFill>
                  <a:srgbClr val="00B050"/>
                </a:solidFill>
              </a:rPr>
              <a:t>Steps in Directing</a:t>
            </a:r>
          </a:p>
          <a:p>
            <a:pPr marL="514350" indent="-514350">
              <a:buFont typeface="+mj-lt"/>
              <a:buAutoNum type="alphaLcPeriod"/>
            </a:pPr>
            <a:r>
              <a:rPr lang="en-US" dirty="0" smtClean="0"/>
              <a:t>Issue of orders and instructions.</a:t>
            </a:r>
          </a:p>
          <a:p>
            <a:pPr marL="514350" indent="-514350">
              <a:buFont typeface="+mj-lt"/>
              <a:buAutoNum type="alphaLcPeriod"/>
            </a:pPr>
            <a:r>
              <a:rPr lang="en-US" dirty="0" smtClean="0"/>
              <a:t>Guidance and training of subordinates.</a:t>
            </a:r>
          </a:p>
          <a:p>
            <a:pPr marL="514350" indent="-514350">
              <a:buFont typeface="+mj-lt"/>
              <a:buAutoNum type="alphaLcPeriod"/>
            </a:pPr>
            <a:r>
              <a:rPr lang="en-US" dirty="0" smtClean="0"/>
              <a:t>Supervision of subordinates’ work.</a:t>
            </a:r>
          </a:p>
        </p:txBody>
      </p:sp>
      <p:sp>
        <p:nvSpPr>
          <p:cNvPr id="5" name="Slide Number Placeholder 4"/>
          <p:cNvSpPr>
            <a:spLocks noGrp="1"/>
          </p:cNvSpPr>
          <p:nvPr>
            <p:ph type="sldNum" sz="quarter" idx="12"/>
          </p:nvPr>
        </p:nvSpPr>
        <p:spPr/>
        <p:txBody>
          <a:bodyPr/>
          <a:lstStyle/>
          <a:p>
            <a:fld id="{D51081E8-3327-495A-9823-FC891E0968B6}" type="slidenum">
              <a:rPr lang="en-US" smtClean="0"/>
              <a:pPr/>
              <a:t>47</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E. Motivating</a:t>
            </a:r>
            <a:endParaRPr lang="en-US" dirty="0"/>
          </a:p>
        </p:txBody>
      </p:sp>
      <p:sp>
        <p:nvSpPr>
          <p:cNvPr id="9" name="Content Placeholder 8"/>
          <p:cNvSpPr>
            <a:spLocks noGrp="1"/>
          </p:cNvSpPr>
          <p:nvPr>
            <p:ph idx="1"/>
          </p:nvPr>
        </p:nvSpPr>
        <p:spPr/>
        <p:txBody>
          <a:bodyPr>
            <a:normAutofit fontScale="70000" lnSpcReduction="20000"/>
          </a:bodyPr>
          <a:lstStyle/>
          <a:p>
            <a:pPr algn="just">
              <a:buNone/>
            </a:pPr>
            <a:r>
              <a:rPr lang="en-US" dirty="0" smtClean="0"/>
              <a:t>	</a:t>
            </a:r>
            <a:r>
              <a:rPr lang="en-US" b="1" i="1" dirty="0" smtClean="0"/>
              <a:t>Motivation</a:t>
            </a:r>
            <a:r>
              <a:rPr lang="en-US" dirty="0" smtClean="0"/>
              <a:t> means inspiring people to intensify their desire and willingness to perform their duties effectively and co-operate for the achievement of common objectives of the business.</a:t>
            </a:r>
          </a:p>
          <a:p>
            <a:pPr algn="just">
              <a:buNone/>
            </a:pPr>
            <a:r>
              <a:rPr lang="en-US" dirty="0" smtClean="0"/>
              <a:t>	“</a:t>
            </a:r>
            <a:r>
              <a:rPr lang="en-US" i="1" dirty="0" smtClean="0">
                <a:solidFill>
                  <a:srgbClr val="00B050"/>
                </a:solidFill>
              </a:rPr>
              <a:t>Motivation is the act of stimulating some one or oneself to get a desired course of action, to push the right button to get desired action</a:t>
            </a:r>
            <a:r>
              <a:rPr lang="en-US" dirty="0" smtClean="0"/>
              <a:t>.”</a:t>
            </a:r>
          </a:p>
          <a:p>
            <a:pPr algn="just">
              <a:buNone/>
            </a:pPr>
            <a:endParaRPr lang="en-US" dirty="0" smtClean="0"/>
          </a:p>
          <a:p>
            <a:pPr>
              <a:buNone/>
            </a:pPr>
            <a:r>
              <a:rPr lang="en-US" b="1" i="1" u="sng" dirty="0" smtClean="0">
                <a:solidFill>
                  <a:srgbClr val="0628D4"/>
                </a:solidFill>
              </a:rPr>
              <a:t>Fundamentals of Motivation</a:t>
            </a:r>
          </a:p>
          <a:p>
            <a:pPr algn="just">
              <a:buNone/>
            </a:pPr>
            <a:r>
              <a:rPr lang="en-US" dirty="0" smtClean="0"/>
              <a:t>	The first fundamental thing is that a person wants to exist and survive and for this he needs basic necessities of life </a:t>
            </a:r>
            <a:r>
              <a:rPr lang="en-US" i="1" dirty="0" smtClean="0">
                <a:solidFill>
                  <a:srgbClr val="FF0000"/>
                </a:solidFill>
              </a:rPr>
              <a:t>e.g. food, cloth, shelter, education and medical aid etc.</a:t>
            </a:r>
          </a:p>
          <a:p>
            <a:pPr algn="just">
              <a:buNone/>
            </a:pPr>
            <a:r>
              <a:rPr lang="en-US" dirty="0" smtClean="0"/>
              <a:t>	The second fundamental of motivation is the desire to achieve a goal, for satisfaction or bliss. Basically, people are motivated to put in sincere efforts if they are assured of fulfilling their needs. Such as </a:t>
            </a:r>
            <a:r>
              <a:rPr lang="en-US" i="1" dirty="0" smtClean="0">
                <a:solidFill>
                  <a:srgbClr val="FF0000"/>
                </a:solidFill>
              </a:rPr>
              <a:t>psychological needs, social needs, security needs, ego (needs for self-respect) etc.</a:t>
            </a:r>
          </a:p>
        </p:txBody>
      </p:sp>
      <p:sp>
        <p:nvSpPr>
          <p:cNvPr id="5" name="Slide Number Placeholder 4"/>
          <p:cNvSpPr>
            <a:spLocks noGrp="1"/>
          </p:cNvSpPr>
          <p:nvPr>
            <p:ph type="sldNum" sz="quarter" idx="12"/>
          </p:nvPr>
        </p:nvSpPr>
        <p:spPr/>
        <p:txBody>
          <a:bodyPr/>
          <a:lstStyle/>
          <a:p>
            <a:fld id="{D51081E8-3327-495A-9823-FC891E0968B6}" type="slidenum">
              <a:rPr lang="en-US" smtClean="0"/>
              <a:pPr/>
              <a:t>48</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E. Motivating</a:t>
            </a:r>
            <a:endParaRPr lang="en-US" dirty="0"/>
          </a:p>
        </p:txBody>
      </p:sp>
      <p:sp>
        <p:nvSpPr>
          <p:cNvPr id="9" name="Content Placeholder 8"/>
          <p:cNvSpPr>
            <a:spLocks noGrp="1"/>
          </p:cNvSpPr>
          <p:nvPr>
            <p:ph idx="1"/>
          </p:nvPr>
        </p:nvSpPr>
        <p:spPr/>
        <p:txBody>
          <a:bodyPr>
            <a:normAutofit fontScale="70000" lnSpcReduction="20000"/>
          </a:bodyPr>
          <a:lstStyle/>
          <a:p>
            <a:pPr>
              <a:buNone/>
            </a:pPr>
            <a:r>
              <a:rPr lang="en-US" b="1" i="1" u="sng" dirty="0" smtClean="0">
                <a:solidFill>
                  <a:srgbClr val="FF0000"/>
                </a:solidFill>
              </a:rPr>
              <a:t>Classification of Motivation</a:t>
            </a:r>
          </a:p>
          <a:p>
            <a:pPr marL="514350" indent="-514350">
              <a:buFont typeface="+mj-lt"/>
              <a:buAutoNum type="alphaLcPeriod"/>
            </a:pPr>
            <a:r>
              <a:rPr lang="en-US" dirty="0" smtClean="0">
                <a:solidFill>
                  <a:srgbClr val="0628D4"/>
                </a:solidFill>
              </a:rPr>
              <a:t>Internal Motivation</a:t>
            </a:r>
            <a:r>
              <a:rPr lang="en-US" dirty="0" smtClean="0"/>
              <a:t>: E.g. Interests, emotional attachments, burning desires, fighting spirits for noble cause etc.</a:t>
            </a:r>
          </a:p>
          <a:p>
            <a:pPr marL="514350" indent="-514350">
              <a:buFont typeface="+mj-lt"/>
              <a:buAutoNum type="alphaLcPeriod"/>
            </a:pPr>
            <a:r>
              <a:rPr lang="en-US" dirty="0" smtClean="0">
                <a:solidFill>
                  <a:srgbClr val="0628D4"/>
                </a:solidFill>
              </a:rPr>
              <a:t>External Motivation: </a:t>
            </a:r>
            <a:r>
              <a:rPr lang="en-US" dirty="0" smtClean="0"/>
              <a:t>E.g. Attractive salary, bonus, praise, incentive, punishment, fear of loss of job etc.</a:t>
            </a:r>
          </a:p>
          <a:p>
            <a:pPr marL="514350" indent="-514350">
              <a:buNone/>
            </a:pPr>
            <a:endParaRPr lang="en-US" dirty="0" smtClean="0"/>
          </a:p>
          <a:p>
            <a:pPr marL="514350" indent="-514350">
              <a:buNone/>
            </a:pPr>
            <a:r>
              <a:rPr lang="en-US" b="1" i="1" u="sng" dirty="0" smtClean="0">
                <a:solidFill>
                  <a:srgbClr val="FF0000"/>
                </a:solidFill>
              </a:rPr>
              <a:t>Essentials of Sound Motivation System</a:t>
            </a:r>
          </a:p>
          <a:p>
            <a:pPr marL="514350" indent="-514350">
              <a:buFont typeface="+mj-lt"/>
              <a:buAutoNum type="alphaLcPeriod"/>
            </a:pPr>
            <a:r>
              <a:rPr lang="en-US" dirty="0" smtClean="0"/>
              <a:t>Good wages.</a:t>
            </a:r>
          </a:p>
          <a:p>
            <a:pPr marL="514350" indent="-514350">
              <a:buFont typeface="+mj-lt"/>
              <a:buAutoNum type="alphaLcPeriod"/>
            </a:pPr>
            <a:r>
              <a:rPr lang="en-US" dirty="0" smtClean="0"/>
              <a:t>Good financial incentive scheme.</a:t>
            </a:r>
          </a:p>
          <a:p>
            <a:pPr marL="514350" indent="-514350">
              <a:buFont typeface="+mj-lt"/>
              <a:buAutoNum type="alphaLcPeriod"/>
            </a:pPr>
            <a:r>
              <a:rPr lang="en-US" dirty="0" smtClean="0"/>
              <a:t>Opportunities for achievement, growth, motivation.</a:t>
            </a:r>
          </a:p>
          <a:p>
            <a:pPr marL="514350" indent="-514350">
              <a:buFont typeface="+mj-lt"/>
              <a:buAutoNum type="alphaLcPeriod"/>
            </a:pPr>
            <a:r>
              <a:rPr lang="en-US" dirty="0" smtClean="0"/>
              <a:t>Human relations.</a:t>
            </a:r>
          </a:p>
          <a:p>
            <a:pPr marL="514350" indent="-514350">
              <a:buFont typeface="+mj-lt"/>
              <a:buAutoNum type="alphaLcPeriod"/>
            </a:pPr>
            <a:r>
              <a:rPr lang="en-US" dirty="0" smtClean="0"/>
              <a:t>Good working conditions.</a:t>
            </a:r>
          </a:p>
          <a:p>
            <a:pPr marL="514350" indent="-514350">
              <a:buFont typeface="+mj-lt"/>
              <a:buAutoNum type="alphaLcPeriod"/>
            </a:pPr>
            <a:r>
              <a:rPr lang="en-US" dirty="0" smtClean="0"/>
              <a:t>Job satisfaction.</a:t>
            </a:r>
          </a:p>
          <a:p>
            <a:pPr marL="514350" indent="-514350">
              <a:buFont typeface="+mj-lt"/>
              <a:buAutoNum type="alphaLcPeriod"/>
            </a:pPr>
            <a:r>
              <a:rPr lang="en-US" dirty="0" smtClean="0"/>
              <a:t>Job security.</a:t>
            </a:r>
          </a:p>
        </p:txBody>
      </p:sp>
      <p:sp>
        <p:nvSpPr>
          <p:cNvPr id="5" name="Slide Number Placeholder 4"/>
          <p:cNvSpPr>
            <a:spLocks noGrp="1"/>
          </p:cNvSpPr>
          <p:nvPr>
            <p:ph type="sldNum" sz="quarter" idx="12"/>
          </p:nvPr>
        </p:nvSpPr>
        <p:spPr/>
        <p:txBody>
          <a:bodyPr/>
          <a:lstStyle/>
          <a:p>
            <a:fld id="{D51081E8-3327-495A-9823-FC891E0968B6}" type="slidenum">
              <a:rPr lang="en-US" smtClean="0"/>
              <a:pPr/>
              <a:t>49</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Course outline</a:t>
            </a:r>
            <a:endParaRPr lang="en-US" dirty="0"/>
          </a:p>
        </p:txBody>
      </p:sp>
      <p:sp>
        <p:nvSpPr>
          <p:cNvPr id="9" name="Content Placeholder 8"/>
          <p:cNvSpPr>
            <a:spLocks noGrp="1"/>
          </p:cNvSpPr>
          <p:nvPr>
            <p:ph idx="1"/>
          </p:nvPr>
        </p:nvSpPr>
        <p:spPr/>
        <p:txBody>
          <a:bodyPr>
            <a:normAutofit fontScale="62500" lnSpcReduction="20000"/>
          </a:bodyPr>
          <a:lstStyle/>
          <a:p>
            <a:pPr marL="514350" indent="-514350">
              <a:buFont typeface="+mj-lt"/>
              <a:buAutoNum type="arabicPeriod"/>
            </a:pPr>
            <a:r>
              <a:rPr lang="en-US" sz="4500" b="1" dirty="0" smtClean="0">
                <a:solidFill>
                  <a:srgbClr val="0628D4"/>
                </a:solidFill>
              </a:rPr>
              <a:t>Introduction (20 hours)</a:t>
            </a:r>
          </a:p>
          <a:p>
            <a:pPr marL="0" indent="0">
              <a:buNone/>
            </a:pPr>
            <a:endParaRPr lang="en-US" b="1" dirty="0" smtClean="0">
              <a:solidFill>
                <a:srgbClr val="0628D4"/>
              </a:solidFill>
            </a:endParaRPr>
          </a:p>
          <a:p>
            <a:pPr marL="514350" indent="-514350">
              <a:buNone/>
            </a:pPr>
            <a:r>
              <a:rPr lang="en-US" b="1" i="1" dirty="0" smtClean="0">
                <a:solidFill>
                  <a:srgbClr val="20A0CE"/>
                </a:solidFill>
              </a:rPr>
              <a:t>1.5 Organizational Structure (2 hours)</a:t>
            </a:r>
          </a:p>
          <a:p>
            <a:pPr>
              <a:buFont typeface="Wingdings" panose="05000000000000000000" pitchFamily="2" charset="2"/>
              <a:buChar char="Ø"/>
            </a:pPr>
            <a:r>
              <a:rPr lang="en-US" dirty="0" smtClean="0"/>
              <a:t>Line </a:t>
            </a:r>
            <a:r>
              <a:rPr lang="en-US" dirty="0"/>
              <a:t>Organization </a:t>
            </a:r>
            <a:endParaRPr lang="en-US" dirty="0" smtClean="0"/>
          </a:p>
          <a:p>
            <a:pPr>
              <a:buFont typeface="Wingdings" panose="05000000000000000000" pitchFamily="2" charset="2"/>
              <a:buChar char="Ø"/>
            </a:pPr>
            <a:r>
              <a:rPr lang="en-US" dirty="0" smtClean="0"/>
              <a:t>Functional Organization</a:t>
            </a:r>
          </a:p>
          <a:p>
            <a:pPr>
              <a:buFont typeface="Wingdings" panose="05000000000000000000" pitchFamily="2" charset="2"/>
              <a:buChar char="Ø"/>
            </a:pPr>
            <a:r>
              <a:rPr lang="en-US" dirty="0" smtClean="0"/>
              <a:t>Line </a:t>
            </a:r>
            <a:r>
              <a:rPr lang="en-US" dirty="0"/>
              <a:t>and Staff </a:t>
            </a:r>
            <a:r>
              <a:rPr lang="en-US" dirty="0" smtClean="0"/>
              <a:t>Organization</a:t>
            </a:r>
          </a:p>
          <a:p>
            <a:pPr>
              <a:buFont typeface="Wingdings" panose="05000000000000000000" pitchFamily="2" charset="2"/>
              <a:buChar char="Ø"/>
            </a:pPr>
            <a:r>
              <a:rPr lang="en-US" dirty="0" smtClean="0"/>
              <a:t>Committee Organization</a:t>
            </a:r>
          </a:p>
          <a:p>
            <a:pPr marL="0" indent="0">
              <a:buNone/>
            </a:pPr>
            <a:endParaRPr lang="en-US" i="1" dirty="0" smtClean="0">
              <a:solidFill>
                <a:srgbClr val="002060"/>
              </a:solidFill>
            </a:endParaRPr>
          </a:p>
          <a:p>
            <a:pPr marL="514350" indent="-514350">
              <a:buNone/>
            </a:pPr>
            <a:r>
              <a:rPr lang="en-US" b="1" i="1" dirty="0" smtClean="0">
                <a:solidFill>
                  <a:srgbClr val="20A0CE"/>
                </a:solidFill>
              </a:rPr>
              <a:t>1.6 Purchasing and Marketing Management (4 hours)</a:t>
            </a:r>
          </a:p>
          <a:p>
            <a:pPr>
              <a:buFont typeface="Wingdings" panose="05000000000000000000" pitchFamily="2" charset="2"/>
              <a:buChar char="Ø"/>
            </a:pPr>
            <a:r>
              <a:rPr lang="en-US" dirty="0" smtClean="0"/>
              <a:t>Purchasing</a:t>
            </a:r>
          </a:p>
          <a:p>
            <a:pPr>
              <a:buFont typeface="Wingdings" panose="05000000000000000000" pitchFamily="2" charset="2"/>
              <a:buChar char="Ø"/>
            </a:pPr>
            <a:r>
              <a:rPr lang="en-US" dirty="0" smtClean="0"/>
              <a:t>Functions </a:t>
            </a:r>
            <a:r>
              <a:rPr lang="en-US" dirty="0"/>
              <a:t>of Purchasing </a:t>
            </a:r>
            <a:r>
              <a:rPr lang="en-US" dirty="0" smtClean="0"/>
              <a:t>Department</a:t>
            </a:r>
          </a:p>
          <a:p>
            <a:pPr>
              <a:buFont typeface="Wingdings" panose="05000000000000000000" pitchFamily="2" charset="2"/>
              <a:buChar char="Ø"/>
            </a:pPr>
            <a:r>
              <a:rPr lang="en-US" dirty="0" smtClean="0"/>
              <a:t>Methods </a:t>
            </a:r>
            <a:r>
              <a:rPr lang="en-US" dirty="0"/>
              <a:t>of </a:t>
            </a:r>
            <a:r>
              <a:rPr lang="en-US" dirty="0" smtClean="0"/>
              <a:t>Purchasing</a:t>
            </a:r>
          </a:p>
          <a:p>
            <a:pPr>
              <a:buFont typeface="Wingdings" panose="05000000000000000000" pitchFamily="2" charset="2"/>
              <a:buChar char="Ø"/>
            </a:pPr>
            <a:r>
              <a:rPr lang="en-US" dirty="0" smtClean="0"/>
              <a:t>Marketing</a:t>
            </a:r>
          </a:p>
          <a:p>
            <a:pPr>
              <a:buFont typeface="Wingdings" panose="05000000000000000000" pitchFamily="2" charset="2"/>
              <a:buChar char="Ø"/>
            </a:pPr>
            <a:r>
              <a:rPr lang="en-US" dirty="0" smtClean="0"/>
              <a:t>Functions </a:t>
            </a:r>
            <a:r>
              <a:rPr lang="en-US" dirty="0"/>
              <a:t>of </a:t>
            </a:r>
            <a:r>
              <a:rPr lang="en-US" dirty="0" smtClean="0"/>
              <a:t>Marketing</a:t>
            </a:r>
          </a:p>
          <a:p>
            <a:pPr>
              <a:buFont typeface="Wingdings" panose="05000000000000000000" pitchFamily="2" charset="2"/>
              <a:buChar char="Ø"/>
            </a:pPr>
            <a:r>
              <a:rPr lang="en-US" dirty="0" smtClean="0"/>
              <a:t>Advertising</a:t>
            </a:r>
          </a:p>
          <a:p>
            <a:pPr>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5</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25875906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F. Controlling</a:t>
            </a:r>
            <a:endParaRPr lang="en-US" dirty="0"/>
          </a:p>
        </p:txBody>
      </p:sp>
      <p:sp>
        <p:nvSpPr>
          <p:cNvPr id="9" name="Content Placeholder 8"/>
          <p:cNvSpPr>
            <a:spLocks noGrp="1"/>
          </p:cNvSpPr>
          <p:nvPr>
            <p:ph idx="1"/>
          </p:nvPr>
        </p:nvSpPr>
        <p:spPr>
          <a:xfrm>
            <a:off x="457200" y="1189037"/>
            <a:ext cx="8229600" cy="5135563"/>
          </a:xfrm>
        </p:spPr>
        <p:txBody>
          <a:bodyPr>
            <a:noAutofit/>
          </a:bodyPr>
          <a:lstStyle/>
          <a:p>
            <a:pPr algn="just">
              <a:buNone/>
            </a:pPr>
            <a:r>
              <a:rPr lang="en-US" sz="1800" dirty="0" smtClean="0"/>
              <a:t>	It management literature, the word “Control” has a special meaning. It means setting standards, measuring actual performance, and taking corrective action.</a:t>
            </a:r>
          </a:p>
          <a:p>
            <a:pPr algn="just">
              <a:buNone/>
            </a:pPr>
            <a:r>
              <a:rPr lang="en-US" sz="1800" dirty="0" smtClean="0"/>
              <a:t>	“</a:t>
            </a:r>
            <a:r>
              <a:rPr lang="en-US" sz="1800" i="1" dirty="0" smtClean="0">
                <a:solidFill>
                  <a:srgbClr val="0628D4"/>
                </a:solidFill>
              </a:rPr>
              <a:t>Controlling implies measurements of accomplishment against the standard and the correction of deviations to ensure attainment of objectives according to plans</a:t>
            </a:r>
            <a:r>
              <a:rPr lang="en-US" sz="1800" dirty="0" smtClean="0"/>
              <a:t>.”						</a:t>
            </a:r>
            <a:r>
              <a:rPr lang="en-US" sz="1800" i="1" dirty="0" smtClean="0">
                <a:solidFill>
                  <a:srgbClr val="FF0000"/>
                </a:solidFill>
              </a:rPr>
              <a:t>- Koontz and </a:t>
            </a:r>
            <a:r>
              <a:rPr lang="en-US" sz="1800" i="1" dirty="0" err="1" smtClean="0">
                <a:solidFill>
                  <a:srgbClr val="FF0000"/>
                </a:solidFill>
              </a:rPr>
              <a:t>O’Donell</a:t>
            </a:r>
            <a:endParaRPr lang="en-US" sz="1800" i="1" dirty="0" smtClean="0">
              <a:solidFill>
                <a:srgbClr val="FF0000"/>
              </a:solidFill>
            </a:endParaRPr>
          </a:p>
          <a:p>
            <a:pPr algn="just">
              <a:buNone/>
            </a:pPr>
            <a:r>
              <a:rPr lang="en-US" sz="1800" b="1" i="1" u="sng" dirty="0" smtClean="0">
                <a:solidFill>
                  <a:srgbClr val="FF0000"/>
                </a:solidFill>
              </a:rPr>
              <a:t>Steps in Controlling</a:t>
            </a:r>
          </a:p>
          <a:p>
            <a:pPr marL="514350" indent="-514350" algn="just">
              <a:buFont typeface="+mj-lt"/>
              <a:buAutoNum type="alphaLcPeriod"/>
            </a:pPr>
            <a:r>
              <a:rPr lang="en-US" sz="1800" dirty="0" smtClean="0"/>
              <a:t>Setting standards.</a:t>
            </a:r>
          </a:p>
          <a:p>
            <a:pPr marL="514350" indent="-514350" algn="just">
              <a:buFont typeface="+mj-lt"/>
              <a:buAutoNum type="alphaLcPeriod"/>
            </a:pPr>
            <a:r>
              <a:rPr lang="en-US" sz="1800" dirty="0" smtClean="0"/>
              <a:t>Checking and reporting on performance.</a:t>
            </a:r>
          </a:p>
          <a:p>
            <a:pPr marL="514350" indent="-514350" algn="just">
              <a:buFont typeface="+mj-lt"/>
              <a:buAutoNum type="alphaLcPeriod"/>
            </a:pPr>
            <a:r>
              <a:rPr lang="en-US" sz="1800" dirty="0" smtClean="0"/>
              <a:t>Taking corrective action.</a:t>
            </a:r>
          </a:p>
          <a:p>
            <a:pPr marL="514350" indent="-514350" algn="just">
              <a:buNone/>
            </a:pPr>
            <a:endParaRPr lang="en-US" sz="1800" dirty="0" smtClean="0"/>
          </a:p>
          <a:p>
            <a:pPr marL="514350" indent="-514350" algn="just">
              <a:buNone/>
            </a:pPr>
            <a:r>
              <a:rPr lang="en-US" sz="1800" b="1" i="1" u="sng" dirty="0" smtClean="0">
                <a:solidFill>
                  <a:srgbClr val="FF0000"/>
                </a:solidFill>
              </a:rPr>
              <a:t>Types of Control: based on objectives</a:t>
            </a:r>
          </a:p>
          <a:p>
            <a:pPr marL="514350" indent="-514350" algn="just">
              <a:buFont typeface="+mj-lt"/>
              <a:buAutoNum type="alphaLcPeriod"/>
            </a:pPr>
            <a:r>
              <a:rPr lang="en-US" sz="1800" b="1" dirty="0" smtClean="0">
                <a:solidFill>
                  <a:srgbClr val="0000CC"/>
                </a:solidFill>
              </a:rPr>
              <a:t>Physical Control</a:t>
            </a:r>
            <a:r>
              <a:rPr lang="en-US" sz="1800" dirty="0" smtClean="0"/>
              <a:t>: quantity and quality of products</a:t>
            </a:r>
          </a:p>
          <a:p>
            <a:pPr marL="514350" indent="-514350" algn="just">
              <a:buFont typeface="+mj-lt"/>
              <a:buAutoNum type="alphaLcPeriod"/>
            </a:pPr>
            <a:r>
              <a:rPr lang="en-US" sz="1800" b="1" dirty="0" smtClean="0">
                <a:solidFill>
                  <a:srgbClr val="0000CC"/>
                </a:solidFill>
              </a:rPr>
              <a:t>Financial Control</a:t>
            </a:r>
            <a:r>
              <a:rPr lang="en-US" sz="1800" dirty="0" smtClean="0"/>
              <a:t>: cost per unit production, cost of material, labor expenses etc.</a:t>
            </a:r>
          </a:p>
          <a:p>
            <a:pPr marL="514350" indent="-514350" algn="just">
              <a:buFont typeface="+mj-lt"/>
              <a:buAutoNum type="alphaLcPeriod"/>
            </a:pPr>
            <a:r>
              <a:rPr lang="en-US" sz="1800" b="1" dirty="0" smtClean="0">
                <a:solidFill>
                  <a:srgbClr val="0000CC"/>
                </a:solidFill>
              </a:rPr>
              <a:t>Budgetary Control</a:t>
            </a:r>
            <a:r>
              <a:rPr lang="en-US" sz="1800" dirty="0" smtClean="0"/>
              <a:t>: physical and financial standards for future are determined and results are compared against these pre-determined standards.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50</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G. Co-</a:t>
            </a:r>
            <a:r>
              <a:rPr lang="en-US" dirty="0" err="1" smtClean="0"/>
              <a:t>ordinating</a:t>
            </a:r>
            <a:endParaRPr lang="en-US" dirty="0"/>
          </a:p>
        </p:txBody>
      </p:sp>
      <p:sp>
        <p:nvSpPr>
          <p:cNvPr id="9" name="Content Placeholder 8"/>
          <p:cNvSpPr>
            <a:spLocks noGrp="1"/>
          </p:cNvSpPr>
          <p:nvPr>
            <p:ph idx="1"/>
          </p:nvPr>
        </p:nvSpPr>
        <p:spPr/>
        <p:txBody>
          <a:bodyPr>
            <a:normAutofit fontScale="77500" lnSpcReduction="20000"/>
          </a:bodyPr>
          <a:lstStyle/>
          <a:p>
            <a:pPr algn="just">
              <a:buNone/>
            </a:pPr>
            <a:r>
              <a:rPr lang="en-US" dirty="0" smtClean="0"/>
              <a:t>	</a:t>
            </a:r>
            <a:r>
              <a:rPr lang="en-US" b="1" i="1" dirty="0" smtClean="0"/>
              <a:t>Co-ordination</a:t>
            </a:r>
            <a:r>
              <a:rPr lang="en-US" dirty="0" smtClean="0"/>
              <a:t> may be defined as on-going process whereby a manager develops an integrated, orderly and synchronized pattern of group effort among his subordinates and tries to attain unity of effort in the pursuit of a common purpose.</a:t>
            </a:r>
          </a:p>
          <a:p>
            <a:pPr algn="just">
              <a:buNone/>
            </a:pPr>
            <a:r>
              <a:rPr lang="en-US" dirty="0" smtClean="0"/>
              <a:t>	</a:t>
            </a:r>
            <a:r>
              <a:rPr lang="en-US" dirty="0" smtClean="0">
                <a:solidFill>
                  <a:srgbClr val="0000CC"/>
                </a:solidFill>
              </a:rPr>
              <a:t>“</a:t>
            </a:r>
            <a:r>
              <a:rPr lang="en-US" i="1" dirty="0" smtClean="0">
                <a:solidFill>
                  <a:srgbClr val="0000CC"/>
                </a:solidFill>
              </a:rPr>
              <a:t>Co-ordination is the orderly management of group effort, to provide unity of action in the pursuit of common purpose</a:t>
            </a:r>
            <a:r>
              <a:rPr lang="en-US" dirty="0" smtClean="0"/>
              <a:t>”	 – </a:t>
            </a:r>
            <a:r>
              <a:rPr lang="en-US" i="1" dirty="0" smtClean="0">
                <a:solidFill>
                  <a:srgbClr val="FF0000"/>
                </a:solidFill>
              </a:rPr>
              <a:t>Alan C. </a:t>
            </a:r>
            <a:r>
              <a:rPr lang="en-US" i="1" dirty="0" err="1" smtClean="0">
                <a:solidFill>
                  <a:srgbClr val="FF0000"/>
                </a:solidFill>
              </a:rPr>
              <a:t>Reiley</a:t>
            </a:r>
            <a:r>
              <a:rPr lang="en-US" i="1" dirty="0" smtClean="0">
                <a:solidFill>
                  <a:srgbClr val="FF0000"/>
                </a:solidFill>
              </a:rPr>
              <a:t> and James D. Mooney</a:t>
            </a:r>
          </a:p>
          <a:p>
            <a:pPr>
              <a:buNone/>
            </a:pPr>
            <a:endParaRPr lang="en-US" dirty="0" smtClean="0"/>
          </a:p>
          <a:p>
            <a:pPr>
              <a:buNone/>
            </a:pPr>
            <a:r>
              <a:rPr lang="en-US" b="1" i="1" u="sng" dirty="0" smtClean="0">
                <a:solidFill>
                  <a:srgbClr val="0000CC"/>
                </a:solidFill>
              </a:rPr>
              <a:t>Types of Co-ordination</a:t>
            </a:r>
          </a:p>
          <a:p>
            <a:pPr marL="514350" indent="-514350">
              <a:buFont typeface="+mj-lt"/>
              <a:buAutoNum type="alphaLcPeriod"/>
            </a:pPr>
            <a:r>
              <a:rPr lang="en-US" dirty="0" smtClean="0"/>
              <a:t>Internal Co-ordination</a:t>
            </a:r>
          </a:p>
          <a:p>
            <a:pPr marL="514350" indent="-514350">
              <a:buFont typeface="+mj-lt"/>
              <a:buAutoNum type="alphaLcPeriod"/>
            </a:pPr>
            <a:r>
              <a:rPr lang="en-US" dirty="0" smtClean="0"/>
              <a:t>External Co-ordination</a:t>
            </a:r>
          </a:p>
          <a:p>
            <a:pPr marL="514350" indent="-514350">
              <a:buFont typeface="+mj-lt"/>
              <a:buAutoNum type="alphaLcPeriod"/>
            </a:pPr>
            <a:r>
              <a:rPr lang="en-US" dirty="0" smtClean="0"/>
              <a:t>Vertical Co-ordination</a:t>
            </a:r>
          </a:p>
          <a:p>
            <a:pPr marL="514350" indent="-514350">
              <a:buFont typeface="+mj-lt"/>
              <a:buAutoNum type="alphaLcPeriod"/>
            </a:pPr>
            <a:r>
              <a:rPr lang="en-US" dirty="0" smtClean="0"/>
              <a:t>Horizontal Co-ordination</a:t>
            </a:r>
          </a:p>
        </p:txBody>
      </p:sp>
      <p:sp>
        <p:nvSpPr>
          <p:cNvPr id="5" name="Slide Number Placeholder 4"/>
          <p:cNvSpPr>
            <a:spLocks noGrp="1"/>
          </p:cNvSpPr>
          <p:nvPr>
            <p:ph type="sldNum" sz="quarter" idx="12"/>
          </p:nvPr>
        </p:nvSpPr>
        <p:spPr/>
        <p:txBody>
          <a:bodyPr/>
          <a:lstStyle/>
          <a:p>
            <a:fld id="{D51081E8-3327-495A-9823-FC891E0968B6}" type="slidenum">
              <a:rPr lang="en-US" smtClean="0"/>
              <a:pPr/>
              <a:t>51</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H. Communicating</a:t>
            </a:r>
            <a:endParaRPr lang="en-US" dirty="0"/>
          </a:p>
        </p:txBody>
      </p:sp>
      <p:sp>
        <p:nvSpPr>
          <p:cNvPr id="9" name="Content Placeholder 8"/>
          <p:cNvSpPr>
            <a:spLocks noGrp="1"/>
          </p:cNvSpPr>
          <p:nvPr>
            <p:ph idx="1"/>
          </p:nvPr>
        </p:nvSpPr>
        <p:spPr>
          <a:xfrm>
            <a:off x="457200" y="1143000"/>
            <a:ext cx="8229600" cy="4906963"/>
          </a:xfrm>
        </p:spPr>
        <p:txBody>
          <a:bodyPr>
            <a:noAutofit/>
          </a:bodyPr>
          <a:lstStyle/>
          <a:p>
            <a:pPr algn="just">
              <a:buNone/>
            </a:pPr>
            <a:r>
              <a:rPr lang="en-US" sz="2200" dirty="0" smtClean="0"/>
              <a:t>	</a:t>
            </a:r>
            <a:r>
              <a:rPr lang="en-US" sz="2200" b="1" i="1" dirty="0" smtClean="0"/>
              <a:t>Communication</a:t>
            </a:r>
            <a:r>
              <a:rPr lang="en-US" sz="2200" dirty="0" smtClean="0"/>
              <a:t> is the process by which instructions, ideas, thoughts or information are transmitted, received and understand, by the persons working in organization.</a:t>
            </a:r>
          </a:p>
          <a:p>
            <a:pPr algn="just">
              <a:buNone/>
            </a:pPr>
            <a:r>
              <a:rPr lang="en-US" sz="2200" b="1" i="1" dirty="0" smtClean="0">
                <a:solidFill>
                  <a:srgbClr val="FF0000"/>
                </a:solidFill>
              </a:rPr>
              <a:t>Components of Communication</a:t>
            </a:r>
          </a:p>
          <a:p>
            <a:pPr marL="514350" indent="-514350" algn="just">
              <a:buFont typeface="+mj-lt"/>
              <a:buAutoNum type="alphaLcPeriod"/>
            </a:pPr>
            <a:r>
              <a:rPr lang="en-US" sz="2200" i="1" dirty="0" smtClean="0">
                <a:solidFill>
                  <a:srgbClr val="0000CC"/>
                </a:solidFill>
              </a:rPr>
              <a:t>Sender</a:t>
            </a:r>
          </a:p>
          <a:p>
            <a:pPr marL="514350" indent="-514350" algn="just">
              <a:buFont typeface="+mj-lt"/>
              <a:buAutoNum type="alphaLcPeriod"/>
            </a:pPr>
            <a:r>
              <a:rPr lang="en-US" sz="2200" i="1" dirty="0" smtClean="0">
                <a:solidFill>
                  <a:srgbClr val="0000CC"/>
                </a:solidFill>
              </a:rPr>
              <a:t>Message</a:t>
            </a:r>
          </a:p>
          <a:p>
            <a:pPr marL="514350" indent="-514350" algn="just">
              <a:buFont typeface="+mj-lt"/>
              <a:buAutoNum type="alphaLcPeriod"/>
            </a:pPr>
            <a:r>
              <a:rPr lang="en-US" sz="2200" i="1" dirty="0" smtClean="0">
                <a:solidFill>
                  <a:srgbClr val="0000CC"/>
                </a:solidFill>
              </a:rPr>
              <a:t>Receiver</a:t>
            </a:r>
          </a:p>
          <a:p>
            <a:pPr marL="514350" indent="-514350" algn="just">
              <a:buFont typeface="+mj-lt"/>
              <a:buAutoNum type="alphaLcPeriod"/>
            </a:pPr>
            <a:r>
              <a:rPr lang="en-US" sz="2200" i="1" dirty="0" smtClean="0">
                <a:solidFill>
                  <a:srgbClr val="0000CC"/>
                </a:solidFill>
              </a:rPr>
              <a:t>Feedback</a:t>
            </a:r>
          </a:p>
          <a:p>
            <a:pPr marL="514350" indent="-514350" algn="just">
              <a:buNone/>
            </a:pPr>
            <a:r>
              <a:rPr lang="en-US" sz="2200" dirty="0" smtClean="0"/>
              <a:t>	The </a:t>
            </a:r>
            <a:r>
              <a:rPr lang="en-US" sz="2200" b="1" i="1" dirty="0" smtClean="0">
                <a:solidFill>
                  <a:srgbClr val="0000CC"/>
                </a:solidFill>
              </a:rPr>
              <a:t>sender</a:t>
            </a:r>
            <a:r>
              <a:rPr lang="en-US" sz="2200" dirty="0" smtClean="0"/>
              <a:t> must appropriately prepare the </a:t>
            </a:r>
            <a:r>
              <a:rPr lang="en-US" sz="2200" b="1" i="1" dirty="0" smtClean="0">
                <a:solidFill>
                  <a:srgbClr val="0000CC"/>
                </a:solidFill>
              </a:rPr>
              <a:t>message</a:t>
            </a:r>
            <a:r>
              <a:rPr lang="en-US" sz="2200" dirty="0" smtClean="0"/>
              <a:t> to be transmitted to the receiver. The </a:t>
            </a:r>
            <a:r>
              <a:rPr lang="en-US" sz="2200" b="1" i="1" dirty="0" smtClean="0">
                <a:solidFill>
                  <a:srgbClr val="0000CC"/>
                </a:solidFill>
              </a:rPr>
              <a:t>receiver</a:t>
            </a:r>
            <a:r>
              <a:rPr lang="en-US" sz="2200" dirty="0" smtClean="0"/>
              <a:t> must understand the message clearly. Communication is never complete until the sender knows that the message has been received and understood either through </a:t>
            </a:r>
            <a:r>
              <a:rPr lang="en-US" sz="2200" b="1" i="1" dirty="0" smtClean="0">
                <a:solidFill>
                  <a:srgbClr val="0000CC"/>
                </a:solidFill>
              </a:rPr>
              <a:t>feedback</a:t>
            </a:r>
            <a:r>
              <a:rPr lang="en-US" sz="2200" dirty="0" smtClean="0"/>
              <a:t> or observation of the receiver’s behavior.</a:t>
            </a:r>
          </a:p>
        </p:txBody>
      </p:sp>
      <p:sp>
        <p:nvSpPr>
          <p:cNvPr id="5" name="Slide Number Placeholder 4"/>
          <p:cNvSpPr>
            <a:spLocks noGrp="1"/>
          </p:cNvSpPr>
          <p:nvPr>
            <p:ph type="sldNum" sz="quarter" idx="12"/>
          </p:nvPr>
        </p:nvSpPr>
        <p:spPr/>
        <p:txBody>
          <a:bodyPr/>
          <a:lstStyle/>
          <a:p>
            <a:fld id="{D51081E8-3327-495A-9823-FC891E0968B6}" type="slidenum">
              <a:rPr lang="en-US" smtClean="0"/>
              <a:pPr/>
              <a:t>52</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H. Communicating</a:t>
            </a:r>
            <a:endParaRPr lang="en-US" dirty="0"/>
          </a:p>
        </p:txBody>
      </p:sp>
      <p:sp>
        <p:nvSpPr>
          <p:cNvPr id="9" name="Content Placeholder 8"/>
          <p:cNvSpPr>
            <a:spLocks noGrp="1"/>
          </p:cNvSpPr>
          <p:nvPr>
            <p:ph idx="1"/>
          </p:nvPr>
        </p:nvSpPr>
        <p:spPr/>
        <p:txBody>
          <a:bodyPr>
            <a:normAutofit fontScale="77500" lnSpcReduction="20000"/>
          </a:bodyPr>
          <a:lstStyle/>
          <a:p>
            <a:pPr algn="just">
              <a:buNone/>
            </a:pPr>
            <a:r>
              <a:rPr lang="en-US" b="1" i="1" u="sng" dirty="0" smtClean="0">
                <a:solidFill>
                  <a:srgbClr val="0000CC"/>
                </a:solidFill>
              </a:rPr>
              <a:t>Process of Effective Communication</a:t>
            </a:r>
          </a:p>
          <a:p>
            <a:pPr algn="just">
              <a:buNone/>
            </a:pPr>
            <a:r>
              <a:rPr lang="en-US" dirty="0" smtClean="0"/>
              <a:t>	For every communication, at least two persons are required i.e. a sender and a receiver. The various steps involved in communication are as given in the communication model as shown below.</a:t>
            </a:r>
          </a:p>
          <a:p>
            <a:pPr algn="just">
              <a:buNone/>
            </a:pPr>
            <a:endParaRPr lang="en-US" dirty="0" smtClean="0"/>
          </a:p>
          <a:p>
            <a:pPr algn="just">
              <a:buNone/>
            </a:pPr>
            <a:endParaRPr lang="en-US" dirty="0" smtClean="0"/>
          </a:p>
          <a:p>
            <a:pPr algn="just">
              <a:buNone/>
            </a:pPr>
            <a:endParaRPr lang="en-US" dirty="0" smtClean="0"/>
          </a:p>
          <a:p>
            <a:pPr algn="just">
              <a:buNone/>
            </a:pPr>
            <a:endParaRPr lang="en-US" dirty="0" smtClean="0"/>
          </a:p>
          <a:p>
            <a:pPr algn="just">
              <a:buNone/>
            </a:pPr>
            <a:endParaRPr lang="en-US" sz="4000" dirty="0" smtClean="0"/>
          </a:p>
          <a:p>
            <a:pPr algn="just">
              <a:buNone/>
            </a:pPr>
            <a:endParaRPr lang="en-US" sz="4000" dirty="0" smtClean="0"/>
          </a:p>
          <a:p>
            <a:pPr algn="just">
              <a:buNone/>
            </a:pPr>
            <a:r>
              <a:rPr lang="en-US" sz="4000" i="1" dirty="0" smtClean="0">
                <a:solidFill>
                  <a:srgbClr val="FF0000"/>
                </a:solidFill>
              </a:rPr>
              <a:t>Figure: Process of Effective Communication</a:t>
            </a:r>
          </a:p>
          <a:p>
            <a:pPr algn="just">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53</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grpSp>
        <p:nvGrpSpPr>
          <p:cNvPr id="7" name="Group 6"/>
          <p:cNvGrpSpPr/>
          <p:nvPr/>
        </p:nvGrpSpPr>
        <p:grpSpPr>
          <a:xfrm>
            <a:off x="1371600" y="2971800"/>
            <a:ext cx="6400800" cy="2212848"/>
            <a:chOff x="762000" y="3505200"/>
            <a:chExt cx="6400800" cy="2212848"/>
          </a:xfrm>
        </p:grpSpPr>
        <p:sp>
          <p:nvSpPr>
            <p:cNvPr id="11" name="Flowchart: Alternate Process 10"/>
            <p:cNvSpPr/>
            <p:nvPr/>
          </p:nvSpPr>
          <p:spPr>
            <a:xfrm>
              <a:off x="1219200" y="3505200"/>
              <a:ext cx="1143000"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Idea Creation</a:t>
              </a:r>
              <a:endParaRPr lang="en-US" dirty="0"/>
            </a:p>
          </p:txBody>
        </p:sp>
        <p:sp>
          <p:nvSpPr>
            <p:cNvPr id="12" name="Flowchart: Alternate Process 11"/>
            <p:cNvSpPr/>
            <p:nvPr/>
          </p:nvSpPr>
          <p:spPr>
            <a:xfrm>
              <a:off x="3352800" y="3505200"/>
              <a:ext cx="1143000"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Encoding</a:t>
              </a:r>
              <a:endParaRPr lang="en-US" dirty="0"/>
            </a:p>
          </p:txBody>
        </p:sp>
        <p:sp>
          <p:nvSpPr>
            <p:cNvPr id="13" name="Flowchart: Alternate Process 12"/>
            <p:cNvSpPr/>
            <p:nvPr/>
          </p:nvSpPr>
          <p:spPr>
            <a:xfrm>
              <a:off x="5486400" y="3505200"/>
              <a:ext cx="1600200"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Transmission</a:t>
              </a:r>
              <a:endParaRPr lang="en-US" dirty="0"/>
            </a:p>
          </p:txBody>
        </p:sp>
        <p:sp>
          <p:nvSpPr>
            <p:cNvPr id="14" name="Flowchart: Alternate Process 13"/>
            <p:cNvSpPr/>
            <p:nvPr/>
          </p:nvSpPr>
          <p:spPr>
            <a:xfrm>
              <a:off x="5638800" y="5029200"/>
              <a:ext cx="1524000"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Receiving</a:t>
              </a:r>
              <a:endParaRPr lang="en-US" dirty="0"/>
            </a:p>
          </p:txBody>
        </p:sp>
        <p:sp>
          <p:nvSpPr>
            <p:cNvPr id="15" name="Flowchart: Alternate Process 14"/>
            <p:cNvSpPr/>
            <p:nvPr/>
          </p:nvSpPr>
          <p:spPr>
            <a:xfrm>
              <a:off x="3352800" y="5105400"/>
              <a:ext cx="1143000"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Decoding</a:t>
              </a:r>
              <a:endParaRPr lang="en-US" dirty="0"/>
            </a:p>
          </p:txBody>
        </p:sp>
        <p:sp>
          <p:nvSpPr>
            <p:cNvPr id="16" name="Flowchart: Alternate Process 15"/>
            <p:cNvSpPr/>
            <p:nvPr/>
          </p:nvSpPr>
          <p:spPr>
            <a:xfrm>
              <a:off x="1295400" y="5105400"/>
              <a:ext cx="1066800"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Action</a:t>
              </a:r>
              <a:endParaRPr lang="en-US" dirty="0"/>
            </a:p>
          </p:txBody>
        </p:sp>
        <p:sp>
          <p:nvSpPr>
            <p:cNvPr id="17" name="Down Arrow 16"/>
            <p:cNvSpPr/>
            <p:nvPr/>
          </p:nvSpPr>
          <p:spPr>
            <a:xfrm>
              <a:off x="6553200" y="4114800"/>
              <a:ext cx="408432"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0800000">
              <a:off x="1555677" y="4128040"/>
              <a:ext cx="408432" cy="977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5400000">
              <a:off x="2653284" y="4890516"/>
              <a:ext cx="408432" cy="9906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6200000">
              <a:off x="2658918" y="3322609"/>
              <a:ext cx="408432" cy="97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16200000">
              <a:off x="4832412" y="3295527"/>
              <a:ext cx="408432" cy="10519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0" y="4191000"/>
              <a:ext cx="381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Feedback</a:t>
              </a:r>
              <a:endParaRPr lang="en-US" dirty="0"/>
            </a:p>
          </p:txBody>
        </p:sp>
      </p:grpSp>
      <p:sp>
        <p:nvSpPr>
          <p:cNvPr id="23" name="Down Arrow 22"/>
          <p:cNvSpPr/>
          <p:nvPr/>
        </p:nvSpPr>
        <p:spPr>
          <a:xfrm rot="16200000" flipV="1">
            <a:off x="5472686" y="4204716"/>
            <a:ext cx="408432" cy="1142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Levels of Management</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54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graphicFrame>
        <p:nvGraphicFramePr>
          <p:cNvPr id="7" name="Content Placeholder 3"/>
          <p:cNvGraphicFramePr>
            <a:graphicFrameLocks noGrp="1"/>
          </p:cNvGraphicFramePr>
          <p:nvPr>
            <p:ph idx="1"/>
          </p:nvPr>
        </p:nvGraphicFramePr>
        <p:xfrm>
          <a:off x="457200" y="1189038"/>
          <a:ext cx="8229600" cy="4906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Levels of Management</a:t>
            </a:r>
            <a:endParaRPr lang="en-US" dirty="0"/>
          </a:p>
        </p:txBody>
      </p:sp>
      <p:sp>
        <p:nvSpPr>
          <p:cNvPr id="9" name="Content Placeholder 8"/>
          <p:cNvSpPr>
            <a:spLocks noGrp="1"/>
          </p:cNvSpPr>
          <p:nvPr>
            <p:ph idx="1"/>
          </p:nvPr>
        </p:nvSpPr>
        <p:spPr/>
        <p:txBody>
          <a:bodyPr>
            <a:normAutofit/>
          </a:bodyPr>
          <a:lstStyle/>
          <a:p>
            <a:pPr>
              <a:buNone/>
            </a:pPr>
            <a:r>
              <a:rPr lang="en-US" b="1" i="1" dirty="0" smtClean="0">
                <a:solidFill>
                  <a:srgbClr val="FF0000"/>
                </a:solidFill>
              </a:rPr>
              <a:t>Top level Management:</a:t>
            </a:r>
          </a:p>
          <a:p>
            <a:pPr lvl="2">
              <a:buClr>
                <a:srgbClr val="000066"/>
              </a:buClr>
            </a:pPr>
            <a:r>
              <a:rPr lang="en-US" dirty="0" smtClean="0"/>
              <a:t>Responsible for the performance of all departments and have cross-departmental responsibility. </a:t>
            </a:r>
          </a:p>
          <a:p>
            <a:pPr lvl="2">
              <a:buClr>
                <a:srgbClr val="000066"/>
              </a:buClr>
            </a:pPr>
            <a:r>
              <a:rPr lang="en-US" dirty="0" smtClean="0"/>
              <a:t>Establish organizational goals and monitor middle managers</a:t>
            </a:r>
          </a:p>
          <a:p>
            <a:pPr lvl="2">
              <a:buClr>
                <a:srgbClr val="000066"/>
              </a:buClr>
            </a:pPr>
            <a:r>
              <a:rPr lang="en-US" dirty="0" smtClean="0"/>
              <a:t>Decide how different departments should interact</a:t>
            </a:r>
          </a:p>
          <a:p>
            <a:pPr lvl="2">
              <a:buClr>
                <a:srgbClr val="000066"/>
              </a:buClr>
            </a:pPr>
            <a:r>
              <a:rPr lang="en-US" dirty="0" smtClean="0"/>
              <a:t>Ultimately responsible for the success or failure of an organization</a:t>
            </a:r>
          </a:p>
          <a:p>
            <a:pPr lvl="2">
              <a:buClr>
                <a:srgbClr val="000066"/>
              </a:buClr>
            </a:pPr>
            <a:r>
              <a:rPr lang="en-US" dirty="0" smtClean="0"/>
              <a:t>Includes Board of Directors, CEO, Chairman, Officer etc.</a:t>
            </a:r>
          </a:p>
        </p:txBody>
      </p:sp>
      <p:sp>
        <p:nvSpPr>
          <p:cNvPr id="5" name="Slide Number Placeholder 4"/>
          <p:cNvSpPr>
            <a:spLocks noGrp="1"/>
          </p:cNvSpPr>
          <p:nvPr>
            <p:ph type="sldNum" sz="quarter" idx="12"/>
          </p:nvPr>
        </p:nvSpPr>
        <p:spPr/>
        <p:txBody>
          <a:bodyPr/>
          <a:lstStyle/>
          <a:p>
            <a:fld id="{D51081E8-3327-495A-9823-FC891E0968B6}" type="slidenum">
              <a:rPr lang="en-US" smtClean="0"/>
              <a:pPr/>
              <a:t>55</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Levels of Management</a:t>
            </a:r>
            <a:endParaRPr lang="en-US" dirty="0"/>
          </a:p>
        </p:txBody>
      </p:sp>
      <p:sp>
        <p:nvSpPr>
          <p:cNvPr id="9" name="Content Placeholder 8"/>
          <p:cNvSpPr>
            <a:spLocks noGrp="1"/>
          </p:cNvSpPr>
          <p:nvPr>
            <p:ph idx="1"/>
          </p:nvPr>
        </p:nvSpPr>
        <p:spPr/>
        <p:txBody>
          <a:bodyPr>
            <a:normAutofit fontScale="92500" lnSpcReduction="10000"/>
          </a:bodyPr>
          <a:lstStyle/>
          <a:p>
            <a:pPr>
              <a:buNone/>
            </a:pPr>
            <a:r>
              <a:rPr lang="en-US" b="1" i="1" dirty="0" smtClean="0">
                <a:solidFill>
                  <a:srgbClr val="FF0000"/>
                </a:solidFill>
              </a:rPr>
              <a:t>Middle level Management:</a:t>
            </a:r>
          </a:p>
          <a:p>
            <a:pPr lvl="2">
              <a:buClr>
                <a:srgbClr val="000066"/>
              </a:buClr>
            </a:pPr>
            <a:r>
              <a:rPr lang="en-US" dirty="0" smtClean="0"/>
              <a:t>Responsible for finding the best way to organize human and other resources to achieve organizational goals </a:t>
            </a:r>
          </a:p>
          <a:p>
            <a:pPr lvl="2">
              <a:buClr>
                <a:srgbClr val="000066"/>
              </a:buClr>
            </a:pPr>
            <a:r>
              <a:rPr lang="en-US" dirty="0" smtClean="0"/>
              <a:t>Establish organizational goals and monitor middle managers</a:t>
            </a:r>
          </a:p>
          <a:p>
            <a:pPr lvl="2">
              <a:buClr>
                <a:srgbClr val="000066"/>
              </a:buClr>
            </a:pPr>
            <a:r>
              <a:rPr lang="en-US" dirty="0" smtClean="0"/>
              <a:t>Includes Head of Department, Section officer etc.</a:t>
            </a:r>
          </a:p>
          <a:p>
            <a:pPr>
              <a:buNone/>
            </a:pPr>
            <a:endParaRPr lang="en-US" b="1" i="1" dirty="0" smtClean="0">
              <a:solidFill>
                <a:srgbClr val="FF0000"/>
              </a:solidFill>
            </a:endParaRPr>
          </a:p>
          <a:p>
            <a:pPr>
              <a:buNone/>
            </a:pPr>
            <a:r>
              <a:rPr lang="en-US" b="1" i="1" dirty="0" smtClean="0">
                <a:solidFill>
                  <a:srgbClr val="FF0000"/>
                </a:solidFill>
              </a:rPr>
              <a:t>Lower level Management:</a:t>
            </a:r>
          </a:p>
          <a:p>
            <a:pPr lvl="2">
              <a:buClr>
                <a:srgbClr val="000066"/>
              </a:buClr>
            </a:pPr>
            <a:r>
              <a:rPr lang="en-US" dirty="0" smtClean="0"/>
              <a:t>Responsible for daily supervision of the non-managerial employees who perform many of the specific activities necessary to produce goods and services.</a:t>
            </a:r>
          </a:p>
          <a:p>
            <a:pPr lvl="2">
              <a:buClr>
                <a:srgbClr val="000066"/>
              </a:buClr>
            </a:pPr>
            <a:r>
              <a:rPr lang="en-US" dirty="0" smtClean="0"/>
              <a:t>Includes Foreman, Supervisor, Inspector, Superintendent, Workers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56</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35713044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Levels of Management</a:t>
            </a:r>
            <a:endParaRPr lang="en-US" dirty="0"/>
          </a:p>
        </p:txBody>
      </p:sp>
      <p:sp>
        <p:nvSpPr>
          <p:cNvPr id="9" name="Content Placeholder 8"/>
          <p:cNvSpPr>
            <a:spLocks noGrp="1"/>
          </p:cNvSpPr>
          <p:nvPr>
            <p:ph idx="1"/>
          </p:nvPr>
        </p:nvSpPr>
        <p:spPr>
          <a:xfrm>
            <a:off x="457200" y="990600"/>
            <a:ext cx="8229600" cy="792163"/>
          </a:xfrm>
        </p:spPr>
        <p:txBody>
          <a:bodyPr>
            <a:normAutofit fontScale="85000" lnSpcReduction="20000"/>
          </a:bodyPr>
          <a:lstStyle/>
          <a:p>
            <a:pPr algn="ctr">
              <a:buNone/>
            </a:pPr>
            <a:r>
              <a:rPr lang="en-US" dirty="0" smtClean="0"/>
              <a:t>	</a:t>
            </a:r>
            <a:r>
              <a:rPr lang="en-US" b="1" i="1" dirty="0" smtClean="0">
                <a:solidFill>
                  <a:srgbClr val="0000CC"/>
                </a:solidFill>
              </a:rPr>
              <a:t>Relative Amount of Time That Managers Spend on the Four Managerial Functions</a:t>
            </a:r>
            <a:endParaRPr lang="en-US" b="1" i="1" dirty="0">
              <a:solidFill>
                <a:srgbClr val="0000CC"/>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57</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11" name="Picture 3" descr="jon69447_0104"/>
          <p:cNvPicPr>
            <a:picLocks noChangeAspect="1" noChangeArrowheads="1"/>
          </p:cNvPicPr>
          <p:nvPr/>
        </p:nvPicPr>
        <p:blipFill>
          <a:blip r:embed="rId3" cstate="print">
            <a:lum bright="-16000" contrast="36000"/>
          </a:blip>
          <a:srcRect/>
          <a:stretch>
            <a:fillRect/>
          </a:stretch>
        </p:blipFill>
        <p:spPr bwMode="auto">
          <a:xfrm>
            <a:off x="762000" y="1676400"/>
            <a:ext cx="75438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Levels of Management</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58</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3" cstate="print"/>
          <a:srcRect/>
          <a:stretch>
            <a:fillRect/>
          </a:stretch>
        </p:blipFill>
        <p:spPr bwMode="auto">
          <a:xfrm>
            <a:off x="685800" y="914400"/>
            <a:ext cx="7620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Levels of Management</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59</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2050" name="Picture 2"/>
          <p:cNvPicPr>
            <a:picLocks noGrp="1" noChangeAspect="1" noChangeArrowheads="1"/>
          </p:cNvPicPr>
          <p:nvPr>
            <p:ph idx="1"/>
          </p:nvPr>
        </p:nvPicPr>
        <p:blipFill>
          <a:blip r:embed="rId3" cstate="print"/>
          <a:srcRect/>
          <a:stretch>
            <a:fillRect/>
          </a:stretch>
        </p:blipFill>
        <p:spPr bwMode="auto">
          <a:xfrm>
            <a:off x="762000" y="914400"/>
            <a:ext cx="8077200" cy="5333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Course outline</a:t>
            </a:r>
            <a:endParaRPr lang="en-US" dirty="0"/>
          </a:p>
        </p:txBody>
      </p:sp>
      <p:sp>
        <p:nvSpPr>
          <p:cNvPr id="9" name="Content Placeholder 8"/>
          <p:cNvSpPr>
            <a:spLocks noGrp="1"/>
          </p:cNvSpPr>
          <p:nvPr>
            <p:ph idx="1"/>
          </p:nvPr>
        </p:nvSpPr>
        <p:spPr/>
        <p:txBody>
          <a:bodyPr>
            <a:normAutofit/>
          </a:bodyPr>
          <a:lstStyle/>
          <a:p>
            <a:pPr marL="514350" indent="-514350">
              <a:buAutoNum type="arabicPeriod" startAt="2"/>
            </a:pPr>
            <a:r>
              <a:rPr lang="en-US" sz="2800" b="1" dirty="0" smtClean="0">
                <a:solidFill>
                  <a:srgbClr val="0628D4"/>
                </a:solidFill>
              </a:rPr>
              <a:t>Personnel Management (8 hours)</a:t>
            </a:r>
          </a:p>
          <a:p>
            <a:pPr marL="514350" indent="-514350">
              <a:buNone/>
            </a:pPr>
            <a:r>
              <a:rPr lang="en-US" sz="2400" dirty="0" smtClean="0"/>
              <a:t>	2.1 Introduction</a:t>
            </a:r>
          </a:p>
          <a:p>
            <a:pPr marL="514350" indent="-514350">
              <a:buNone/>
            </a:pPr>
            <a:r>
              <a:rPr lang="en-US" sz="2400" dirty="0" smtClean="0"/>
              <a:t>	2.2 Functions of Personnel Management</a:t>
            </a:r>
          </a:p>
          <a:p>
            <a:pPr marL="514350" indent="-514350">
              <a:buNone/>
            </a:pPr>
            <a:r>
              <a:rPr lang="en-US" sz="2400" dirty="0" smtClean="0"/>
              <a:t>	2.3 Development of Personnel Policy</a:t>
            </a:r>
          </a:p>
          <a:p>
            <a:pPr marL="514350" indent="-514350">
              <a:buNone/>
            </a:pPr>
            <a:r>
              <a:rPr lang="en-US" sz="2400" dirty="0" smtClean="0"/>
              <a:t>	2.4 Manpower Planning</a:t>
            </a:r>
          </a:p>
          <a:p>
            <a:pPr marL="514350" indent="-514350">
              <a:buNone/>
            </a:pPr>
            <a:r>
              <a:rPr lang="en-US" sz="2400" dirty="0" smtClean="0"/>
              <a:t>	2. 5 Recruitment and Selection of manpower </a:t>
            </a:r>
          </a:p>
          <a:p>
            <a:pPr marL="514350" indent="-514350">
              <a:buNone/>
            </a:pPr>
            <a:r>
              <a:rPr lang="en-US" sz="2400" dirty="0" smtClean="0"/>
              <a:t>	2.6 Training and Development of manpower</a:t>
            </a:r>
          </a:p>
          <a:p>
            <a:pPr marL="514350" indent="-514350">
              <a:buNone/>
            </a:pPr>
            <a:r>
              <a:rPr lang="en-US" sz="2400" dirty="0" smtClean="0"/>
              <a:t>	2.7 Job Analysis, Job Evaluation and Merit Rating</a:t>
            </a:r>
          </a:p>
          <a:p>
            <a:pPr marL="514350" indent="-514350">
              <a:buNone/>
            </a:pPr>
            <a:r>
              <a:rPr lang="en-US" sz="2400" dirty="0" smtClean="0"/>
              <a:t>	2.8 Wages and Incentive</a:t>
            </a:r>
            <a:r>
              <a:rPr lang="en-US" sz="2400" i="1" dirty="0" smtClean="0">
                <a:solidFill>
                  <a:srgbClr val="002060"/>
                </a:solidFill>
              </a:rPr>
              <a:t>s</a:t>
            </a:r>
          </a:p>
          <a:p>
            <a:pPr>
              <a:buNone/>
            </a:pPr>
            <a:endParaRPr lang="en-US" sz="2400"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6</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13423255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III. Managerial Skills</a:t>
            </a:r>
            <a:endParaRPr lang="en-US" dirty="0"/>
          </a:p>
        </p:txBody>
      </p:sp>
      <p:sp>
        <p:nvSpPr>
          <p:cNvPr id="9" name="Content Placeholder 8"/>
          <p:cNvSpPr>
            <a:spLocks noGrp="1"/>
          </p:cNvSpPr>
          <p:nvPr>
            <p:ph idx="1"/>
          </p:nvPr>
        </p:nvSpPr>
        <p:spPr/>
        <p:txBody>
          <a:bodyPr>
            <a:normAutofit fontScale="85000" lnSpcReduction="20000"/>
          </a:bodyPr>
          <a:lstStyle/>
          <a:p>
            <a:pPr algn="just">
              <a:buNone/>
            </a:pPr>
            <a:r>
              <a:rPr lang="en-US" dirty="0" smtClean="0"/>
              <a:t>	</a:t>
            </a:r>
            <a:r>
              <a:rPr lang="en-US" b="1" i="1" dirty="0" smtClean="0">
                <a:solidFill>
                  <a:srgbClr val="0000CC"/>
                </a:solidFill>
              </a:rPr>
              <a:t>Managerial skills</a:t>
            </a:r>
            <a:r>
              <a:rPr lang="en-US" dirty="0" smtClean="0"/>
              <a:t> is the ability of a manager to make a smooth functioning team of people working under him. It involves obligation to make effective utilization of human and material resources. It requires sound judgment to handle complex situations.</a:t>
            </a:r>
          </a:p>
          <a:p>
            <a:pPr algn="just">
              <a:buNone/>
            </a:pPr>
            <a:r>
              <a:rPr lang="en-US" dirty="0" smtClean="0"/>
              <a:t>	</a:t>
            </a:r>
          </a:p>
          <a:p>
            <a:pPr algn="just">
              <a:buNone/>
            </a:pPr>
            <a:r>
              <a:rPr lang="en-US" dirty="0" smtClean="0"/>
              <a:t>	The skills required of a successful manager, whether he is working in a business organization, an educational institute or a hospital can be classified as under:</a:t>
            </a:r>
          </a:p>
          <a:p>
            <a:pPr marL="571500" indent="-571500" algn="just">
              <a:buFont typeface="+mj-lt"/>
              <a:buAutoNum type="alphaLcPeriod"/>
            </a:pPr>
            <a:r>
              <a:rPr lang="en-US" i="1" dirty="0" smtClean="0">
                <a:solidFill>
                  <a:srgbClr val="0000CC"/>
                </a:solidFill>
              </a:rPr>
              <a:t>Technical Skills</a:t>
            </a:r>
          </a:p>
          <a:p>
            <a:pPr marL="571500" indent="-571500" algn="just">
              <a:buFont typeface="+mj-lt"/>
              <a:buAutoNum type="alphaLcPeriod"/>
            </a:pPr>
            <a:r>
              <a:rPr lang="en-US" i="1" dirty="0" smtClean="0">
                <a:solidFill>
                  <a:srgbClr val="0000CC"/>
                </a:solidFill>
              </a:rPr>
              <a:t>Conceptual Skills</a:t>
            </a:r>
          </a:p>
          <a:p>
            <a:pPr marL="571500" indent="-571500" algn="just">
              <a:buFont typeface="+mj-lt"/>
              <a:buAutoNum type="alphaLcPeriod"/>
            </a:pPr>
            <a:r>
              <a:rPr lang="en-US" i="1" dirty="0" smtClean="0">
                <a:solidFill>
                  <a:srgbClr val="0000CC"/>
                </a:solidFill>
              </a:rPr>
              <a:t>Human Relation Skills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60</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III. Managerial Skills</a:t>
            </a:r>
            <a:endParaRPr lang="en-US" dirty="0"/>
          </a:p>
        </p:txBody>
      </p:sp>
      <p:sp>
        <p:nvSpPr>
          <p:cNvPr id="9" name="Content Placeholder 8"/>
          <p:cNvSpPr>
            <a:spLocks noGrp="1"/>
          </p:cNvSpPr>
          <p:nvPr>
            <p:ph idx="1"/>
          </p:nvPr>
        </p:nvSpPr>
        <p:spPr/>
        <p:txBody>
          <a:bodyPr>
            <a:normAutofit fontScale="70000" lnSpcReduction="20000"/>
          </a:bodyPr>
          <a:lstStyle/>
          <a:p>
            <a:pPr algn="just"/>
            <a:r>
              <a:rPr lang="en-US" sz="3600" b="1" i="1" dirty="0" smtClean="0">
                <a:solidFill>
                  <a:srgbClr val="0000CC"/>
                </a:solidFill>
              </a:rPr>
              <a:t>Conceptual skills</a:t>
            </a:r>
            <a:r>
              <a:rPr lang="en-US" sz="3600" dirty="0" smtClean="0"/>
              <a:t>: </a:t>
            </a:r>
            <a:r>
              <a:rPr lang="en-US" dirty="0" smtClean="0"/>
              <a:t>The ability to analyze and diagnose a situation and distinguish between cause and effect.</a:t>
            </a:r>
          </a:p>
          <a:p>
            <a:pPr algn="just">
              <a:buNone/>
            </a:pPr>
            <a:r>
              <a:rPr lang="en-US" dirty="0" smtClean="0"/>
              <a:t>	- </a:t>
            </a:r>
            <a:r>
              <a:rPr lang="en-US" i="1" dirty="0" smtClean="0">
                <a:solidFill>
                  <a:srgbClr val="FF0000"/>
                </a:solidFill>
              </a:rPr>
              <a:t>Decision making skills</a:t>
            </a:r>
            <a:r>
              <a:rPr lang="en-US" dirty="0" smtClean="0"/>
              <a:t>: ability to take timely and accurate decisions.</a:t>
            </a:r>
          </a:p>
          <a:p>
            <a:pPr algn="just">
              <a:buNone/>
            </a:pPr>
            <a:r>
              <a:rPr lang="en-US" dirty="0" smtClean="0"/>
              <a:t>	- </a:t>
            </a:r>
            <a:r>
              <a:rPr lang="en-US" i="1" dirty="0" smtClean="0">
                <a:solidFill>
                  <a:srgbClr val="FF0000"/>
                </a:solidFill>
              </a:rPr>
              <a:t>Organizational skills</a:t>
            </a:r>
            <a:r>
              <a:rPr lang="en-US" dirty="0" smtClean="0"/>
              <a:t>: ability to place right men for the right job.</a:t>
            </a:r>
          </a:p>
          <a:p>
            <a:pPr algn="just"/>
            <a:r>
              <a:rPr lang="en-US" sz="3600" b="1" i="1" dirty="0" smtClean="0">
                <a:solidFill>
                  <a:srgbClr val="0000CC"/>
                </a:solidFill>
              </a:rPr>
              <a:t>Human skills</a:t>
            </a:r>
            <a:r>
              <a:rPr lang="en-US" sz="3600" dirty="0" smtClean="0"/>
              <a:t>: </a:t>
            </a:r>
            <a:r>
              <a:rPr lang="en-US" dirty="0" smtClean="0"/>
              <a:t>The ability to understand, alter, lead, and control the behavior of other individuals and groups.</a:t>
            </a:r>
          </a:p>
          <a:p>
            <a:pPr algn="just">
              <a:buNone/>
            </a:pPr>
            <a:r>
              <a:rPr lang="en-US" dirty="0" smtClean="0"/>
              <a:t>	- </a:t>
            </a:r>
            <a:r>
              <a:rPr lang="en-US" i="1" dirty="0" smtClean="0">
                <a:solidFill>
                  <a:srgbClr val="FF0000"/>
                </a:solidFill>
              </a:rPr>
              <a:t>Communicating skills</a:t>
            </a:r>
            <a:r>
              <a:rPr lang="en-US" dirty="0" smtClean="0"/>
              <a:t>: ability to pass on information.</a:t>
            </a:r>
          </a:p>
          <a:p>
            <a:pPr algn="just">
              <a:buNone/>
            </a:pPr>
            <a:r>
              <a:rPr lang="en-US" dirty="0" smtClean="0"/>
              <a:t>	- </a:t>
            </a:r>
            <a:r>
              <a:rPr lang="en-US" i="1" dirty="0" smtClean="0">
                <a:solidFill>
                  <a:srgbClr val="FF0000"/>
                </a:solidFill>
              </a:rPr>
              <a:t>Motivating skills</a:t>
            </a:r>
            <a:r>
              <a:rPr lang="en-US" dirty="0" smtClean="0"/>
              <a:t>: ability to inspire the subordinates.</a:t>
            </a:r>
          </a:p>
          <a:p>
            <a:pPr algn="just">
              <a:buNone/>
            </a:pPr>
            <a:r>
              <a:rPr lang="en-US" dirty="0" smtClean="0"/>
              <a:t>	- </a:t>
            </a:r>
            <a:r>
              <a:rPr lang="en-US" i="1" dirty="0" smtClean="0">
                <a:solidFill>
                  <a:srgbClr val="FF0000"/>
                </a:solidFill>
              </a:rPr>
              <a:t>Leadership skills</a:t>
            </a:r>
            <a:r>
              <a:rPr lang="en-US" dirty="0" smtClean="0"/>
              <a:t>: ability to inspire confidence and trust in the sub-ordinates.</a:t>
            </a:r>
          </a:p>
          <a:p>
            <a:pPr algn="just"/>
            <a:r>
              <a:rPr lang="en-US" sz="3600" b="1" i="1" dirty="0" smtClean="0">
                <a:solidFill>
                  <a:srgbClr val="0000CC"/>
                </a:solidFill>
              </a:rPr>
              <a:t>Technical skills</a:t>
            </a:r>
            <a:r>
              <a:rPr lang="en-US" sz="3600" dirty="0" smtClean="0"/>
              <a:t>: </a:t>
            </a:r>
            <a:r>
              <a:rPr lang="en-US" dirty="0" smtClean="0"/>
              <a:t>Job-specific skills required to perform a particular type of work or occupation at a high level.</a:t>
            </a:r>
          </a:p>
          <a:p>
            <a:pPr algn="just">
              <a:buNone/>
            </a:pPr>
            <a:r>
              <a:rPr lang="en-US" dirty="0" smtClean="0"/>
              <a:t>	- </a:t>
            </a:r>
            <a:r>
              <a:rPr lang="en-US" i="1" dirty="0" smtClean="0">
                <a:solidFill>
                  <a:srgbClr val="FF0000"/>
                </a:solidFill>
              </a:rPr>
              <a:t>ability to use methods, processes, tools, equipment, techniques and knowledge of a specialized field</a:t>
            </a:r>
            <a:r>
              <a:rPr lang="en-US" dirty="0" smtClean="0"/>
              <a:t>.</a:t>
            </a:r>
          </a:p>
        </p:txBody>
      </p:sp>
      <p:sp>
        <p:nvSpPr>
          <p:cNvPr id="5" name="Slide Number Placeholder 4"/>
          <p:cNvSpPr>
            <a:spLocks noGrp="1"/>
          </p:cNvSpPr>
          <p:nvPr>
            <p:ph type="sldNum" sz="quarter" idx="12"/>
          </p:nvPr>
        </p:nvSpPr>
        <p:spPr/>
        <p:txBody>
          <a:bodyPr/>
          <a:lstStyle/>
          <a:p>
            <a:fld id="{D51081E8-3327-495A-9823-FC891E0968B6}" type="slidenum">
              <a:rPr lang="en-US" smtClean="0"/>
              <a:pPr/>
              <a:t>61</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III. Managerial Skills</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62</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3074" name="Picture 2"/>
          <p:cNvPicPr>
            <a:picLocks noGrp="1" noChangeAspect="1" noChangeArrowheads="1"/>
          </p:cNvPicPr>
          <p:nvPr>
            <p:ph idx="1"/>
          </p:nvPr>
        </p:nvPicPr>
        <p:blipFill>
          <a:blip r:embed="rId3" cstate="print"/>
          <a:srcRect/>
          <a:stretch>
            <a:fillRect/>
          </a:stretch>
        </p:blipFill>
        <p:spPr bwMode="auto">
          <a:xfrm>
            <a:off x="381000" y="838200"/>
            <a:ext cx="83058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IV. Importance of Management</a:t>
            </a:r>
            <a:endParaRPr lang="en-US" dirty="0"/>
          </a:p>
        </p:txBody>
      </p:sp>
      <p:sp>
        <p:nvSpPr>
          <p:cNvPr id="3" name="Content Placeholder 2"/>
          <p:cNvSpPr>
            <a:spLocks noGrp="1"/>
          </p:cNvSpPr>
          <p:nvPr>
            <p:ph sz="half" idx="1"/>
          </p:nvPr>
        </p:nvSpPr>
        <p:spPr/>
        <p:txBody>
          <a:bodyPr>
            <a:normAutofit fontScale="92500" lnSpcReduction="20000"/>
          </a:bodyPr>
          <a:lstStyle/>
          <a:p>
            <a:pPr marL="514350" indent="-514350" algn="just">
              <a:buFont typeface="+mj-lt"/>
              <a:buAutoNum type="alphaLcPeriod"/>
            </a:pPr>
            <a:r>
              <a:rPr lang="en-US" i="1" dirty="0" smtClean="0"/>
              <a:t>The more efficient and effective use of scarce resources that organizations make of those resources, the greater the relative well-being and prosperity of people in that society.</a:t>
            </a:r>
          </a:p>
          <a:p>
            <a:pPr marL="514350" indent="-514350" algn="just">
              <a:buFont typeface="+mj-lt"/>
              <a:buAutoNum type="alphaLcPeriod"/>
            </a:pPr>
            <a:r>
              <a:rPr lang="en-US" i="1" dirty="0" smtClean="0"/>
              <a:t>Helps people deal with their bosses and coworkers.</a:t>
            </a:r>
          </a:p>
          <a:p>
            <a:pPr marL="514350" indent="-514350" algn="just">
              <a:buFont typeface="+mj-lt"/>
              <a:buAutoNum type="alphaLcPeriod"/>
            </a:pPr>
            <a:r>
              <a:rPr lang="en-US" i="1" dirty="0" smtClean="0"/>
              <a:t>Opens a path to a well-paying job and a satisfying career</a:t>
            </a:r>
          </a:p>
        </p:txBody>
      </p:sp>
      <p:sp>
        <p:nvSpPr>
          <p:cNvPr id="6" name="Slide Number Placeholder 5"/>
          <p:cNvSpPr>
            <a:spLocks noGrp="1"/>
          </p:cNvSpPr>
          <p:nvPr>
            <p:ph type="sldNum" sz="quarter" idx="12"/>
          </p:nvPr>
        </p:nvSpPr>
        <p:spPr/>
        <p:txBody>
          <a:bodyPr/>
          <a:lstStyle/>
          <a:p>
            <a:fld id="{D51081E8-3327-495A-9823-FC891E0968B6}" type="slidenum">
              <a:rPr lang="en-US" smtClean="0"/>
              <a:pPr/>
              <a:t>63</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12" name="Picture 5"/>
          <p:cNvPicPr>
            <a:picLocks noGrp="1" noChangeAspect="1" noChangeArrowheads="1"/>
          </p:cNvPicPr>
          <p:nvPr>
            <p:ph sz="half" idx="2"/>
          </p:nvPr>
        </p:nvPicPr>
        <p:blipFill>
          <a:blip r:embed="rId3" cstate="print"/>
          <a:stretch>
            <a:fillRect/>
          </a:stretch>
        </p:blipFill>
        <p:spPr bwMode="auto">
          <a:xfrm>
            <a:off x="4648200" y="1915715"/>
            <a:ext cx="4038600" cy="34075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V. Models of Management</a:t>
            </a:r>
            <a:endParaRPr lang="en-US" dirty="0"/>
          </a:p>
        </p:txBody>
      </p:sp>
      <p:sp>
        <p:nvSpPr>
          <p:cNvPr id="9" name="Content Placeholder 8"/>
          <p:cNvSpPr>
            <a:spLocks noGrp="1"/>
          </p:cNvSpPr>
          <p:nvPr>
            <p:ph idx="1"/>
          </p:nvPr>
        </p:nvSpPr>
        <p:spPr/>
        <p:txBody>
          <a:bodyPr>
            <a:normAutofit lnSpcReduction="10000"/>
          </a:bodyPr>
          <a:lstStyle/>
          <a:p>
            <a:pPr>
              <a:buNone/>
            </a:pPr>
            <a:r>
              <a:rPr lang="en-US" dirty="0" smtClean="0"/>
              <a:t>	Based on the different practices, there are seven different models of management.</a:t>
            </a:r>
          </a:p>
          <a:p>
            <a:pPr marL="514350" indent="-514350">
              <a:buFont typeface="+mj-lt"/>
              <a:buAutoNum type="arabicPeriod"/>
            </a:pPr>
            <a:r>
              <a:rPr lang="en-US" i="1" dirty="0" smtClean="0">
                <a:solidFill>
                  <a:srgbClr val="0000CC"/>
                </a:solidFill>
              </a:rPr>
              <a:t>Hierarchical management Model</a:t>
            </a:r>
          </a:p>
          <a:p>
            <a:pPr marL="514350" indent="-514350">
              <a:buFont typeface="+mj-lt"/>
              <a:buAutoNum type="arabicPeriod"/>
            </a:pPr>
            <a:r>
              <a:rPr lang="en-US" i="1" dirty="0" smtClean="0">
                <a:solidFill>
                  <a:srgbClr val="0000CC"/>
                </a:solidFill>
              </a:rPr>
              <a:t>Task oriented management model</a:t>
            </a:r>
          </a:p>
          <a:p>
            <a:pPr marL="514350" indent="-514350">
              <a:buFont typeface="+mj-lt"/>
              <a:buAutoNum type="arabicPeriod"/>
            </a:pPr>
            <a:r>
              <a:rPr lang="en-US" i="1" dirty="0" smtClean="0">
                <a:solidFill>
                  <a:srgbClr val="0000CC"/>
                </a:solidFill>
              </a:rPr>
              <a:t>Allocational management model</a:t>
            </a:r>
          </a:p>
          <a:p>
            <a:pPr marL="514350" indent="-514350">
              <a:buFont typeface="+mj-lt"/>
              <a:buAutoNum type="arabicPeriod"/>
            </a:pPr>
            <a:r>
              <a:rPr lang="en-US" i="1" dirty="0" smtClean="0">
                <a:solidFill>
                  <a:srgbClr val="0000CC"/>
                </a:solidFill>
              </a:rPr>
              <a:t>Transactional management model</a:t>
            </a:r>
          </a:p>
          <a:p>
            <a:pPr marL="514350" indent="-514350">
              <a:buFont typeface="+mj-lt"/>
              <a:buAutoNum type="arabicPeriod"/>
            </a:pPr>
            <a:r>
              <a:rPr lang="en-US" i="1" dirty="0" smtClean="0">
                <a:solidFill>
                  <a:srgbClr val="0000CC"/>
                </a:solidFill>
              </a:rPr>
              <a:t>Team effort management model</a:t>
            </a:r>
          </a:p>
          <a:p>
            <a:pPr marL="514350" indent="-514350">
              <a:buFont typeface="+mj-lt"/>
              <a:buAutoNum type="arabicPeriod"/>
            </a:pPr>
            <a:r>
              <a:rPr lang="en-US" i="1" dirty="0" smtClean="0">
                <a:solidFill>
                  <a:srgbClr val="0000CC"/>
                </a:solidFill>
              </a:rPr>
              <a:t>Knowledge oriented management model</a:t>
            </a:r>
          </a:p>
          <a:p>
            <a:pPr marL="514350" indent="-514350">
              <a:buFont typeface="+mj-lt"/>
              <a:buAutoNum type="arabicPeriod"/>
            </a:pPr>
            <a:r>
              <a:rPr lang="en-US" i="1" dirty="0" smtClean="0">
                <a:solidFill>
                  <a:srgbClr val="0000CC"/>
                </a:solidFill>
              </a:rPr>
              <a:t>Goal concentrates management model</a:t>
            </a:r>
          </a:p>
          <a:p>
            <a:pPr marL="514350" indent="-514350">
              <a:buNone/>
            </a:pPr>
            <a:endParaRPr lang="en-US" b="1" u="sng" dirty="0" smtClean="0"/>
          </a:p>
          <a:p>
            <a:pPr marL="514350" indent="-514350">
              <a:buFont typeface="+mj-lt"/>
              <a:buAutoNum type="arabicPeriod"/>
            </a:pPr>
            <a:endParaRPr lang="en-US" b="1" u="sng" dirty="0" smtClean="0"/>
          </a:p>
          <a:p>
            <a:pPr marL="514350" indent="-514350">
              <a:buFont typeface="+mj-lt"/>
              <a:buAutoNum type="arabicPeriod"/>
            </a:pPr>
            <a:endParaRPr lang="en-US" b="1" u="sng" dirty="0" smtClean="0"/>
          </a:p>
          <a:p>
            <a:pPr>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64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 Models of Management</a:t>
            </a:r>
            <a:endParaRPr lang="en-US" dirty="0"/>
          </a:p>
        </p:txBody>
      </p:sp>
      <p:sp>
        <p:nvSpPr>
          <p:cNvPr id="3" name="Content Placeholder 2"/>
          <p:cNvSpPr>
            <a:spLocks noGrp="1"/>
          </p:cNvSpPr>
          <p:nvPr>
            <p:ph sz="half" idx="1"/>
          </p:nvPr>
        </p:nvSpPr>
        <p:spPr/>
        <p:txBody>
          <a:bodyPr>
            <a:normAutofit fontScale="85000" lnSpcReduction="20000"/>
          </a:bodyPr>
          <a:lstStyle/>
          <a:p>
            <a:pPr marL="514350" indent="-514350" algn="just">
              <a:buFont typeface="+mj-lt"/>
              <a:buAutoNum type="arabicPeriod"/>
            </a:pPr>
            <a:r>
              <a:rPr lang="en-US" b="1" i="1" u="sng" dirty="0" smtClean="0">
                <a:solidFill>
                  <a:srgbClr val="0000CC"/>
                </a:solidFill>
              </a:rPr>
              <a:t>Hierarchical Management Model</a:t>
            </a:r>
          </a:p>
          <a:p>
            <a:pPr marL="514350" indent="-514350" algn="just">
              <a:buFontTx/>
              <a:buChar char="-"/>
            </a:pPr>
            <a:r>
              <a:rPr lang="en-US" dirty="0" smtClean="0"/>
              <a:t>Emphasizes responsibility and authority.</a:t>
            </a:r>
          </a:p>
          <a:p>
            <a:pPr marL="514350" indent="-514350" algn="just">
              <a:buFontTx/>
              <a:buChar char="-"/>
            </a:pPr>
            <a:r>
              <a:rPr lang="en-US" dirty="0" smtClean="0"/>
              <a:t>Managers receives authority from superior to control the work of sub-ordinates in return of responsibility.</a:t>
            </a:r>
          </a:p>
          <a:p>
            <a:pPr marL="514350" indent="-514350" algn="just">
              <a:buNone/>
            </a:pPr>
            <a:r>
              <a:rPr lang="en-US" dirty="0" smtClean="0"/>
              <a:t>	</a:t>
            </a:r>
            <a:r>
              <a:rPr lang="en-US" b="1" i="1" dirty="0" smtClean="0">
                <a:solidFill>
                  <a:srgbClr val="FF0000"/>
                </a:solidFill>
              </a:rPr>
              <a:t>Limitations:</a:t>
            </a:r>
            <a:r>
              <a:rPr lang="en-US" b="1" dirty="0" smtClean="0"/>
              <a:t> </a:t>
            </a:r>
            <a:r>
              <a:rPr lang="en-US" dirty="0" smtClean="0"/>
              <a:t>It cannot explain leadership or role of charisma &amp; it does not account for information connections &amp; communications.</a:t>
            </a:r>
          </a:p>
        </p:txBody>
      </p:sp>
      <p:sp>
        <p:nvSpPr>
          <p:cNvPr id="6" name="Slide Number Placeholder 5"/>
          <p:cNvSpPr>
            <a:spLocks noGrp="1"/>
          </p:cNvSpPr>
          <p:nvPr>
            <p:ph type="sldNum" sz="quarter" idx="12"/>
          </p:nvPr>
        </p:nvSpPr>
        <p:spPr/>
        <p:txBody>
          <a:bodyPr/>
          <a:lstStyle/>
          <a:p>
            <a:fld id="{D51081E8-3327-495A-9823-FC891E0968B6}" type="slidenum">
              <a:rPr lang="en-US" smtClean="0"/>
              <a:pPr/>
              <a:t>65</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9" name="Picture 2" descr="H:\study materials\Organisation and Management\downloads\fig2_2.gif"/>
          <p:cNvPicPr>
            <a:picLocks noGrp="1" noChangeAspect="1" noChangeArrowheads="1"/>
          </p:cNvPicPr>
          <p:nvPr>
            <p:ph sz="half" idx="2"/>
          </p:nvPr>
        </p:nvPicPr>
        <p:blipFill>
          <a:blip r:embed="rId3" cstate="print"/>
          <a:stretch>
            <a:fillRect/>
          </a:stretch>
        </p:blipFill>
        <p:spPr bwMode="auto">
          <a:xfrm>
            <a:off x="4648200" y="1219200"/>
            <a:ext cx="4038600" cy="48006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 Models of Management</a:t>
            </a:r>
            <a:endParaRPr lang="en-US" dirty="0"/>
          </a:p>
        </p:txBody>
      </p:sp>
      <p:sp>
        <p:nvSpPr>
          <p:cNvPr id="3" name="Content Placeholder 2"/>
          <p:cNvSpPr>
            <a:spLocks noGrp="1"/>
          </p:cNvSpPr>
          <p:nvPr>
            <p:ph sz="half" idx="1"/>
          </p:nvPr>
        </p:nvSpPr>
        <p:spPr/>
        <p:txBody>
          <a:bodyPr>
            <a:normAutofit fontScale="92500" lnSpcReduction="10000"/>
          </a:bodyPr>
          <a:lstStyle/>
          <a:p>
            <a:pPr marL="514350" indent="-514350">
              <a:buAutoNum type="arabicPeriod" startAt="2"/>
            </a:pPr>
            <a:r>
              <a:rPr lang="en-US" b="1" i="1" u="sng" dirty="0" smtClean="0">
                <a:solidFill>
                  <a:srgbClr val="0000CC"/>
                </a:solidFill>
              </a:rPr>
              <a:t>Task oriented management model</a:t>
            </a:r>
          </a:p>
          <a:p>
            <a:pPr marL="514350" indent="-514350">
              <a:buFontTx/>
              <a:buChar char="-"/>
            </a:pPr>
            <a:r>
              <a:rPr lang="en-US" dirty="0" smtClean="0"/>
              <a:t>Managers performs 5 major tasks (planning, organizing, coordinating, directing and controlling.</a:t>
            </a:r>
          </a:p>
          <a:p>
            <a:pPr marL="514350" indent="-514350">
              <a:buFontTx/>
              <a:buChar char="-"/>
            </a:pPr>
            <a:r>
              <a:rPr lang="en-US" dirty="0" smtClean="0"/>
              <a:t>The process is not linear and can have cycles and can create arbitrary and possesses artificial links between managers and workers.</a:t>
            </a:r>
          </a:p>
        </p:txBody>
      </p:sp>
      <p:sp>
        <p:nvSpPr>
          <p:cNvPr id="6" name="Slide Number Placeholder 5"/>
          <p:cNvSpPr>
            <a:spLocks noGrp="1"/>
          </p:cNvSpPr>
          <p:nvPr>
            <p:ph type="sldNum" sz="quarter" idx="12"/>
          </p:nvPr>
        </p:nvSpPr>
        <p:spPr/>
        <p:txBody>
          <a:bodyPr/>
          <a:lstStyle/>
          <a:p>
            <a:fld id="{D51081E8-3327-495A-9823-FC891E0968B6}" type="slidenum">
              <a:rPr lang="en-US" smtClean="0"/>
              <a:pPr/>
              <a:t>66</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
        <p:nvSpPr>
          <p:cNvPr id="10" name="Oval 9"/>
          <p:cNvSpPr/>
          <p:nvPr/>
        </p:nvSpPr>
        <p:spPr>
          <a:xfrm>
            <a:off x="5867400" y="1066800"/>
            <a:ext cx="1524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Planning</a:t>
            </a:r>
            <a:endParaRPr lang="en-US" dirty="0"/>
          </a:p>
        </p:txBody>
      </p:sp>
      <p:sp>
        <p:nvSpPr>
          <p:cNvPr id="11" name="Oval 10"/>
          <p:cNvSpPr/>
          <p:nvPr/>
        </p:nvSpPr>
        <p:spPr>
          <a:xfrm>
            <a:off x="4495800" y="2286000"/>
            <a:ext cx="1600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Controlling</a:t>
            </a:r>
            <a:endParaRPr lang="en-US" sz="1600" dirty="0"/>
          </a:p>
        </p:txBody>
      </p:sp>
      <p:sp>
        <p:nvSpPr>
          <p:cNvPr id="12" name="Oval 11"/>
          <p:cNvSpPr/>
          <p:nvPr/>
        </p:nvSpPr>
        <p:spPr>
          <a:xfrm>
            <a:off x="4876800" y="3886200"/>
            <a:ext cx="1447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Directing</a:t>
            </a:r>
            <a:endParaRPr lang="en-US" dirty="0"/>
          </a:p>
        </p:txBody>
      </p:sp>
      <p:sp>
        <p:nvSpPr>
          <p:cNvPr id="13" name="Oval 12"/>
          <p:cNvSpPr/>
          <p:nvPr/>
        </p:nvSpPr>
        <p:spPr>
          <a:xfrm>
            <a:off x="7315200" y="3886200"/>
            <a:ext cx="1676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a:t>
            </a:r>
            <a:r>
              <a:rPr lang="en-US" dirty="0" err="1" smtClean="0"/>
              <a:t>ordinating</a:t>
            </a:r>
            <a:endParaRPr lang="en-US" dirty="0"/>
          </a:p>
        </p:txBody>
      </p:sp>
      <p:sp>
        <p:nvSpPr>
          <p:cNvPr id="14" name="Oval 13"/>
          <p:cNvSpPr/>
          <p:nvPr/>
        </p:nvSpPr>
        <p:spPr>
          <a:xfrm>
            <a:off x="7391400" y="2209800"/>
            <a:ext cx="1752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Organizing</a:t>
            </a:r>
            <a:endParaRPr lang="en-US" dirty="0"/>
          </a:p>
        </p:txBody>
      </p:sp>
      <p:cxnSp>
        <p:nvCxnSpPr>
          <p:cNvPr id="16" name="Straight Connector 15"/>
          <p:cNvCxnSpPr/>
          <p:nvPr/>
        </p:nvCxnSpPr>
        <p:spPr>
          <a:xfrm flipH="1">
            <a:off x="5715000" y="1752600"/>
            <a:ext cx="228929" cy="572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0" y="3200400"/>
            <a:ext cx="3048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229600" y="2819400"/>
            <a:ext cx="39222"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3" idx="3"/>
          </p:cNvCxnSpPr>
          <p:nvPr/>
        </p:nvCxnSpPr>
        <p:spPr>
          <a:xfrm flipH="1">
            <a:off x="6172200" y="4666689"/>
            <a:ext cx="1388503" cy="20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7391400" y="1676400"/>
            <a:ext cx="762000" cy="609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 Models of Management</a:t>
            </a:r>
            <a:endParaRPr lang="en-US" dirty="0"/>
          </a:p>
        </p:txBody>
      </p:sp>
      <p:sp>
        <p:nvSpPr>
          <p:cNvPr id="3" name="Content Placeholder 2"/>
          <p:cNvSpPr>
            <a:spLocks noGrp="1"/>
          </p:cNvSpPr>
          <p:nvPr>
            <p:ph sz="half" idx="1"/>
          </p:nvPr>
        </p:nvSpPr>
        <p:spPr/>
        <p:txBody>
          <a:bodyPr>
            <a:normAutofit fontScale="77500" lnSpcReduction="20000"/>
          </a:bodyPr>
          <a:lstStyle/>
          <a:p>
            <a:pPr marL="514350" indent="-514350">
              <a:buAutoNum type="arabicPeriod" startAt="3"/>
            </a:pPr>
            <a:r>
              <a:rPr lang="en-US" b="1" i="1" u="sng" dirty="0" smtClean="0">
                <a:solidFill>
                  <a:srgbClr val="0000CC"/>
                </a:solidFill>
              </a:rPr>
              <a:t>Allocational management model</a:t>
            </a:r>
          </a:p>
          <a:p>
            <a:pPr marL="514350" indent="-514350">
              <a:buFontTx/>
              <a:buChar char="-"/>
            </a:pPr>
            <a:r>
              <a:rPr lang="en-US" dirty="0" smtClean="0"/>
              <a:t>A resource manager obtains, allocates, shares, monitors consumption and return resources keeping the ‘cup topped up’ as necessary.</a:t>
            </a:r>
          </a:p>
          <a:p>
            <a:pPr marL="514350" indent="-514350">
              <a:buFontTx/>
              <a:buChar char="-"/>
            </a:pPr>
            <a:r>
              <a:rPr lang="en-US" dirty="0" smtClean="0"/>
              <a:t>It does not provide a true process view of management.</a:t>
            </a:r>
          </a:p>
          <a:p>
            <a:pPr marL="514350" indent="-514350">
              <a:buFontTx/>
              <a:buChar char="-"/>
            </a:pPr>
            <a:r>
              <a:rPr lang="en-US" dirty="0" smtClean="0"/>
              <a:t>It distinguishes among the type of resources and stages of resources and recognizes the nature of the organization.</a:t>
            </a:r>
          </a:p>
          <a:p>
            <a:pPr marL="514350" indent="-514350">
              <a:buNone/>
            </a:pPr>
            <a:endParaRPr lang="en-US" dirty="0" smtClean="0"/>
          </a:p>
        </p:txBody>
      </p:sp>
      <p:sp>
        <p:nvSpPr>
          <p:cNvPr id="6" name="Slide Number Placeholder 5"/>
          <p:cNvSpPr>
            <a:spLocks noGrp="1"/>
          </p:cNvSpPr>
          <p:nvPr>
            <p:ph type="sldNum" sz="quarter" idx="12"/>
          </p:nvPr>
        </p:nvSpPr>
        <p:spPr/>
        <p:txBody>
          <a:bodyPr/>
          <a:lstStyle/>
          <a:p>
            <a:fld id="{D51081E8-3327-495A-9823-FC891E0968B6}" type="slidenum">
              <a:rPr lang="en-US" smtClean="0"/>
              <a:pPr/>
              <a:t>67</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graphicFrame>
        <p:nvGraphicFramePr>
          <p:cNvPr id="9" name="Content Placeholder 8"/>
          <p:cNvGraphicFramePr>
            <a:graphicFrameLocks noGrp="1"/>
          </p:cNvGraphicFramePr>
          <p:nvPr>
            <p:ph sz="half" idx="2"/>
          </p:nvPr>
        </p:nvGraphicFramePr>
        <p:xfrm>
          <a:off x="4648200" y="1676400"/>
          <a:ext cx="4038600" cy="3810000"/>
        </p:xfrm>
        <a:graphic>
          <a:graphicData uri="http://schemas.openxmlformats.org/drawingml/2006/table">
            <a:tbl>
              <a:tblPr firstRow="1" bandRow="1">
                <a:tableStyleId>{5C22544A-7EE6-4342-B048-85BDC9FD1C3A}</a:tableStyleId>
              </a:tblPr>
              <a:tblGrid>
                <a:gridCol w="1009650"/>
                <a:gridCol w="1047750"/>
                <a:gridCol w="971550"/>
                <a:gridCol w="1009650"/>
              </a:tblGrid>
              <a:tr h="1270000">
                <a:tc>
                  <a:txBody>
                    <a:bodyPr/>
                    <a:lstStyle/>
                    <a:p>
                      <a:endParaRPr lang="en-US" dirty="0"/>
                    </a:p>
                  </a:txBody>
                  <a:tcPr/>
                </a:tc>
                <a:tc rowSpan="2">
                  <a:txBody>
                    <a:bodyPr/>
                    <a:lstStyle/>
                    <a:p>
                      <a:endParaRPr lang="en-US" dirty="0"/>
                    </a:p>
                  </a:txBody>
                  <a:tcPr>
                    <a:solidFill>
                      <a:schemeClr val="tx1"/>
                    </a:solidFill>
                  </a:tcPr>
                </a:tc>
                <a:tc rowSpan="3">
                  <a:txBody>
                    <a:bodyPr/>
                    <a:lstStyle/>
                    <a:p>
                      <a:endParaRPr lang="en-US" dirty="0"/>
                    </a:p>
                  </a:txBody>
                  <a:tcPr>
                    <a:solidFill>
                      <a:srgbClr val="00B050"/>
                    </a:solidFill>
                  </a:tcPr>
                </a:tc>
                <a:tc>
                  <a:txBody>
                    <a:bodyPr/>
                    <a:lstStyle/>
                    <a:p>
                      <a:endParaRPr lang="en-US" dirty="0"/>
                    </a:p>
                  </a:txBody>
                  <a:tcPr>
                    <a:solidFill>
                      <a:schemeClr val="accent4"/>
                    </a:solidFill>
                  </a:tcPr>
                </a:tc>
              </a:tr>
              <a:tr h="1270000">
                <a:tc rowSpan="2">
                  <a:txBody>
                    <a:bodyPr/>
                    <a:lstStyle/>
                    <a:p>
                      <a:endParaRPr lang="en-US" dirty="0"/>
                    </a:p>
                  </a:txBody>
                  <a:tcPr>
                    <a:solidFill>
                      <a:srgbClr val="FF0000"/>
                    </a:solidFill>
                  </a:tcPr>
                </a:tc>
                <a:tc vMerge="1">
                  <a:txBody>
                    <a:bodyPr/>
                    <a:lstStyle/>
                    <a:p>
                      <a:endParaRPr lang="en-US" dirty="0"/>
                    </a:p>
                  </a:txBody>
                  <a:tcPr/>
                </a:tc>
                <a:tc vMerge="1">
                  <a:txBody>
                    <a:bodyPr/>
                    <a:lstStyle/>
                    <a:p>
                      <a:endParaRPr lang="en-US" dirty="0"/>
                    </a:p>
                  </a:txBody>
                  <a:tcPr/>
                </a:tc>
                <a:tc>
                  <a:txBody>
                    <a:bodyPr/>
                    <a:lstStyle/>
                    <a:p>
                      <a:endParaRPr lang="en-US" dirty="0"/>
                    </a:p>
                  </a:txBody>
                  <a:tcPr>
                    <a:solidFill>
                      <a:schemeClr val="accent2"/>
                    </a:solidFill>
                  </a:tcPr>
                </a:tc>
              </a:tr>
              <a:tr h="1270000">
                <a:tc vMerge="1">
                  <a:txBody>
                    <a:bodyPr/>
                    <a:lstStyle/>
                    <a:p>
                      <a:endParaRPr lang="en-US" dirty="0"/>
                    </a:p>
                  </a:txBody>
                  <a:tcPr/>
                </a:tc>
                <a:tc>
                  <a:txBody>
                    <a:bodyPr/>
                    <a:lstStyle/>
                    <a:p>
                      <a:endParaRPr lang="en-US"/>
                    </a:p>
                  </a:txBody>
                  <a:tcPr/>
                </a:tc>
                <a:tc vMerge="1">
                  <a:txBody>
                    <a:bodyPr/>
                    <a:lstStyle/>
                    <a:p>
                      <a:endParaRPr lang="en-US" dirty="0"/>
                    </a:p>
                  </a:txBody>
                  <a:tcPr/>
                </a:tc>
                <a:tc>
                  <a:txBody>
                    <a:bodyPr/>
                    <a:lstStyle/>
                    <a:p>
                      <a:endParaRPr lang="en-US" dirty="0"/>
                    </a:p>
                  </a:txBody>
                  <a:tcPr>
                    <a:solidFill>
                      <a:srgbClr val="FFFF00"/>
                    </a:solidFill>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 Models of Management</a:t>
            </a:r>
            <a:endParaRPr lang="en-US" dirty="0"/>
          </a:p>
        </p:txBody>
      </p:sp>
      <p:sp>
        <p:nvSpPr>
          <p:cNvPr id="3" name="Content Placeholder 2"/>
          <p:cNvSpPr>
            <a:spLocks noGrp="1"/>
          </p:cNvSpPr>
          <p:nvPr>
            <p:ph sz="half" idx="1"/>
          </p:nvPr>
        </p:nvSpPr>
        <p:spPr/>
        <p:txBody>
          <a:bodyPr>
            <a:normAutofit fontScale="77500" lnSpcReduction="20000"/>
          </a:bodyPr>
          <a:lstStyle/>
          <a:p>
            <a:pPr marL="514350" indent="-514350">
              <a:buAutoNum type="arabicPeriod" startAt="4"/>
            </a:pPr>
            <a:r>
              <a:rPr lang="en-US" b="1" i="1" u="sng" dirty="0" smtClean="0">
                <a:solidFill>
                  <a:srgbClr val="0000CC"/>
                </a:solidFill>
              </a:rPr>
              <a:t>Transactional management model</a:t>
            </a:r>
          </a:p>
          <a:p>
            <a:pPr marL="514350" indent="-514350">
              <a:buFontTx/>
              <a:buChar char="-"/>
            </a:pPr>
            <a:r>
              <a:rPr lang="en-US" dirty="0" smtClean="0"/>
              <a:t>It views management as a stage in value added chains of organizational efforts.</a:t>
            </a:r>
          </a:p>
          <a:p>
            <a:pPr marL="514350" indent="-514350">
              <a:buFontTx/>
              <a:buChar char="-"/>
            </a:pPr>
            <a:r>
              <a:rPr lang="en-US" dirty="0" smtClean="0"/>
              <a:t>It stress the role in adding value to the raw resources, an organization uses to produce it products or services.</a:t>
            </a:r>
          </a:p>
          <a:p>
            <a:pPr marL="514350" indent="-514350">
              <a:buFontTx/>
              <a:buChar char="-"/>
            </a:pPr>
            <a:r>
              <a:rPr lang="en-US" dirty="0" smtClean="0"/>
              <a:t>It closely examines the process through which management adds value.</a:t>
            </a:r>
          </a:p>
          <a:p>
            <a:pPr marL="514350" indent="-514350">
              <a:buFontTx/>
              <a:buChar char="-"/>
            </a:pPr>
            <a:r>
              <a:rPr lang="en-US" dirty="0" smtClean="0"/>
              <a:t>It sees management as integral to the organization rather than just a control.</a:t>
            </a:r>
          </a:p>
        </p:txBody>
      </p:sp>
      <p:sp>
        <p:nvSpPr>
          <p:cNvPr id="6" name="Slide Number Placeholder 5"/>
          <p:cNvSpPr>
            <a:spLocks noGrp="1"/>
          </p:cNvSpPr>
          <p:nvPr>
            <p:ph type="sldNum" sz="quarter" idx="12"/>
          </p:nvPr>
        </p:nvSpPr>
        <p:spPr/>
        <p:txBody>
          <a:bodyPr/>
          <a:lstStyle/>
          <a:p>
            <a:fld id="{D51081E8-3327-495A-9823-FC891E0968B6}" type="slidenum">
              <a:rPr lang="en-US" smtClean="0"/>
              <a:pPr/>
              <a:t>68</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
        <p:nvSpPr>
          <p:cNvPr id="9" name="Oval 8"/>
          <p:cNvSpPr/>
          <p:nvPr/>
        </p:nvSpPr>
        <p:spPr>
          <a:xfrm>
            <a:off x="5638800" y="1600200"/>
            <a:ext cx="1981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43400" y="2971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562600" y="3810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705600" y="3657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077200" y="2971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5257800" y="2209800"/>
            <a:ext cx="5334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1" idx="0"/>
          </p:cNvCxnSpPr>
          <p:nvPr/>
        </p:nvCxnSpPr>
        <p:spPr>
          <a:xfrm flipH="1">
            <a:off x="6019800" y="2362200"/>
            <a:ext cx="2286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34200" y="2514600"/>
            <a:ext cx="38100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467600" y="2286000"/>
            <a:ext cx="762000" cy="762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 Models of Management</a:t>
            </a:r>
            <a:endParaRPr lang="en-US" dirty="0"/>
          </a:p>
        </p:txBody>
      </p:sp>
      <p:sp>
        <p:nvSpPr>
          <p:cNvPr id="3" name="Content Placeholder 2"/>
          <p:cNvSpPr>
            <a:spLocks noGrp="1"/>
          </p:cNvSpPr>
          <p:nvPr>
            <p:ph sz="half" idx="1"/>
          </p:nvPr>
        </p:nvSpPr>
        <p:spPr/>
        <p:txBody>
          <a:bodyPr>
            <a:normAutofit fontScale="77500" lnSpcReduction="20000"/>
          </a:bodyPr>
          <a:lstStyle/>
          <a:p>
            <a:pPr marL="514350" indent="-514350">
              <a:buAutoNum type="arabicPeriod" startAt="5"/>
            </a:pPr>
            <a:r>
              <a:rPr lang="en-US" b="1" i="1" u="sng" dirty="0" smtClean="0">
                <a:solidFill>
                  <a:srgbClr val="0000CC"/>
                </a:solidFill>
              </a:rPr>
              <a:t>Team effort management model</a:t>
            </a:r>
          </a:p>
          <a:p>
            <a:pPr marL="514350" indent="-514350">
              <a:buFontTx/>
              <a:buChar char="-"/>
            </a:pPr>
            <a:r>
              <a:rPr lang="en-US" dirty="0" smtClean="0"/>
              <a:t>Managers are concerned with group development and functioning.</a:t>
            </a:r>
          </a:p>
          <a:p>
            <a:pPr marL="514350" indent="-514350">
              <a:buFontTx/>
              <a:buChar char="-"/>
            </a:pPr>
            <a:r>
              <a:rPr lang="en-US" dirty="0" smtClean="0"/>
              <a:t>As team leaders, managers are expected to embody the typical characteristics of group in order to motivate the group.</a:t>
            </a:r>
          </a:p>
          <a:p>
            <a:pPr marL="514350" indent="-514350">
              <a:buFontTx/>
              <a:buChar char="-"/>
            </a:pPr>
            <a:r>
              <a:rPr lang="en-US" dirty="0" smtClean="0"/>
              <a:t>Complex set of interlocking teams in which managers concentrates on co-operation, leadership and coordination.</a:t>
            </a:r>
          </a:p>
        </p:txBody>
      </p:sp>
      <p:sp>
        <p:nvSpPr>
          <p:cNvPr id="6" name="Slide Number Placeholder 5"/>
          <p:cNvSpPr>
            <a:spLocks noGrp="1"/>
          </p:cNvSpPr>
          <p:nvPr>
            <p:ph type="sldNum" sz="quarter" idx="12"/>
          </p:nvPr>
        </p:nvSpPr>
        <p:spPr/>
        <p:txBody>
          <a:bodyPr/>
          <a:lstStyle/>
          <a:p>
            <a:fld id="{D51081E8-3327-495A-9823-FC891E0968B6}" type="slidenum">
              <a:rPr lang="en-US" smtClean="0"/>
              <a:pPr/>
              <a:t>69</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1026" name="Picture 2" descr="H:\study materials\Organisation and Management\downloads\images1.jpg"/>
          <p:cNvPicPr>
            <a:picLocks noGrp="1" noChangeAspect="1" noChangeArrowheads="1"/>
          </p:cNvPicPr>
          <p:nvPr>
            <p:ph sz="half" idx="2"/>
          </p:nvPr>
        </p:nvPicPr>
        <p:blipFill>
          <a:blip r:embed="rId3" cstate="print"/>
          <a:srcRect/>
          <a:stretch>
            <a:fillRect/>
          </a:stretch>
        </p:blipFill>
        <p:spPr bwMode="auto">
          <a:xfrm>
            <a:off x="4495800" y="1752600"/>
            <a:ext cx="4038600" cy="3733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Course outline</a:t>
            </a:r>
            <a:endParaRPr lang="en-US" dirty="0"/>
          </a:p>
        </p:txBody>
      </p:sp>
      <p:sp>
        <p:nvSpPr>
          <p:cNvPr id="9" name="Content Placeholder 8"/>
          <p:cNvSpPr>
            <a:spLocks noGrp="1"/>
          </p:cNvSpPr>
          <p:nvPr>
            <p:ph idx="1"/>
          </p:nvPr>
        </p:nvSpPr>
        <p:spPr/>
        <p:txBody>
          <a:bodyPr>
            <a:normAutofit fontScale="55000" lnSpcReduction="20000"/>
          </a:bodyPr>
          <a:lstStyle/>
          <a:p>
            <a:pPr marL="514350" indent="-514350">
              <a:buNone/>
            </a:pPr>
            <a:r>
              <a:rPr lang="en-US" sz="4500" b="1" dirty="0" smtClean="0">
                <a:solidFill>
                  <a:srgbClr val="0628D4"/>
                </a:solidFill>
              </a:rPr>
              <a:t>3.   Motivation, Leadership and Entrepreneurship (10 hours)</a:t>
            </a:r>
          </a:p>
          <a:p>
            <a:pPr marL="514350" indent="-514350">
              <a:buNone/>
            </a:pPr>
            <a:endParaRPr lang="en-US" dirty="0" smtClean="0"/>
          </a:p>
          <a:p>
            <a:pPr marL="514350" indent="-514350">
              <a:buNone/>
            </a:pPr>
            <a:r>
              <a:rPr lang="en-US" b="1" i="1" dirty="0" smtClean="0">
                <a:solidFill>
                  <a:srgbClr val="00B0F0"/>
                </a:solidFill>
              </a:rPr>
              <a:t>3.1 Motivation ( 2 hours)</a:t>
            </a:r>
          </a:p>
          <a:p>
            <a:pPr>
              <a:buFont typeface="Wingdings" panose="05000000000000000000" pitchFamily="2" charset="2"/>
              <a:buChar char="Ø"/>
            </a:pPr>
            <a:r>
              <a:rPr lang="en-US" dirty="0"/>
              <a:t>Human </a:t>
            </a:r>
            <a:r>
              <a:rPr lang="en-US" dirty="0" smtClean="0"/>
              <a:t>needs</a:t>
            </a:r>
          </a:p>
          <a:p>
            <a:pPr>
              <a:buFont typeface="Wingdings" panose="05000000000000000000" pitchFamily="2" charset="2"/>
              <a:buChar char="Ø"/>
            </a:pPr>
            <a:r>
              <a:rPr lang="en-US" dirty="0" smtClean="0"/>
              <a:t>Maslow’s </a:t>
            </a:r>
            <a:r>
              <a:rPr lang="en-US" dirty="0"/>
              <a:t>Hierarchy of </a:t>
            </a:r>
            <a:r>
              <a:rPr lang="en-US" dirty="0" smtClean="0"/>
              <a:t>needs</a:t>
            </a:r>
          </a:p>
          <a:p>
            <a:pPr>
              <a:buFont typeface="Wingdings" panose="05000000000000000000" pitchFamily="2" charset="2"/>
              <a:buChar char="Ø"/>
            </a:pPr>
            <a:r>
              <a:rPr lang="en-US" dirty="0" smtClean="0"/>
              <a:t>Motivation</a:t>
            </a:r>
          </a:p>
          <a:p>
            <a:pPr>
              <a:buFont typeface="Wingdings" panose="05000000000000000000" pitchFamily="2" charset="2"/>
              <a:buChar char="Ø"/>
            </a:pPr>
            <a:r>
              <a:rPr lang="en-US" dirty="0" smtClean="0"/>
              <a:t>Types </a:t>
            </a:r>
            <a:r>
              <a:rPr lang="en-US" dirty="0"/>
              <a:t>of </a:t>
            </a:r>
            <a:r>
              <a:rPr lang="en-US" dirty="0" smtClean="0"/>
              <a:t>Motivation</a:t>
            </a:r>
          </a:p>
          <a:p>
            <a:pPr>
              <a:buFont typeface="Wingdings" panose="05000000000000000000" pitchFamily="2" charset="2"/>
              <a:buChar char="Ø"/>
            </a:pPr>
            <a:r>
              <a:rPr lang="en-US" dirty="0" smtClean="0"/>
              <a:t>Attitude </a:t>
            </a:r>
            <a:r>
              <a:rPr lang="en-US" dirty="0"/>
              <a:t>Motivation; Group Motivation; Executive </a:t>
            </a:r>
            <a:r>
              <a:rPr lang="en-US" dirty="0" smtClean="0"/>
              <a:t>Motivation</a:t>
            </a:r>
          </a:p>
          <a:p>
            <a:pPr>
              <a:buFont typeface="Wingdings" panose="05000000000000000000" pitchFamily="2" charset="2"/>
              <a:buChar char="Ø"/>
            </a:pPr>
            <a:r>
              <a:rPr lang="en-US" dirty="0" smtClean="0"/>
              <a:t>Techniques </a:t>
            </a:r>
            <a:r>
              <a:rPr lang="en-US" dirty="0"/>
              <a:t>of </a:t>
            </a:r>
            <a:r>
              <a:rPr lang="en-US" dirty="0" smtClean="0"/>
              <a:t>Motivation</a:t>
            </a:r>
          </a:p>
          <a:p>
            <a:pPr>
              <a:buFont typeface="Wingdings" panose="05000000000000000000" pitchFamily="2" charset="2"/>
              <a:buChar char="Ø"/>
            </a:pPr>
            <a:r>
              <a:rPr lang="en-US" dirty="0" smtClean="0"/>
              <a:t>Motivation </a:t>
            </a:r>
            <a:r>
              <a:rPr lang="en-US" dirty="0"/>
              <a:t>Theories</a:t>
            </a:r>
          </a:p>
          <a:p>
            <a:pPr marL="0" indent="0">
              <a:buNone/>
            </a:pPr>
            <a:r>
              <a:rPr lang="en-US" dirty="0"/>
              <a:t>	</a:t>
            </a:r>
            <a:r>
              <a:rPr lang="en-US" dirty="0" smtClean="0"/>
              <a:t>McGregor’s </a:t>
            </a:r>
            <a:r>
              <a:rPr lang="en-US" dirty="0"/>
              <a:t>Theory X </a:t>
            </a:r>
            <a:r>
              <a:rPr lang="en-US" dirty="0" smtClean="0"/>
              <a:t>– Y</a:t>
            </a:r>
          </a:p>
          <a:p>
            <a:pPr marL="0" indent="0">
              <a:buNone/>
            </a:pPr>
            <a:r>
              <a:rPr lang="en-US" dirty="0"/>
              <a:t>	</a:t>
            </a:r>
            <a:r>
              <a:rPr lang="en-US" dirty="0" smtClean="0"/>
              <a:t>Fear </a:t>
            </a:r>
            <a:r>
              <a:rPr lang="en-US" dirty="0"/>
              <a:t>and Punishment </a:t>
            </a:r>
            <a:r>
              <a:rPr lang="en-US" dirty="0" smtClean="0"/>
              <a:t>Theory</a:t>
            </a:r>
          </a:p>
          <a:p>
            <a:pPr marL="0" indent="0">
              <a:buNone/>
            </a:pPr>
            <a:r>
              <a:rPr lang="en-US" dirty="0"/>
              <a:t>	</a:t>
            </a:r>
            <a:r>
              <a:rPr lang="en-US" dirty="0" err="1" smtClean="0"/>
              <a:t>Alderfer’s</a:t>
            </a:r>
            <a:r>
              <a:rPr lang="en-US" dirty="0" smtClean="0"/>
              <a:t> </a:t>
            </a:r>
            <a:r>
              <a:rPr lang="en-US" dirty="0"/>
              <a:t>ERG </a:t>
            </a:r>
            <a:r>
              <a:rPr lang="en-US" dirty="0" smtClean="0"/>
              <a:t>Theory</a:t>
            </a:r>
          </a:p>
          <a:p>
            <a:pPr marL="0" indent="0">
              <a:buNone/>
            </a:pPr>
            <a:r>
              <a:rPr lang="en-US" dirty="0"/>
              <a:t>	</a:t>
            </a:r>
            <a:r>
              <a:rPr lang="en-US" dirty="0" err="1" smtClean="0"/>
              <a:t>MacClelland’s</a:t>
            </a:r>
            <a:r>
              <a:rPr lang="en-US" dirty="0" smtClean="0"/>
              <a:t> </a:t>
            </a:r>
            <a:r>
              <a:rPr lang="en-US" dirty="0"/>
              <a:t>Theory of learned needs</a:t>
            </a:r>
          </a:p>
          <a:p>
            <a:pPr marL="0" indent="0">
              <a:buNone/>
            </a:pPr>
            <a:r>
              <a:rPr lang="de-DE" dirty="0"/>
              <a:t>	</a:t>
            </a:r>
            <a:r>
              <a:rPr lang="de-DE" dirty="0" smtClean="0"/>
              <a:t>Herzberg’s </a:t>
            </a:r>
            <a:r>
              <a:rPr lang="de-DE" dirty="0"/>
              <a:t>Hygiene Maintenance Theory</a:t>
            </a:r>
          </a:p>
          <a:p>
            <a:pPr marL="0" indent="0">
              <a:buNone/>
            </a:pPr>
            <a:r>
              <a:rPr lang="en-US" dirty="0"/>
              <a:t>	</a:t>
            </a:r>
            <a:r>
              <a:rPr lang="en-US" dirty="0" smtClean="0"/>
              <a:t>Vroom’s </a:t>
            </a:r>
            <a:r>
              <a:rPr lang="en-US" dirty="0"/>
              <a:t>Expectancy/ </a:t>
            </a:r>
            <a:r>
              <a:rPr lang="en-US" dirty="0" err="1"/>
              <a:t>Valency</a:t>
            </a:r>
            <a:r>
              <a:rPr lang="en-US" dirty="0"/>
              <a:t> </a:t>
            </a:r>
            <a:r>
              <a:rPr lang="en-US" dirty="0" smtClean="0"/>
              <a:t>Theory</a:t>
            </a:r>
            <a:endParaRPr lang="en-US" i="1" dirty="0" smtClean="0">
              <a:solidFill>
                <a:srgbClr val="002060"/>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7</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 Models of Management</a:t>
            </a:r>
            <a:endParaRPr lang="en-US" dirty="0"/>
          </a:p>
        </p:txBody>
      </p:sp>
      <p:sp>
        <p:nvSpPr>
          <p:cNvPr id="3" name="Content Placeholder 2"/>
          <p:cNvSpPr>
            <a:spLocks noGrp="1"/>
          </p:cNvSpPr>
          <p:nvPr>
            <p:ph sz="half" idx="1"/>
          </p:nvPr>
        </p:nvSpPr>
        <p:spPr/>
        <p:txBody>
          <a:bodyPr>
            <a:normAutofit fontScale="77500" lnSpcReduction="20000"/>
          </a:bodyPr>
          <a:lstStyle/>
          <a:p>
            <a:pPr marL="514350" indent="-514350">
              <a:buAutoNum type="arabicPeriod" startAt="6"/>
            </a:pPr>
            <a:r>
              <a:rPr lang="en-US" b="1" i="1" u="sng" dirty="0" smtClean="0">
                <a:solidFill>
                  <a:srgbClr val="0000CC"/>
                </a:solidFill>
              </a:rPr>
              <a:t>Knowledge oriented management model</a:t>
            </a:r>
          </a:p>
          <a:p>
            <a:pPr marL="514350" indent="-514350">
              <a:buFontTx/>
              <a:buChar char="-"/>
            </a:pPr>
            <a:r>
              <a:rPr lang="en-US" dirty="0" smtClean="0"/>
              <a:t>Concentrates on the development and use of management knowledge.</a:t>
            </a:r>
          </a:p>
          <a:p>
            <a:pPr marL="514350" indent="-514350">
              <a:buFontTx/>
              <a:buChar char="-"/>
            </a:pPr>
            <a:r>
              <a:rPr lang="en-US" dirty="0" smtClean="0"/>
              <a:t>Management develops knowledge and this knowledge is diffused to the monitoring relationship, teaching, coaching and active training.</a:t>
            </a:r>
          </a:p>
          <a:p>
            <a:pPr marL="514350" indent="-514350">
              <a:buFontTx/>
              <a:buChar char="-"/>
            </a:pPr>
            <a:r>
              <a:rPr lang="en-US" b="1" i="1" dirty="0" smtClean="0">
                <a:solidFill>
                  <a:srgbClr val="FF0000"/>
                </a:solidFill>
              </a:rPr>
              <a:t>Advantages</a:t>
            </a:r>
            <a:r>
              <a:rPr lang="en-US" dirty="0" smtClean="0"/>
              <a:t>: Organization must learn to adapt and win in changing environment.</a:t>
            </a:r>
          </a:p>
        </p:txBody>
      </p:sp>
      <p:sp>
        <p:nvSpPr>
          <p:cNvPr id="6" name="Slide Number Placeholder 5"/>
          <p:cNvSpPr>
            <a:spLocks noGrp="1"/>
          </p:cNvSpPr>
          <p:nvPr>
            <p:ph type="sldNum" sz="quarter" idx="12"/>
          </p:nvPr>
        </p:nvSpPr>
        <p:spPr/>
        <p:txBody>
          <a:bodyPr/>
          <a:lstStyle/>
          <a:p>
            <a:fld id="{D51081E8-3327-495A-9823-FC891E0968B6}" type="slidenum">
              <a:rPr lang="en-US" smtClean="0"/>
              <a:pPr/>
              <a:t>70</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
        <p:nvSpPr>
          <p:cNvPr id="9" name="Rectangle 8"/>
          <p:cNvSpPr/>
          <p:nvPr/>
        </p:nvSpPr>
        <p:spPr>
          <a:xfrm>
            <a:off x="5105400" y="1371600"/>
            <a:ext cx="30480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0" dirty="0" smtClean="0"/>
              <a:t>?</a:t>
            </a:r>
            <a:endParaRPr lang="en-US" sz="20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 Models of Management</a:t>
            </a:r>
            <a:endParaRPr lang="en-US" dirty="0"/>
          </a:p>
        </p:txBody>
      </p:sp>
      <p:sp>
        <p:nvSpPr>
          <p:cNvPr id="3" name="Content Placeholder 2"/>
          <p:cNvSpPr>
            <a:spLocks noGrp="1"/>
          </p:cNvSpPr>
          <p:nvPr>
            <p:ph sz="half" idx="1"/>
          </p:nvPr>
        </p:nvSpPr>
        <p:spPr/>
        <p:txBody>
          <a:bodyPr>
            <a:normAutofit fontScale="77500" lnSpcReduction="20000"/>
          </a:bodyPr>
          <a:lstStyle/>
          <a:p>
            <a:pPr marL="514350" indent="-514350">
              <a:buAutoNum type="arabicPeriod" startAt="7"/>
            </a:pPr>
            <a:r>
              <a:rPr lang="en-US" b="1" i="1" u="sng" dirty="0" smtClean="0">
                <a:solidFill>
                  <a:srgbClr val="0000CC"/>
                </a:solidFill>
              </a:rPr>
              <a:t>Goal concentrates management model</a:t>
            </a:r>
          </a:p>
          <a:p>
            <a:pPr marL="514350" indent="-514350">
              <a:buFontTx/>
              <a:buChar char="-"/>
            </a:pPr>
            <a:r>
              <a:rPr lang="en-US" dirty="0" smtClean="0"/>
              <a:t>Focuses on role management and goals in actions.</a:t>
            </a:r>
          </a:p>
          <a:p>
            <a:pPr marL="514350" indent="-514350">
              <a:buFontTx/>
              <a:buChar char="-"/>
            </a:pPr>
            <a:r>
              <a:rPr lang="en-US" dirty="0" smtClean="0"/>
              <a:t>Views management as a control function, incorporates resource management.</a:t>
            </a:r>
          </a:p>
          <a:p>
            <a:pPr marL="514350" indent="-514350">
              <a:buFontTx/>
              <a:buChar char="-"/>
            </a:pPr>
            <a:r>
              <a:rPr lang="en-US" dirty="0" smtClean="0"/>
              <a:t>Managers receive information from internal and external environment &amp; order adjustments so that an original plan can be adhered to goals in actions.</a:t>
            </a:r>
          </a:p>
        </p:txBody>
      </p:sp>
      <p:sp>
        <p:nvSpPr>
          <p:cNvPr id="6" name="Slide Number Placeholder 5"/>
          <p:cNvSpPr>
            <a:spLocks noGrp="1"/>
          </p:cNvSpPr>
          <p:nvPr>
            <p:ph type="sldNum" sz="quarter" idx="12"/>
          </p:nvPr>
        </p:nvSpPr>
        <p:spPr/>
        <p:txBody>
          <a:bodyPr/>
          <a:lstStyle/>
          <a:p>
            <a:fld id="{D51081E8-3327-495A-9823-FC891E0968B6}" type="slidenum">
              <a:rPr lang="en-US" smtClean="0"/>
              <a:pPr/>
              <a:t>71</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
        <p:nvSpPr>
          <p:cNvPr id="9" name="Right Arrow Callout 8"/>
          <p:cNvSpPr/>
          <p:nvPr/>
        </p:nvSpPr>
        <p:spPr>
          <a:xfrm>
            <a:off x="4876800" y="1447800"/>
            <a:ext cx="3733800" cy="39624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sp>
        <p:nvSpPr>
          <p:cNvPr id="3" name="Content Placeholder 2"/>
          <p:cNvSpPr>
            <a:spLocks noGrp="1"/>
          </p:cNvSpPr>
          <p:nvPr>
            <p:ph sz="quarter" idx="1"/>
          </p:nvPr>
        </p:nvSpPr>
        <p:spPr>
          <a:xfrm>
            <a:off x="457200" y="1066800"/>
            <a:ext cx="8229600" cy="4724400"/>
          </a:xfrm>
        </p:spPr>
        <p:txBody>
          <a:bodyPr>
            <a:normAutofit fontScale="92500" lnSpcReduction="20000"/>
          </a:bodyPr>
          <a:lstStyle/>
          <a:p>
            <a:pPr>
              <a:buNone/>
            </a:pPr>
            <a:r>
              <a:rPr lang="en-US" b="1" i="1" dirty="0" smtClean="0">
                <a:solidFill>
                  <a:srgbClr val="7030A0"/>
                </a:solidFill>
              </a:rPr>
              <a:t>                 </a:t>
            </a:r>
          </a:p>
          <a:p>
            <a:pPr>
              <a:buNone/>
            </a:pPr>
            <a:endParaRPr lang="en-US" b="1" i="1" dirty="0" smtClean="0">
              <a:solidFill>
                <a:srgbClr val="7030A0"/>
              </a:solidFill>
            </a:endParaRPr>
          </a:p>
          <a:p>
            <a:pPr>
              <a:buNone/>
            </a:pPr>
            <a:endParaRPr lang="en-US" b="1" i="1" dirty="0" smtClean="0">
              <a:solidFill>
                <a:srgbClr val="7030A0"/>
              </a:solidFill>
            </a:endParaRPr>
          </a:p>
          <a:p>
            <a:pPr>
              <a:buNone/>
            </a:pPr>
            <a:endParaRPr lang="en-US" b="1" i="1" dirty="0" smtClean="0">
              <a:solidFill>
                <a:srgbClr val="7030A0"/>
              </a:solidFill>
            </a:endParaRPr>
          </a:p>
          <a:p>
            <a:pPr>
              <a:buNone/>
            </a:pPr>
            <a:endParaRPr lang="en-US" b="1" i="1" dirty="0" smtClean="0">
              <a:solidFill>
                <a:srgbClr val="7030A0"/>
              </a:solidFill>
            </a:endParaRPr>
          </a:p>
          <a:p>
            <a:pPr>
              <a:buNone/>
            </a:pPr>
            <a:r>
              <a:rPr lang="en-US" b="1" i="1" dirty="0" smtClean="0">
                <a:solidFill>
                  <a:srgbClr val="7030A0"/>
                </a:solidFill>
              </a:rPr>
              <a:t> </a:t>
            </a:r>
          </a:p>
          <a:p>
            <a:pP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r>
              <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THANK   YOU!!!</a:t>
            </a:r>
            <a:endParaRPr lang="en-US" sz="6600"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lgn="r">
              <a:buNone/>
            </a:pPr>
            <a:endParaRPr lang="en-US" sz="4400" b="1" i="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pic>
        <p:nvPicPr>
          <p:cNvPr id="5" name="Picture 4"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7" name="Picture 2" descr="H:\study materials\Organisation and Management\downloads\images (1).jpg"/>
          <p:cNvPicPr>
            <a:picLocks noChangeAspect="1" noChangeArrowheads="1"/>
          </p:cNvPicPr>
          <p:nvPr/>
        </p:nvPicPr>
        <p:blipFill>
          <a:blip r:embed="rId3" cstate="print"/>
          <a:srcRect/>
          <a:stretch>
            <a:fillRect/>
          </a:stretch>
        </p:blipFill>
        <p:spPr bwMode="auto">
          <a:xfrm>
            <a:off x="1524000" y="838200"/>
            <a:ext cx="5943600" cy="39624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3. Theory of management – course outline</a:t>
            </a:r>
            <a:endParaRPr lang="en-US" sz="3200" dirty="0"/>
          </a:p>
        </p:txBody>
      </p:sp>
      <p:sp>
        <p:nvSpPr>
          <p:cNvPr id="9" name="Content Placeholder 8"/>
          <p:cNvSpPr>
            <a:spLocks noGrp="1"/>
          </p:cNvSpPr>
          <p:nvPr>
            <p:ph idx="1"/>
          </p:nvPr>
        </p:nvSpPr>
        <p:spPr>
          <a:xfrm>
            <a:off x="457200" y="1189037"/>
            <a:ext cx="3962400" cy="4906963"/>
          </a:xfrm>
        </p:spPr>
        <p:txBody>
          <a:bodyPr>
            <a:normAutofit/>
          </a:bodyPr>
          <a:lstStyle/>
          <a:p>
            <a:pPr>
              <a:buFont typeface="Wingdings" pitchFamily="2" charset="2"/>
              <a:buChar char="Ø"/>
            </a:pPr>
            <a:r>
              <a:rPr lang="en-US" sz="2000" dirty="0" smtClean="0"/>
              <a:t>Scientific  Management Approach</a:t>
            </a:r>
          </a:p>
          <a:p>
            <a:pPr>
              <a:buFont typeface="Wingdings" pitchFamily="2" charset="2"/>
              <a:buChar char="Ø"/>
            </a:pPr>
            <a:r>
              <a:rPr lang="en-US" sz="2000" dirty="0" smtClean="0"/>
              <a:t>Administrative Management </a:t>
            </a:r>
          </a:p>
          <a:p>
            <a:pPr marL="0" indent="0">
              <a:buNone/>
            </a:pPr>
            <a:r>
              <a:rPr lang="en-US" sz="2000" dirty="0" smtClean="0"/>
              <a:t>      Approach</a:t>
            </a:r>
          </a:p>
          <a:p>
            <a:pPr>
              <a:buFont typeface="Wingdings" pitchFamily="2" charset="2"/>
              <a:buChar char="Ø"/>
            </a:pPr>
            <a:r>
              <a:rPr lang="en-US" sz="2000" dirty="0" smtClean="0"/>
              <a:t>Behavioral Management Approach</a:t>
            </a:r>
          </a:p>
          <a:p>
            <a:pPr>
              <a:buFont typeface="Wingdings" pitchFamily="2" charset="2"/>
              <a:buChar char="Ø"/>
            </a:pPr>
            <a:r>
              <a:rPr lang="en-US" sz="2000" dirty="0" smtClean="0"/>
              <a:t>Modern Management Theories</a:t>
            </a:r>
          </a:p>
          <a:p>
            <a:pPr>
              <a:buNone/>
            </a:pPr>
            <a:endParaRPr lang="en-US" sz="2000"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73</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4876800" y="1219200"/>
            <a:ext cx="36576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3. Theory of Management</a:t>
            </a:r>
            <a:endParaRPr lang="en-US" dirty="0"/>
          </a:p>
        </p:txBody>
      </p:sp>
      <p:sp>
        <p:nvSpPr>
          <p:cNvPr id="9" name="Content Placeholder 8"/>
          <p:cNvSpPr>
            <a:spLocks noGrp="1"/>
          </p:cNvSpPr>
          <p:nvPr>
            <p:ph idx="1"/>
          </p:nvPr>
        </p:nvSpPr>
        <p:spPr/>
        <p:txBody>
          <a:bodyPr/>
          <a:lstStyle/>
          <a:p>
            <a:pPr algn="just">
              <a:buNone/>
            </a:pPr>
            <a:r>
              <a:rPr lang="en-US" dirty="0" smtClean="0"/>
              <a:t>	Management can be divided into following categories based on the approaches.</a:t>
            </a:r>
          </a:p>
          <a:p>
            <a:pPr algn="just"/>
            <a:r>
              <a:rPr lang="en-US" i="1" dirty="0" smtClean="0">
                <a:solidFill>
                  <a:srgbClr val="0000CC"/>
                </a:solidFill>
              </a:rPr>
              <a:t>Scientific Management Approach</a:t>
            </a:r>
          </a:p>
          <a:p>
            <a:pPr algn="just"/>
            <a:r>
              <a:rPr lang="en-US" i="1" dirty="0" smtClean="0">
                <a:solidFill>
                  <a:srgbClr val="0000CC"/>
                </a:solidFill>
              </a:rPr>
              <a:t>Administrative Management Approach</a:t>
            </a:r>
          </a:p>
          <a:p>
            <a:pPr algn="just"/>
            <a:r>
              <a:rPr lang="en-US" i="1" dirty="0" smtClean="0">
                <a:solidFill>
                  <a:srgbClr val="0000CC"/>
                </a:solidFill>
              </a:rPr>
              <a:t>Behavioral Management Approach</a:t>
            </a:r>
          </a:p>
          <a:p>
            <a:pPr algn="just"/>
            <a:r>
              <a:rPr lang="en-US" i="1" dirty="0" smtClean="0">
                <a:solidFill>
                  <a:srgbClr val="0000CC"/>
                </a:solidFill>
              </a:rPr>
              <a:t>Modern Management Theories</a:t>
            </a:r>
            <a:endParaRPr lang="en-US" i="1" dirty="0">
              <a:solidFill>
                <a:srgbClr val="0000CC"/>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74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 Scientific Management Approach</a:t>
            </a:r>
            <a:endParaRPr lang="en-US" dirty="0"/>
          </a:p>
        </p:txBody>
      </p:sp>
      <p:sp>
        <p:nvSpPr>
          <p:cNvPr id="9" name="Content Placeholder 8"/>
          <p:cNvSpPr>
            <a:spLocks noGrp="1"/>
          </p:cNvSpPr>
          <p:nvPr>
            <p:ph idx="1"/>
          </p:nvPr>
        </p:nvSpPr>
        <p:spPr>
          <a:xfrm>
            <a:off x="457200" y="1189037"/>
            <a:ext cx="8229600" cy="4983163"/>
          </a:xfrm>
        </p:spPr>
        <p:txBody>
          <a:bodyPr>
            <a:normAutofit fontScale="85000" lnSpcReduction="10000"/>
          </a:bodyPr>
          <a:lstStyle/>
          <a:p>
            <a:pPr algn="just">
              <a:buNone/>
            </a:pPr>
            <a:r>
              <a:rPr lang="en-US" dirty="0" smtClean="0"/>
              <a:t>	As a term Scientific Management was first used in USA in 1910 by </a:t>
            </a:r>
            <a:r>
              <a:rPr lang="en-US" i="1" dirty="0" smtClean="0">
                <a:solidFill>
                  <a:srgbClr val="FF0000"/>
                </a:solidFill>
              </a:rPr>
              <a:t>Louis Brandies</a:t>
            </a:r>
            <a:r>
              <a:rPr lang="en-US" dirty="0" smtClean="0"/>
              <a:t>. As a process, it was first visualized in UK in 1832 by </a:t>
            </a:r>
            <a:r>
              <a:rPr lang="en-US" i="1" dirty="0" smtClean="0">
                <a:solidFill>
                  <a:srgbClr val="FF0000"/>
                </a:solidFill>
              </a:rPr>
              <a:t>Charles Babbage</a:t>
            </a:r>
            <a:r>
              <a:rPr lang="en-US" dirty="0" smtClean="0"/>
              <a:t>.</a:t>
            </a:r>
          </a:p>
          <a:p>
            <a:pPr algn="just">
              <a:buNone/>
            </a:pPr>
            <a:endParaRPr lang="en-US" dirty="0" smtClean="0"/>
          </a:p>
          <a:p>
            <a:pPr algn="just">
              <a:buNone/>
            </a:pPr>
            <a:r>
              <a:rPr lang="en-US" dirty="0"/>
              <a:t>	</a:t>
            </a:r>
            <a:r>
              <a:rPr lang="en-US" dirty="0" smtClean="0"/>
              <a:t>The utility of scientific methods to problems of management was first of all introduced by </a:t>
            </a:r>
            <a:r>
              <a:rPr lang="en-US" b="1" i="1" dirty="0" smtClean="0">
                <a:solidFill>
                  <a:srgbClr val="FF0000"/>
                </a:solidFill>
              </a:rPr>
              <a:t>F.W. Taylor</a:t>
            </a:r>
            <a:r>
              <a:rPr lang="en-US" dirty="0" smtClean="0"/>
              <a:t> in America (1865-1915). He is regarded as a “</a:t>
            </a:r>
            <a:r>
              <a:rPr lang="en-US" i="1" dirty="0" smtClean="0">
                <a:solidFill>
                  <a:srgbClr val="FF0000"/>
                </a:solidFill>
              </a:rPr>
              <a:t>Father of Scientific Management</a:t>
            </a:r>
            <a:r>
              <a:rPr lang="en-US" dirty="0" smtClean="0"/>
              <a:t>”.</a:t>
            </a:r>
          </a:p>
          <a:p>
            <a:pPr algn="just">
              <a:buNone/>
            </a:pPr>
            <a:endParaRPr lang="en-US" dirty="0" smtClean="0"/>
          </a:p>
          <a:p>
            <a:pPr algn="just">
              <a:buNone/>
            </a:pPr>
            <a:r>
              <a:rPr lang="en-US" dirty="0" smtClean="0"/>
              <a:t>	</a:t>
            </a:r>
            <a:r>
              <a:rPr lang="en-US" b="1" dirty="0" smtClean="0">
                <a:solidFill>
                  <a:srgbClr val="00B050"/>
                </a:solidFill>
              </a:rPr>
              <a:t>Scientific management</a:t>
            </a:r>
            <a:r>
              <a:rPr lang="en-US" dirty="0" smtClean="0"/>
              <a:t> may be defined as </a:t>
            </a:r>
            <a:r>
              <a:rPr lang="en-US" i="1" dirty="0" smtClean="0">
                <a:solidFill>
                  <a:srgbClr val="0628D4"/>
                </a:solidFill>
              </a:rPr>
              <a:t>‘art of knowing exactly what is to be done and the best way of doing it</a:t>
            </a:r>
            <a:r>
              <a:rPr lang="en-US" dirty="0" smtClean="0"/>
              <a:t>”. </a:t>
            </a:r>
          </a:p>
        </p:txBody>
      </p:sp>
      <p:sp>
        <p:nvSpPr>
          <p:cNvPr id="5" name="Slide Number Placeholder 4"/>
          <p:cNvSpPr>
            <a:spLocks noGrp="1"/>
          </p:cNvSpPr>
          <p:nvPr>
            <p:ph type="sldNum" sz="quarter" idx="12"/>
          </p:nvPr>
        </p:nvSpPr>
        <p:spPr/>
        <p:txBody>
          <a:bodyPr/>
          <a:lstStyle/>
          <a:p>
            <a:fld id="{D51081E8-3327-495A-9823-FC891E0968B6}" type="slidenum">
              <a:rPr lang="en-US" smtClean="0"/>
              <a:pPr/>
              <a:t>75</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 Scientific Management Approach</a:t>
            </a:r>
            <a:endParaRPr lang="en-US" dirty="0"/>
          </a:p>
        </p:txBody>
      </p:sp>
      <p:sp>
        <p:nvSpPr>
          <p:cNvPr id="9" name="Content Placeholder 8"/>
          <p:cNvSpPr>
            <a:spLocks noGrp="1"/>
          </p:cNvSpPr>
          <p:nvPr>
            <p:ph idx="1"/>
          </p:nvPr>
        </p:nvSpPr>
        <p:spPr>
          <a:xfrm>
            <a:off x="457200" y="1189037"/>
            <a:ext cx="8229600" cy="4983163"/>
          </a:xfrm>
        </p:spPr>
        <p:txBody>
          <a:bodyPr>
            <a:normAutofit fontScale="92500" lnSpcReduction="20000"/>
          </a:bodyPr>
          <a:lstStyle/>
          <a:p>
            <a:pPr algn="just">
              <a:buNone/>
            </a:pPr>
            <a:r>
              <a:rPr lang="en-US" dirty="0" smtClean="0"/>
              <a:t>	</a:t>
            </a:r>
            <a:r>
              <a:rPr lang="en-US" i="1" dirty="0" smtClean="0"/>
              <a:t>It is the result of applying scientific knowledge and the scientific methods to the various aspects of management and the problems that arise from them. It tries to make the best use of production resources (</a:t>
            </a:r>
            <a:r>
              <a:rPr lang="en-US" i="1" dirty="0" smtClean="0">
                <a:solidFill>
                  <a:srgbClr val="0000CC"/>
                </a:solidFill>
              </a:rPr>
              <a:t>men, materials, machines, capital </a:t>
            </a:r>
            <a:r>
              <a:rPr lang="en-US" i="1" dirty="0" smtClean="0"/>
              <a:t>etc.)</a:t>
            </a:r>
          </a:p>
          <a:p>
            <a:pPr>
              <a:buNone/>
            </a:pPr>
            <a:endParaRPr lang="en-US" b="1" i="1" u="sng" dirty="0" smtClean="0">
              <a:solidFill>
                <a:srgbClr val="00B050"/>
              </a:solidFill>
            </a:endParaRPr>
          </a:p>
          <a:p>
            <a:pPr>
              <a:buNone/>
            </a:pPr>
            <a:r>
              <a:rPr lang="en-US" b="1" i="1" u="sng" dirty="0" smtClean="0">
                <a:solidFill>
                  <a:srgbClr val="00B050"/>
                </a:solidFill>
              </a:rPr>
              <a:t>Principles </a:t>
            </a:r>
            <a:r>
              <a:rPr lang="en-US" b="1" i="1" u="sng" dirty="0">
                <a:solidFill>
                  <a:srgbClr val="00B050"/>
                </a:solidFill>
              </a:rPr>
              <a:t>of Scientific Management</a:t>
            </a:r>
          </a:p>
          <a:p>
            <a:pPr marL="571500" indent="-571500">
              <a:buFont typeface="+mj-lt"/>
              <a:buAutoNum type="romanLcPeriod"/>
            </a:pPr>
            <a:r>
              <a:rPr lang="en-US" dirty="0"/>
              <a:t>Development of science for each element of work.</a:t>
            </a:r>
          </a:p>
          <a:p>
            <a:pPr marL="571500" indent="-571500">
              <a:buFont typeface="+mj-lt"/>
              <a:buAutoNum type="romanLcPeriod"/>
            </a:pPr>
            <a:r>
              <a:rPr lang="en-US" dirty="0"/>
              <a:t>Scientific selection, placement and training of workers.</a:t>
            </a:r>
          </a:p>
          <a:p>
            <a:pPr marL="571500" indent="-571500">
              <a:buFont typeface="+mj-lt"/>
              <a:buAutoNum type="romanLcPeriod"/>
            </a:pPr>
            <a:r>
              <a:rPr lang="en-US" dirty="0"/>
              <a:t>Division of labor</a:t>
            </a:r>
            <a:r>
              <a:rPr lang="en-US" dirty="0" smtClean="0"/>
              <a:t>.</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76</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8140996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 Scientific Management Approach</a:t>
            </a:r>
            <a:endParaRPr lang="en-US" dirty="0"/>
          </a:p>
        </p:txBody>
      </p:sp>
      <p:sp>
        <p:nvSpPr>
          <p:cNvPr id="9" name="Content Placeholder 8"/>
          <p:cNvSpPr>
            <a:spLocks noGrp="1"/>
          </p:cNvSpPr>
          <p:nvPr>
            <p:ph idx="1"/>
          </p:nvPr>
        </p:nvSpPr>
        <p:spPr/>
        <p:txBody>
          <a:bodyPr>
            <a:normAutofit/>
          </a:bodyPr>
          <a:lstStyle/>
          <a:p>
            <a:pPr marL="0" indent="0">
              <a:buNone/>
            </a:pPr>
            <a:r>
              <a:rPr lang="en-US" b="1" i="1" u="sng" dirty="0">
                <a:solidFill>
                  <a:srgbClr val="00B050"/>
                </a:solidFill>
              </a:rPr>
              <a:t>Principles of Scientific </a:t>
            </a:r>
            <a:r>
              <a:rPr lang="en-US" b="1" i="1" u="sng" dirty="0" smtClean="0">
                <a:solidFill>
                  <a:srgbClr val="00B050"/>
                </a:solidFill>
              </a:rPr>
              <a:t>Management (</a:t>
            </a:r>
            <a:r>
              <a:rPr lang="en-US" b="1" i="1" u="sng" dirty="0" err="1" smtClean="0">
                <a:solidFill>
                  <a:srgbClr val="00B050"/>
                </a:solidFill>
              </a:rPr>
              <a:t>contd</a:t>
            </a:r>
            <a:r>
              <a:rPr lang="en-US" b="1" i="1" u="sng" dirty="0" smtClean="0">
                <a:solidFill>
                  <a:srgbClr val="00B050"/>
                </a:solidFill>
              </a:rPr>
              <a:t>…)</a:t>
            </a:r>
            <a:endParaRPr lang="en-US" b="1" i="1" u="sng" dirty="0">
              <a:solidFill>
                <a:srgbClr val="00B050"/>
              </a:solidFill>
            </a:endParaRPr>
          </a:p>
          <a:p>
            <a:pPr marL="0" indent="0">
              <a:buNone/>
            </a:pPr>
            <a:r>
              <a:rPr lang="en-US" dirty="0" smtClean="0"/>
              <a:t>iii. Standardization of methods, procedures, tools and equipment.</a:t>
            </a:r>
          </a:p>
          <a:p>
            <a:pPr marL="0" indent="0">
              <a:buNone/>
            </a:pPr>
            <a:r>
              <a:rPr lang="en-US" dirty="0" smtClean="0"/>
              <a:t>iv. Use of time and motion study.</a:t>
            </a:r>
          </a:p>
          <a:p>
            <a:pPr marL="0" indent="0">
              <a:buNone/>
            </a:pPr>
            <a:r>
              <a:rPr lang="en-US" dirty="0" smtClean="0"/>
              <a:t>v. Differential wage system.</a:t>
            </a:r>
          </a:p>
          <a:p>
            <a:pPr marL="0" indent="0">
              <a:buNone/>
            </a:pPr>
            <a:r>
              <a:rPr lang="en-US" dirty="0" smtClean="0"/>
              <a:t>vi. Co-operation between labor and management.</a:t>
            </a:r>
          </a:p>
          <a:p>
            <a:pPr marL="0" indent="0">
              <a:buNone/>
            </a:pPr>
            <a:r>
              <a:rPr lang="en-US" dirty="0" smtClean="0"/>
              <a:t>vii. Principle of management by exception.</a:t>
            </a:r>
          </a:p>
        </p:txBody>
      </p:sp>
      <p:sp>
        <p:nvSpPr>
          <p:cNvPr id="5" name="Slide Number Placeholder 4"/>
          <p:cNvSpPr>
            <a:spLocks noGrp="1"/>
          </p:cNvSpPr>
          <p:nvPr>
            <p:ph type="sldNum" sz="quarter" idx="12"/>
          </p:nvPr>
        </p:nvSpPr>
        <p:spPr/>
        <p:txBody>
          <a:bodyPr/>
          <a:lstStyle/>
          <a:p>
            <a:fld id="{D51081E8-3327-495A-9823-FC891E0968B6}" type="slidenum">
              <a:rPr lang="en-US" smtClean="0"/>
              <a:pPr/>
              <a:t>77</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II. Administrative Management Approach</a:t>
            </a:r>
            <a:endParaRPr lang="en-US" sz="3200" dirty="0"/>
          </a:p>
        </p:txBody>
      </p:sp>
      <p:sp>
        <p:nvSpPr>
          <p:cNvPr id="9" name="Content Placeholder 8"/>
          <p:cNvSpPr>
            <a:spLocks noGrp="1"/>
          </p:cNvSpPr>
          <p:nvPr>
            <p:ph idx="1"/>
          </p:nvPr>
        </p:nvSpPr>
        <p:spPr>
          <a:xfrm>
            <a:off x="457200" y="1295399"/>
            <a:ext cx="8229600" cy="5105401"/>
          </a:xfrm>
        </p:spPr>
        <p:txBody>
          <a:bodyPr>
            <a:normAutofit fontScale="85000" lnSpcReduction="20000"/>
          </a:bodyPr>
          <a:lstStyle/>
          <a:p>
            <a:pPr algn="just">
              <a:buNone/>
            </a:pPr>
            <a:r>
              <a:rPr lang="en-US" dirty="0" smtClean="0"/>
              <a:t>	</a:t>
            </a:r>
            <a:r>
              <a:rPr lang="en-US" b="1" dirty="0" smtClean="0">
                <a:solidFill>
                  <a:srgbClr val="00B050"/>
                </a:solidFill>
              </a:rPr>
              <a:t>Administrative theory of management </a:t>
            </a:r>
            <a:r>
              <a:rPr lang="en-US" dirty="0" smtClean="0"/>
              <a:t>was initiated by </a:t>
            </a:r>
            <a:r>
              <a:rPr lang="en-US" b="1" dirty="0" smtClean="0"/>
              <a:t>H. </a:t>
            </a:r>
            <a:r>
              <a:rPr lang="en-US" b="1" dirty="0" err="1" smtClean="0"/>
              <a:t>Fayol</a:t>
            </a:r>
            <a:r>
              <a:rPr lang="en-US" dirty="0" smtClean="0"/>
              <a:t>, a French engineer-cum-manager in Europe and his followers contributed a lot to the administrative theory of management. </a:t>
            </a:r>
          </a:p>
          <a:p>
            <a:pPr algn="just">
              <a:buNone/>
            </a:pPr>
            <a:endParaRPr lang="en-US" dirty="0" smtClean="0"/>
          </a:p>
          <a:p>
            <a:pPr algn="just">
              <a:buNone/>
            </a:pPr>
            <a:r>
              <a:rPr lang="en-US" dirty="0" smtClean="0"/>
              <a:t>	</a:t>
            </a:r>
            <a:r>
              <a:rPr lang="en-US" b="1" i="1" dirty="0" smtClean="0">
                <a:solidFill>
                  <a:srgbClr val="FF0000"/>
                </a:solidFill>
              </a:rPr>
              <a:t>H. </a:t>
            </a:r>
            <a:r>
              <a:rPr lang="en-US" b="1" i="1" dirty="0" err="1" smtClean="0">
                <a:solidFill>
                  <a:srgbClr val="FF0000"/>
                </a:solidFill>
              </a:rPr>
              <a:t>Fayol</a:t>
            </a:r>
            <a:r>
              <a:rPr lang="en-US" b="1" i="1" dirty="0" smtClean="0">
                <a:solidFill>
                  <a:srgbClr val="FF0000"/>
                </a:solidFill>
              </a:rPr>
              <a:t> </a:t>
            </a:r>
            <a:r>
              <a:rPr lang="en-US" dirty="0" smtClean="0"/>
              <a:t>is known as a “</a:t>
            </a:r>
            <a:r>
              <a:rPr lang="en-US" b="1" i="1" dirty="0" smtClean="0">
                <a:solidFill>
                  <a:srgbClr val="FF0000"/>
                </a:solidFill>
              </a:rPr>
              <a:t>Father of Modern Management</a:t>
            </a:r>
            <a:r>
              <a:rPr lang="en-US" dirty="0" smtClean="0"/>
              <a:t>”.</a:t>
            </a:r>
          </a:p>
          <a:p>
            <a:pPr algn="just">
              <a:buNone/>
            </a:pPr>
            <a:endParaRPr lang="en-US" dirty="0" smtClean="0"/>
          </a:p>
          <a:p>
            <a:pPr algn="just">
              <a:buNone/>
            </a:pPr>
            <a:r>
              <a:rPr lang="en-US" dirty="0"/>
              <a:t>	</a:t>
            </a:r>
            <a:r>
              <a:rPr lang="en-US" dirty="0" smtClean="0"/>
              <a:t>He established the pattern of management and the pyramidal form of organization. He pointed out the technical ability is more dominating on the lower level of management whereas managerial ability is more important on the higher level of management.</a:t>
            </a:r>
          </a:p>
        </p:txBody>
      </p:sp>
      <p:sp>
        <p:nvSpPr>
          <p:cNvPr id="5" name="Slide Number Placeholder 4"/>
          <p:cNvSpPr>
            <a:spLocks noGrp="1"/>
          </p:cNvSpPr>
          <p:nvPr>
            <p:ph type="sldNum" sz="quarter" idx="12"/>
          </p:nvPr>
        </p:nvSpPr>
        <p:spPr/>
        <p:txBody>
          <a:bodyPr/>
          <a:lstStyle/>
          <a:p>
            <a:fld id="{D51081E8-3327-495A-9823-FC891E0968B6}" type="slidenum">
              <a:rPr lang="en-US" smtClean="0"/>
              <a:pPr/>
              <a:t>78</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II. Administrative Management Approach</a:t>
            </a:r>
            <a:endParaRPr lang="en-US" sz="3200" dirty="0"/>
          </a:p>
        </p:txBody>
      </p:sp>
      <p:sp>
        <p:nvSpPr>
          <p:cNvPr id="9" name="Content Placeholder 8"/>
          <p:cNvSpPr>
            <a:spLocks noGrp="1"/>
          </p:cNvSpPr>
          <p:nvPr>
            <p:ph idx="1"/>
          </p:nvPr>
        </p:nvSpPr>
        <p:spPr>
          <a:xfrm>
            <a:off x="457200" y="1143000"/>
            <a:ext cx="8229600" cy="5105401"/>
          </a:xfrm>
        </p:spPr>
        <p:txBody>
          <a:bodyPr>
            <a:normAutofit fontScale="92500" lnSpcReduction="20000"/>
          </a:bodyPr>
          <a:lstStyle/>
          <a:p>
            <a:pPr algn="just">
              <a:buNone/>
            </a:pPr>
            <a:r>
              <a:rPr lang="en-US" dirty="0" smtClean="0"/>
              <a:t>	</a:t>
            </a:r>
            <a:r>
              <a:rPr lang="en-US" dirty="0" err="1" smtClean="0"/>
              <a:t>Fayol</a:t>
            </a:r>
            <a:r>
              <a:rPr lang="en-US" dirty="0" smtClean="0"/>
              <a:t> analyzed the process of management and divided the activities of an industrial undertaking six groups:</a:t>
            </a:r>
          </a:p>
          <a:p>
            <a:pPr marL="571500" indent="-571500" algn="just">
              <a:buFont typeface="+mj-lt"/>
              <a:buAutoNum type="romanLcPeriod"/>
            </a:pPr>
            <a:r>
              <a:rPr lang="en-US" sz="2800" b="1" i="1" dirty="0" smtClean="0">
                <a:solidFill>
                  <a:srgbClr val="0000CC"/>
                </a:solidFill>
              </a:rPr>
              <a:t>Technical activities </a:t>
            </a:r>
            <a:r>
              <a:rPr lang="en-US" sz="2800" dirty="0" smtClean="0"/>
              <a:t>(production, manufacture, adaptation)</a:t>
            </a:r>
          </a:p>
          <a:p>
            <a:pPr marL="571500" indent="-571500" algn="just">
              <a:buFont typeface="+mj-lt"/>
              <a:buAutoNum type="romanLcPeriod"/>
            </a:pPr>
            <a:r>
              <a:rPr lang="en-US" sz="2800" b="1" i="1" dirty="0" smtClean="0">
                <a:solidFill>
                  <a:srgbClr val="0000CC"/>
                </a:solidFill>
              </a:rPr>
              <a:t>Commercial activities</a:t>
            </a:r>
            <a:r>
              <a:rPr lang="en-US" sz="2800" dirty="0" smtClean="0"/>
              <a:t> (purchasing, selling and exchange)</a:t>
            </a:r>
          </a:p>
          <a:p>
            <a:pPr marL="571500" indent="-571500" algn="just">
              <a:buFont typeface="+mj-lt"/>
              <a:buAutoNum type="romanLcPeriod"/>
            </a:pPr>
            <a:r>
              <a:rPr lang="en-US" sz="2800" b="1" i="1" dirty="0" smtClean="0">
                <a:solidFill>
                  <a:srgbClr val="0000CC"/>
                </a:solidFill>
              </a:rPr>
              <a:t>Financial activities</a:t>
            </a:r>
            <a:r>
              <a:rPr lang="en-US" sz="2800" dirty="0" smtClean="0"/>
              <a:t> (optimum use of capital)</a:t>
            </a:r>
          </a:p>
          <a:p>
            <a:pPr marL="571500" indent="-571500" algn="just">
              <a:buFont typeface="+mj-lt"/>
              <a:buAutoNum type="romanLcPeriod"/>
            </a:pPr>
            <a:r>
              <a:rPr lang="en-US" sz="2800" b="1" i="1" dirty="0" smtClean="0">
                <a:solidFill>
                  <a:srgbClr val="0000CC"/>
                </a:solidFill>
              </a:rPr>
              <a:t>Security</a:t>
            </a:r>
            <a:r>
              <a:rPr lang="en-US" sz="2800" dirty="0" smtClean="0"/>
              <a:t> (protection of property and persons)</a:t>
            </a:r>
          </a:p>
          <a:p>
            <a:pPr marL="571500" indent="-571500" algn="just">
              <a:buFont typeface="+mj-lt"/>
              <a:buAutoNum type="romanLcPeriod"/>
            </a:pPr>
            <a:r>
              <a:rPr lang="en-US" sz="2800" b="1" i="1" dirty="0" smtClean="0">
                <a:solidFill>
                  <a:srgbClr val="0000CC"/>
                </a:solidFill>
              </a:rPr>
              <a:t>Accounting</a:t>
            </a:r>
            <a:r>
              <a:rPr lang="en-US" sz="2800" dirty="0" smtClean="0"/>
              <a:t> (stock taking, balance sheet, costing, statistics)</a:t>
            </a:r>
          </a:p>
          <a:p>
            <a:pPr marL="571500" indent="-571500" algn="just">
              <a:buFont typeface="+mj-lt"/>
              <a:buAutoNum type="romanLcPeriod"/>
            </a:pPr>
            <a:r>
              <a:rPr lang="en-US" sz="2800" b="1" i="1" dirty="0" smtClean="0">
                <a:solidFill>
                  <a:srgbClr val="0000CC"/>
                </a:solidFill>
              </a:rPr>
              <a:t>Managerial</a:t>
            </a:r>
            <a:r>
              <a:rPr lang="en-US" sz="2800" dirty="0"/>
              <a:t> </a:t>
            </a:r>
            <a:r>
              <a:rPr lang="en-US" sz="2800" dirty="0" smtClean="0"/>
              <a:t>(planning, organizing, commanding, </a:t>
            </a:r>
            <a:r>
              <a:rPr lang="en-US" sz="2800" dirty="0" err="1" smtClean="0"/>
              <a:t>co-ordinating</a:t>
            </a:r>
            <a:r>
              <a:rPr lang="en-US" sz="2800" dirty="0" smtClean="0"/>
              <a:t> and controlling)</a:t>
            </a:r>
          </a:p>
        </p:txBody>
      </p:sp>
      <p:sp>
        <p:nvSpPr>
          <p:cNvPr id="5" name="Slide Number Placeholder 4"/>
          <p:cNvSpPr>
            <a:spLocks noGrp="1"/>
          </p:cNvSpPr>
          <p:nvPr>
            <p:ph type="sldNum" sz="quarter" idx="12"/>
          </p:nvPr>
        </p:nvSpPr>
        <p:spPr/>
        <p:txBody>
          <a:bodyPr/>
          <a:lstStyle/>
          <a:p>
            <a:fld id="{D51081E8-3327-495A-9823-FC891E0968B6}" type="slidenum">
              <a:rPr lang="en-US" smtClean="0"/>
              <a:pPr/>
              <a:t>79</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1901527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Course outline</a:t>
            </a:r>
            <a:endParaRPr lang="en-US" dirty="0"/>
          </a:p>
        </p:txBody>
      </p:sp>
      <p:sp>
        <p:nvSpPr>
          <p:cNvPr id="9" name="Content Placeholder 8"/>
          <p:cNvSpPr>
            <a:spLocks noGrp="1"/>
          </p:cNvSpPr>
          <p:nvPr>
            <p:ph idx="1"/>
          </p:nvPr>
        </p:nvSpPr>
        <p:spPr/>
        <p:txBody>
          <a:bodyPr>
            <a:normAutofit fontScale="70000" lnSpcReduction="20000"/>
          </a:bodyPr>
          <a:lstStyle/>
          <a:p>
            <a:pPr marL="514350" indent="-514350">
              <a:buNone/>
            </a:pPr>
            <a:r>
              <a:rPr lang="en-US" b="1" dirty="0">
                <a:solidFill>
                  <a:srgbClr val="0628D4"/>
                </a:solidFill>
              </a:rPr>
              <a:t>3.   Motivation, Leadership and Entrepreneurship </a:t>
            </a:r>
            <a:r>
              <a:rPr lang="en-US" b="1" dirty="0" smtClean="0">
                <a:solidFill>
                  <a:srgbClr val="0628D4"/>
                </a:solidFill>
              </a:rPr>
              <a:t>(10 </a:t>
            </a:r>
            <a:r>
              <a:rPr lang="en-US" b="1" dirty="0">
                <a:solidFill>
                  <a:srgbClr val="0628D4"/>
                </a:solidFill>
              </a:rPr>
              <a:t>hours)</a:t>
            </a:r>
          </a:p>
          <a:p>
            <a:pPr marL="514350" indent="-514350">
              <a:buNone/>
            </a:pPr>
            <a:endParaRPr lang="en-US" i="1" dirty="0" smtClean="0">
              <a:solidFill>
                <a:srgbClr val="002060"/>
              </a:solidFill>
            </a:endParaRPr>
          </a:p>
          <a:p>
            <a:pPr marL="514350" indent="-514350">
              <a:buNone/>
            </a:pPr>
            <a:r>
              <a:rPr lang="en-US" b="1" i="1" dirty="0" smtClean="0">
                <a:solidFill>
                  <a:srgbClr val="00B0F0"/>
                </a:solidFill>
              </a:rPr>
              <a:t>3.2 Leadership (6 hours)</a:t>
            </a:r>
          </a:p>
          <a:p>
            <a:pPr>
              <a:buFont typeface="Wingdings" panose="05000000000000000000" pitchFamily="2" charset="2"/>
              <a:buChar char="Ø"/>
            </a:pPr>
            <a:r>
              <a:rPr lang="en-US" dirty="0"/>
              <a:t>Qualities of a good </a:t>
            </a:r>
            <a:r>
              <a:rPr lang="en-US" dirty="0" smtClean="0"/>
              <a:t>Leader</a:t>
            </a:r>
          </a:p>
          <a:p>
            <a:pPr>
              <a:buFont typeface="Wingdings" panose="05000000000000000000" pitchFamily="2" charset="2"/>
              <a:buChar char="Ø"/>
            </a:pPr>
            <a:r>
              <a:rPr lang="en-US" dirty="0" smtClean="0"/>
              <a:t>Leadership Style</a:t>
            </a:r>
          </a:p>
          <a:p>
            <a:pPr>
              <a:buFont typeface="Wingdings" panose="05000000000000000000" pitchFamily="2" charset="2"/>
              <a:buChar char="Ø"/>
            </a:pPr>
            <a:r>
              <a:rPr lang="en-US" dirty="0" err="1" smtClean="0"/>
              <a:t>Blakes</a:t>
            </a:r>
            <a:r>
              <a:rPr lang="en-US" dirty="0" smtClean="0"/>
              <a:t> </a:t>
            </a:r>
            <a:r>
              <a:rPr lang="en-US" dirty="0"/>
              <a:t>and Mouton’s Managerial </a:t>
            </a:r>
            <a:r>
              <a:rPr lang="en-US" dirty="0" smtClean="0"/>
              <a:t>Grid</a:t>
            </a:r>
          </a:p>
          <a:p>
            <a:pPr>
              <a:buFont typeface="Wingdings" panose="05000000000000000000" pitchFamily="2" charset="2"/>
              <a:buChar char="Ø"/>
            </a:pPr>
            <a:r>
              <a:rPr lang="en-US" dirty="0" smtClean="0"/>
              <a:t>Leadership Approach</a:t>
            </a:r>
          </a:p>
          <a:p>
            <a:pPr>
              <a:buFont typeface="Wingdings" panose="05000000000000000000" pitchFamily="2" charset="2"/>
              <a:buChar char="Ø"/>
            </a:pPr>
            <a:r>
              <a:rPr lang="en-US" dirty="0" smtClean="0"/>
              <a:t>Leadership Theories</a:t>
            </a:r>
          </a:p>
          <a:p>
            <a:pPr marL="514350" indent="-514350">
              <a:buNone/>
            </a:pPr>
            <a:endParaRPr lang="en-US" i="1" dirty="0">
              <a:solidFill>
                <a:srgbClr val="002060"/>
              </a:solidFill>
            </a:endParaRPr>
          </a:p>
          <a:p>
            <a:pPr marL="514350" indent="-514350">
              <a:buNone/>
            </a:pPr>
            <a:r>
              <a:rPr lang="en-US" b="1" i="1" dirty="0" smtClean="0">
                <a:solidFill>
                  <a:srgbClr val="00B0F0"/>
                </a:solidFill>
              </a:rPr>
              <a:t>3.3 Entrepreneurship (2 hours)</a:t>
            </a:r>
          </a:p>
          <a:p>
            <a:pPr>
              <a:buFont typeface="Wingdings" panose="05000000000000000000" pitchFamily="2" charset="2"/>
              <a:buChar char="Ø"/>
            </a:pPr>
            <a:r>
              <a:rPr lang="en-US" dirty="0" smtClean="0"/>
              <a:t>Entrepreneurship Development</a:t>
            </a:r>
          </a:p>
          <a:p>
            <a:pPr>
              <a:buFont typeface="Wingdings" panose="05000000000000000000" pitchFamily="2" charset="2"/>
              <a:buChar char="Ø"/>
            </a:pPr>
            <a:r>
              <a:rPr lang="en-US" dirty="0" smtClean="0"/>
              <a:t>Entrepreneurial Characteristics</a:t>
            </a:r>
          </a:p>
          <a:p>
            <a:pPr>
              <a:buFont typeface="Wingdings" panose="05000000000000000000" pitchFamily="2" charset="2"/>
              <a:buChar char="Ø"/>
            </a:pPr>
            <a:r>
              <a:rPr lang="en-US" dirty="0" smtClean="0"/>
              <a:t>Need </a:t>
            </a:r>
            <a:r>
              <a:rPr lang="en-US" dirty="0"/>
              <a:t>for Promotion of </a:t>
            </a:r>
            <a:r>
              <a:rPr lang="en-US" dirty="0" smtClean="0"/>
              <a:t>Entrepreneurship</a:t>
            </a:r>
          </a:p>
          <a:p>
            <a:pPr>
              <a:buFont typeface="Wingdings" panose="05000000000000000000" pitchFamily="2" charset="2"/>
              <a:buChar char="Ø"/>
            </a:pPr>
            <a:r>
              <a:rPr lang="en-US" dirty="0" smtClean="0"/>
              <a:t>Steps </a:t>
            </a:r>
            <a:r>
              <a:rPr lang="en-US" dirty="0"/>
              <a:t>for establishing small scale </a:t>
            </a:r>
            <a:r>
              <a:rPr lang="en-US" dirty="0" smtClean="0"/>
              <a:t>unit</a:t>
            </a:r>
            <a:endParaRPr lang="en-US" b="1" i="1" dirty="0" smtClean="0">
              <a:solidFill>
                <a:srgbClr val="00B0F0"/>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8</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41887831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II. Administrative Management Approach</a:t>
            </a:r>
            <a:endParaRPr lang="en-US" sz="3200" dirty="0"/>
          </a:p>
        </p:txBody>
      </p:sp>
      <p:sp>
        <p:nvSpPr>
          <p:cNvPr id="9" name="Content Placeholder 8"/>
          <p:cNvSpPr>
            <a:spLocks noGrp="1"/>
          </p:cNvSpPr>
          <p:nvPr>
            <p:ph idx="1"/>
          </p:nvPr>
        </p:nvSpPr>
        <p:spPr/>
        <p:txBody>
          <a:bodyPr>
            <a:normAutofit fontScale="92500"/>
          </a:bodyPr>
          <a:lstStyle/>
          <a:p>
            <a:pPr>
              <a:buNone/>
            </a:pPr>
            <a:r>
              <a:rPr lang="en-US" b="1" i="1" u="sng" dirty="0" smtClean="0">
                <a:solidFill>
                  <a:srgbClr val="FF0000"/>
                </a:solidFill>
              </a:rPr>
              <a:t>Principles of Administrative management theory</a:t>
            </a:r>
          </a:p>
          <a:p>
            <a:pPr marL="571500" indent="-571500">
              <a:buFont typeface="+mj-lt"/>
              <a:buAutoNum type="romanLcPeriod"/>
            </a:pPr>
            <a:r>
              <a:rPr lang="en-US" dirty="0" smtClean="0"/>
              <a:t>Division of work</a:t>
            </a:r>
          </a:p>
          <a:p>
            <a:pPr marL="571500" indent="-571500">
              <a:buFont typeface="+mj-lt"/>
              <a:buAutoNum type="romanLcPeriod"/>
            </a:pPr>
            <a:r>
              <a:rPr lang="en-US" dirty="0" smtClean="0"/>
              <a:t>Authority and responsibility</a:t>
            </a:r>
          </a:p>
          <a:p>
            <a:pPr marL="571500" indent="-571500">
              <a:buFont typeface="+mj-lt"/>
              <a:buAutoNum type="romanLcPeriod"/>
            </a:pPr>
            <a:r>
              <a:rPr lang="en-US" dirty="0" smtClean="0"/>
              <a:t>Discipline</a:t>
            </a:r>
          </a:p>
          <a:p>
            <a:pPr marL="571500" indent="-571500">
              <a:buFont typeface="+mj-lt"/>
              <a:buAutoNum type="romanLcPeriod"/>
            </a:pPr>
            <a:r>
              <a:rPr lang="en-US" dirty="0" smtClean="0"/>
              <a:t>Unity of command</a:t>
            </a:r>
          </a:p>
          <a:p>
            <a:pPr marL="571500" indent="-571500">
              <a:buFont typeface="+mj-lt"/>
              <a:buAutoNum type="romanLcPeriod"/>
            </a:pPr>
            <a:r>
              <a:rPr lang="en-US" dirty="0" smtClean="0"/>
              <a:t>Unity of Direction</a:t>
            </a:r>
          </a:p>
          <a:p>
            <a:pPr marL="571500" indent="-571500">
              <a:buFont typeface="+mj-lt"/>
              <a:buAutoNum type="romanLcPeriod"/>
            </a:pPr>
            <a:r>
              <a:rPr lang="en-US" dirty="0" smtClean="0"/>
              <a:t>Emphasis on subordination of personal interests to general or common interest.</a:t>
            </a:r>
          </a:p>
          <a:p>
            <a:pPr marL="571500" indent="-571500">
              <a:buFont typeface="+mj-lt"/>
              <a:buAutoNum type="romanLcPeriod"/>
            </a:pPr>
            <a:r>
              <a:rPr lang="en-US" dirty="0" smtClean="0"/>
              <a:t>Adequate remuneration to personnel.</a:t>
            </a:r>
          </a:p>
        </p:txBody>
      </p:sp>
      <p:sp>
        <p:nvSpPr>
          <p:cNvPr id="5" name="Slide Number Placeholder 4"/>
          <p:cNvSpPr>
            <a:spLocks noGrp="1"/>
          </p:cNvSpPr>
          <p:nvPr>
            <p:ph type="sldNum" sz="quarter" idx="12"/>
          </p:nvPr>
        </p:nvSpPr>
        <p:spPr/>
        <p:txBody>
          <a:bodyPr/>
          <a:lstStyle/>
          <a:p>
            <a:fld id="{D51081E8-3327-495A-9823-FC891E0968B6}" type="slidenum">
              <a:rPr lang="en-US" smtClean="0"/>
              <a:pPr/>
              <a:t>80</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II. Administrative Management Approach</a:t>
            </a:r>
            <a:endParaRPr lang="en-US" sz="3200" dirty="0"/>
          </a:p>
        </p:txBody>
      </p:sp>
      <p:sp>
        <p:nvSpPr>
          <p:cNvPr id="9" name="Content Placeholder 8"/>
          <p:cNvSpPr>
            <a:spLocks noGrp="1"/>
          </p:cNvSpPr>
          <p:nvPr>
            <p:ph idx="1"/>
          </p:nvPr>
        </p:nvSpPr>
        <p:spPr>
          <a:xfrm>
            <a:off x="409433" y="1143000"/>
            <a:ext cx="8229600" cy="5109677"/>
          </a:xfrm>
        </p:spPr>
        <p:txBody>
          <a:bodyPr>
            <a:normAutofit/>
          </a:bodyPr>
          <a:lstStyle/>
          <a:p>
            <a:pPr>
              <a:buNone/>
            </a:pPr>
            <a:r>
              <a:rPr lang="en-US" sz="3000" b="1" i="1" u="sng" dirty="0" smtClean="0">
                <a:solidFill>
                  <a:srgbClr val="FF0000"/>
                </a:solidFill>
              </a:rPr>
              <a:t>Principles of Administrative management theory</a:t>
            </a:r>
          </a:p>
          <a:p>
            <a:pPr marL="0" indent="0">
              <a:buNone/>
            </a:pPr>
            <a:r>
              <a:rPr lang="en-US" sz="3000" dirty="0" smtClean="0"/>
              <a:t>viii. Centralization.</a:t>
            </a:r>
          </a:p>
          <a:p>
            <a:pPr marL="0" indent="0">
              <a:buNone/>
            </a:pPr>
            <a:r>
              <a:rPr lang="en-US" sz="3000" dirty="0" smtClean="0"/>
              <a:t>ix.   </a:t>
            </a:r>
            <a:r>
              <a:rPr lang="en-US" sz="3000" dirty="0" err="1" smtClean="0"/>
              <a:t>Scaler</a:t>
            </a:r>
            <a:r>
              <a:rPr lang="en-US" sz="3000" dirty="0" smtClean="0"/>
              <a:t> chain or line of authority.</a:t>
            </a:r>
          </a:p>
          <a:p>
            <a:pPr marL="0" indent="0">
              <a:buNone/>
            </a:pPr>
            <a:r>
              <a:rPr lang="en-US" sz="3000" dirty="0" smtClean="0"/>
              <a:t>x.    Order</a:t>
            </a:r>
          </a:p>
          <a:p>
            <a:pPr marL="0" indent="0">
              <a:buNone/>
            </a:pPr>
            <a:r>
              <a:rPr lang="en-US" sz="3000" dirty="0" smtClean="0"/>
              <a:t>xi.   Equity</a:t>
            </a:r>
          </a:p>
          <a:p>
            <a:pPr marL="0" indent="0">
              <a:buNone/>
            </a:pPr>
            <a:r>
              <a:rPr lang="en-US" sz="3000" dirty="0" smtClean="0"/>
              <a:t>xii.  Stability of workers</a:t>
            </a:r>
          </a:p>
          <a:p>
            <a:pPr marL="0" indent="0">
              <a:buNone/>
            </a:pPr>
            <a:r>
              <a:rPr lang="en-US" sz="3000" dirty="0" smtClean="0"/>
              <a:t>xiii. Initiative.</a:t>
            </a:r>
          </a:p>
          <a:p>
            <a:pPr marL="0" indent="0">
              <a:buNone/>
            </a:pPr>
            <a:r>
              <a:rPr lang="en-US" sz="3000" dirty="0" smtClean="0"/>
              <a:t>xiv.  Team spirit.</a:t>
            </a:r>
          </a:p>
        </p:txBody>
      </p:sp>
      <p:sp>
        <p:nvSpPr>
          <p:cNvPr id="5" name="Slide Number Placeholder 4"/>
          <p:cNvSpPr>
            <a:spLocks noGrp="1"/>
          </p:cNvSpPr>
          <p:nvPr>
            <p:ph type="sldNum" sz="quarter" idx="12"/>
          </p:nvPr>
        </p:nvSpPr>
        <p:spPr/>
        <p:txBody>
          <a:bodyPr/>
          <a:lstStyle/>
          <a:p>
            <a:fld id="{D51081E8-3327-495A-9823-FC891E0968B6}" type="slidenum">
              <a:rPr lang="en-US" smtClean="0"/>
              <a:pPr/>
              <a:t>81</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23509541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II. Administrative Management Approach</a:t>
            </a:r>
            <a:endParaRPr lang="en-US" sz="3200" dirty="0"/>
          </a:p>
        </p:txBody>
      </p:sp>
      <p:sp>
        <p:nvSpPr>
          <p:cNvPr id="9" name="Content Placeholder 8"/>
          <p:cNvSpPr>
            <a:spLocks noGrp="1"/>
          </p:cNvSpPr>
          <p:nvPr>
            <p:ph idx="1"/>
          </p:nvPr>
        </p:nvSpPr>
        <p:spPr>
          <a:xfrm>
            <a:off x="533400" y="1143000"/>
            <a:ext cx="8229600" cy="4906963"/>
          </a:xfrm>
        </p:spPr>
        <p:txBody>
          <a:bodyPr>
            <a:normAutofit fontScale="85000" lnSpcReduction="20000"/>
          </a:bodyPr>
          <a:lstStyle/>
          <a:p>
            <a:pPr algn="just">
              <a:buNone/>
            </a:pPr>
            <a:r>
              <a:rPr lang="en-US" b="1" i="1" u="sng" dirty="0" smtClean="0">
                <a:solidFill>
                  <a:srgbClr val="0000CC"/>
                </a:solidFill>
              </a:rPr>
              <a:t>Contribution of Frank </a:t>
            </a:r>
            <a:r>
              <a:rPr lang="en-US" b="1" i="1" u="sng" dirty="0" err="1" smtClean="0">
                <a:solidFill>
                  <a:srgbClr val="0000CC"/>
                </a:solidFill>
              </a:rPr>
              <a:t>Gilbreth</a:t>
            </a:r>
            <a:r>
              <a:rPr lang="en-US" b="1" i="1" u="sng" dirty="0" smtClean="0">
                <a:solidFill>
                  <a:srgbClr val="0000CC"/>
                </a:solidFill>
              </a:rPr>
              <a:t> </a:t>
            </a:r>
            <a:r>
              <a:rPr lang="en-US" dirty="0" smtClean="0"/>
              <a:t>(</a:t>
            </a:r>
            <a:r>
              <a:rPr lang="en-US" dirty="0" smtClean="0">
                <a:solidFill>
                  <a:srgbClr val="FF0000"/>
                </a:solidFill>
              </a:rPr>
              <a:t>father of motion study</a:t>
            </a:r>
            <a:r>
              <a:rPr lang="en-US" dirty="0" smtClean="0"/>
              <a:t>)</a:t>
            </a:r>
          </a:p>
          <a:p>
            <a:pPr algn="just">
              <a:buFont typeface="Wingdings" pitchFamily="2" charset="2"/>
              <a:buChar char="Ø"/>
            </a:pPr>
            <a:r>
              <a:rPr lang="en-US" dirty="0" smtClean="0"/>
              <a:t> He introduced process chart and concluded that fatigue can be reduced considerably by allowing rest periods, planning seating arrangement, improving working conditions and by using principles of motion economy.</a:t>
            </a:r>
          </a:p>
          <a:p>
            <a:pPr algn="just">
              <a:buNone/>
            </a:pPr>
            <a:endParaRPr lang="en-US" dirty="0" smtClean="0"/>
          </a:p>
          <a:p>
            <a:pPr algn="just">
              <a:buNone/>
            </a:pPr>
            <a:r>
              <a:rPr lang="en-US" b="1" i="1" u="sng" dirty="0" smtClean="0">
                <a:solidFill>
                  <a:srgbClr val="0628D4"/>
                </a:solidFill>
              </a:rPr>
              <a:t>Contribution of Gantt</a:t>
            </a:r>
          </a:p>
          <a:p>
            <a:pPr algn="just">
              <a:buFont typeface="Wingdings" pitchFamily="2" charset="2"/>
              <a:buChar char="Ø"/>
            </a:pPr>
            <a:r>
              <a:rPr lang="en-US" dirty="0" smtClean="0"/>
              <a:t>He developed a Gantt chart which is still used as a scheduling technique to have a immediate comparison between the planned work and the actual progress of the work. So as to enable the management to take corrective action if there is a significant deviation.</a:t>
            </a:r>
          </a:p>
        </p:txBody>
      </p:sp>
      <p:sp>
        <p:nvSpPr>
          <p:cNvPr id="5" name="Slide Number Placeholder 4"/>
          <p:cNvSpPr>
            <a:spLocks noGrp="1"/>
          </p:cNvSpPr>
          <p:nvPr>
            <p:ph type="sldNum" sz="quarter" idx="12"/>
          </p:nvPr>
        </p:nvSpPr>
        <p:spPr/>
        <p:txBody>
          <a:bodyPr/>
          <a:lstStyle/>
          <a:p>
            <a:fld id="{D51081E8-3327-495A-9823-FC891E0968B6}" type="slidenum">
              <a:rPr lang="en-US" smtClean="0"/>
              <a:pPr/>
              <a:t>82</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smtClean="0"/>
              <a:t>III. Behavioral Management Approach</a:t>
            </a:r>
            <a:endParaRPr lang="en-US" sz="3600" dirty="0"/>
          </a:p>
        </p:txBody>
      </p:sp>
      <p:sp>
        <p:nvSpPr>
          <p:cNvPr id="9" name="Content Placeholder 8"/>
          <p:cNvSpPr>
            <a:spLocks noGrp="1"/>
          </p:cNvSpPr>
          <p:nvPr>
            <p:ph idx="1"/>
          </p:nvPr>
        </p:nvSpPr>
        <p:spPr/>
        <p:txBody>
          <a:bodyPr>
            <a:normAutofit fontScale="85000" lnSpcReduction="20000"/>
          </a:bodyPr>
          <a:lstStyle/>
          <a:p>
            <a:pPr algn="just">
              <a:buNone/>
            </a:pPr>
            <a:r>
              <a:rPr lang="en-US" dirty="0" smtClean="0"/>
              <a:t>	</a:t>
            </a:r>
            <a:r>
              <a:rPr lang="en-US" b="1" i="1" dirty="0" smtClean="0">
                <a:solidFill>
                  <a:srgbClr val="0628D4"/>
                </a:solidFill>
              </a:rPr>
              <a:t>Scientific management theory</a:t>
            </a:r>
            <a:r>
              <a:rPr lang="en-US" dirty="0" smtClean="0"/>
              <a:t> concentrated on </a:t>
            </a:r>
            <a:r>
              <a:rPr lang="en-US" dirty="0" smtClean="0">
                <a:solidFill>
                  <a:srgbClr val="0628D4"/>
                </a:solidFill>
              </a:rPr>
              <a:t>physical resources </a:t>
            </a:r>
            <a:r>
              <a:rPr lang="en-US" dirty="0" smtClean="0"/>
              <a:t>rather than </a:t>
            </a:r>
            <a:r>
              <a:rPr lang="en-US" dirty="0" smtClean="0">
                <a:solidFill>
                  <a:srgbClr val="0628D4"/>
                </a:solidFill>
              </a:rPr>
              <a:t>human resources</a:t>
            </a:r>
            <a:r>
              <a:rPr lang="en-US" dirty="0" smtClean="0"/>
              <a:t>. </a:t>
            </a:r>
            <a:r>
              <a:rPr lang="en-US" dirty="0" smtClean="0">
                <a:solidFill>
                  <a:srgbClr val="FF0000"/>
                </a:solidFill>
              </a:rPr>
              <a:t>Prof. Elton Mayo </a:t>
            </a:r>
            <a:r>
              <a:rPr lang="en-US" dirty="0" smtClean="0"/>
              <a:t>has stated that an organization is essentially a social system and not merely techno-economic system.</a:t>
            </a:r>
          </a:p>
          <a:p>
            <a:pPr algn="just">
              <a:buNone/>
            </a:pPr>
            <a:r>
              <a:rPr lang="en-US" dirty="0" smtClean="0"/>
              <a:t> </a:t>
            </a:r>
          </a:p>
          <a:p>
            <a:pPr algn="just">
              <a:buNone/>
            </a:pPr>
            <a:r>
              <a:rPr lang="en-US" dirty="0"/>
              <a:t>	</a:t>
            </a:r>
            <a:r>
              <a:rPr lang="en-US" dirty="0" smtClean="0"/>
              <a:t>Knowledge of human nature can solve many problems of management. </a:t>
            </a:r>
          </a:p>
          <a:p>
            <a:pPr algn="just">
              <a:buNone/>
            </a:pPr>
            <a:endParaRPr lang="en-US" dirty="0" smtClean="0"/>
          </a:p>
          <a:p>
            <a:pPr algn="just">
              <a:buNone/>
            </a:pPr>
            <a:r>
              <a:rPr lang="en-US" dirty="0"/>
              <a:t>	</a:t>
            </a:r>
            <a:r>
              <a:rPr lang="en-US" dirty="0" smtClean="0"/>
              <a:t>He stressed that successful human relations approach can easily create harmony in an organization, higher employee satisfaction and therefore higher operational efficiency and productivity.</a:t>
            </a:r>
          </a:p>
        </p:txBody>
      </p:sp>
      <p:sp>
        <p:nvSpPr>
          <p:cNvPr id="5" name="Slide Number Placeholder 4"/>
          <p:cNvSpPr>
            <a:spLocks noGrp="1"/>
          </p:cNvSpPr>
          <p:nvPr>
            <p:ph type="sldNum" sz="quarter" idx="12"/>
          </p:nvPr>
        </p:nvSpPr>
        <p:spPr/>
        <p:txBody>
          <a:bodyPr/>
          <a:lstStyle/>
          <a:p>
            <a:fld id="{D51081E8-3327-495A-9823-FC891E0968B6}" type="slidenum">
              <a:rPr lang="en-US" smtClean="0"/>
              <a:pPr/>
              <a:t>83</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smtClean="0"/>
              <a:t>III. Behavioral Management Approach</a:t>
            </a:r>
            <a:endParaRPr lang="en-US" sz="3600" dirty="0"/>
          </a:p>
        </p:txBody>
      </p:sp>
      <p:sp>
        <p:nvSpPr>
          <p:cNvPr id="9" name="Content Placeholder 8"/>
          <p:cNvSpPr>
            <a:spLocks noGrp="1"/>
          </p:cNvSpPr>
          <p:nvPr>
            <p:ph idx="1"/>
          </p:nvPr>
        </p:nvSpPr>
        <p:spPr>
          <a:xfrm>
            <a:off x="381000" y="1295399"/>
            <a:ext cx="8382000" cy="5181601"/>
          </a:xfrm>
        </p:spPr>
        <p:txBody>
          <a:bodyPr>
            <a:normAutofit fontScale="77500" lnSpcReduction="20000"/>
          </a:bodyPr>
          <a:lstStyle/>
          <a:p>
            <a:pPr algn="just">
              <a:buNone/>
            </a:pPr>
            <a:r>
              <a:rPr lang="en-US" dirty="0" smtClean="0"/>
              <a:t>	</a:t>
            </a:r>
            <a:r>
              <a:rPr lang="en-US" b="1" i="1" dirty="0" smtClean="0"/>
              <a:t>A.H. Maslow </a:t>
            </a:r>
            <a:r>
              <a:rPr lang="en-US" dirty="0" smtClean="0"/>
              <a:t>developed a need hierarchy to </a:t>
            </a:r>
            <a:r>
              <a:rPr lang="en-US" i="1" dirty="0" smtClean="0">
                <a:solidFill>
                  <a:srgbClr val="FF0000"/>
                </a:solidFill>
              </a:rPr>
              <a:t>explain human behavior within an organization</a:t>
            </a:r>
            <a:r>
              <a:rPr lang="en-US" dirty="0" smtClean="0"/>
              <a:t>. The knowledge of individual and group behavior enables to develop suitable work atmosphere or situations which can increase productivity as well as employee satisfaction.</a:t>
            </a:r>
          </a:p>
          <a:p>
            <a:pPr algn="just">
              <a:buNone/>
            </a:pPr>
            <a:endParaRPr lang="en-US" b="1" i="1" u="sng" dirty="0" smtClean="0">
              <a:solidFill>
                <a:srgbClr val="FF0000"/>
              </a:solidFill>
            </a:endParaRPr>
          </a:p>
          <a:p>
            <a:pPr marL="571500" indent="-571500" algn="just">
              <a:buNone/>
            </a:pPr>
            <a:r>
              <a:rPr lang="en-US" dirty="0" smtClean="0"/>
              <a:t>	Behavioral </a:t>
            </a:r>
            <a:r>
              <a:rPr lang="en-US" dirty="0"/>
              <a:t>approaches have clearly pointed out that </a:t>
            </a:r>
            <a:r>
              <a:rPr lang="en-US" dirty="0" smtClean="0"/>
              <a:t>job conditions </a:t>
            </a:r>
            <a:r>
              <a:rPr lang="en-US" dirty="0"/>
              <a:t>and the job itself are the motivators that can satisfy the needs of both employees and the organization. </a:t>
            </a:r>
          </a:p>
          <a:p>
            <a:pPr marL="571500" indent="-571500" algn="just">
              <a:buNone/>
            </a:pPr>
            <a:endParaRPr lang="en-US" dirty="0"/>
          </a:p>
          <a:p>
            <a:pPr marL="571500" indent="-571500" algn="just">
              <a:buNone/>
            </a:pPr>
            <a:r>
              <a:rPr lang="en-US" dirty="0"/>
              <a:t>	These motivators are recognition, sense of belonging, challenging job, independence, participation achievement, enlargement and enrichment of job itself.</a:t>
            </a:r>
            <a:endParaRPr lang="en-US" dirty="0" smtClean="0"/>
          </a:p>
        </p:txBody>
      </p:sp>
      <p:sp>
        <p:nvSpPr>
          <p:cNvPr id="5" name="Slide Number Placeholder 4"/>
          <p:cNvSpPr>
            <a:spLocks noGrp="1"/>
          </p:cNvSpPr>
          <p:nvPr>
            <p:ph type="sldNum" sz="quarter" idx="12"/>
          </p:nvPr>
        </p:nvSpPr>
        <p:spPr/>
        <p:txBody>
          <a:bodyPr/>
          <a:lstStyle/>
          <a:p>
            <a:fld id="{D51081E8-3327-495A-9823-FC891E0968B6}" type="slidenum">
              <a:rPr lang="en-US" smtClean="0"/>
              <a:pPr/>
              <a:t>84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14763670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smtClean="0"/>
              <a:t>III. Behavioral Management Approach</a:t>
            </a:r>
            <a:endParaRPr lang="en-US" sz="3600" dirty="0"/>
          </a:p>
        </p:txBody>
      </p:sp>
      <p:sp>
        <p:nvSpPr>
          <p:cNvPr id="9" name="Content Placeholder 8"/>
          <p:cNvSpPr>
            <a:spLocks noGrp="1"/>
          </p:cNvSpPr>
          <p:nvPr>
            <p:ph idx="1"/>
          </p:nvPr>
        </p:nvSpPr>
        <p:spPr>
          <a:xfrm>
            <a:off x="304800" y="1142999"/>
            <a:ext cx="8229600" cy="5181601"/>
          </a:xfrm>
        </p:spPr>
        <p:txBody>
          <a:bodyPr>
            <a:normAutofit fontScale="77500" lnSpcReduction="20000"/>
          </a:bodyPr>
          <a:lstStyle/>
          <a:p>
            <a:pPr algn="just">
              <a:buNone/>
            </a:pPr>
            <a:r>
              <a:rPr lang="en-US" dirty="0" smtClean="0"/>
              <a:t>	</a:t>
            </a:r>
            <a:r>
              <a:rPr lang="en-US" b="1" i="1" u="sng" dirty="0" smtClean="0">
                <a:solidFill>
                  <a:srgbClr val="FF0000"/>
                </a:solidFill>
              </a:rPr>
              <a:t>Elements of Behavioral Theory</a:t>
            </a:r>
          </a:p>
          <a:p>
            <a:pPr marL="571500" indent="-571500" algn="just">
              <a:buFont typeface="+mj-lt"/>
              <a:buAutoNum type="romanLcPeriod"/>
            </a:pPr>
            <a:r>
              <a:rPr lang="en-US" b="1" i="1" dirty="0" smtClean="0">
                <a:solidFill>
                  <a:srgbClr val="00B050"/>
                </a:solidFill>
              </a:rPr>
              <a:t>The </a:t>
            </a:r>
            <a:r>
              <a:rPr lang="en-US" b="1" i="1" dirty="0">
                <a:solidFill>
                  <a:srgbClr val="00B050"/>
                </a:solidFill>
              </a:rPr>
              <a:t>Individual: </a:t>
            </a:r>
            <a:r>
              <a:rPr lang="en-US" dirty="0"/>
              <a:t>This theory stressed that individual difference must be recognized. Each individual has feelings, emotions, perception and attitudes; and ever changing </a:t>
            </a:r>
            <a:r>
              <a:rPr lang="en-US" dirty="0" smtClean="0"/>
              <a:t>psychology.</a:t>
            </a:r>
            <a:endParaRPr lang="en-US" dirty="0"/>
          </a:p>
          <a:p>
            <a:pPr marL="571500" indent="-571500" algn="just">
              <a:buFont typeface="+mj-lt"/>
              <a:buAutoNum type="romanLcPeriod"/>
            </a:pPr>
            <a:r>
              <a:rPr lang="en-US" b="1" i="1" dirty="0" smtClean="0">
                <a:solidFill>
                  <a:srgbClr val="00B050"/>
                </a:solidFill>
              </a:rPr>
              <a:t>Work Group: </a:t>
            </a:r>
            <a:r>
              <a:rPr lang="en-US" dirty="0" smtClean="0"/>
              <a:t>The management must recognize the importance of informal organization (work group) and it must be integrated intelligently with formal organization. This theory recognizes the vital effect of group psychology and behavior on motivation and productivity.</a:t>
            </a:r>
            <a:endParaRPr lang="en-US" dirty="0"/>
          </a:p>
          <a:p>
            <a:pPr marL="571500" indent="-571500" algn="just">
              <a:buFont typeface="+mj-lt"/>
              <a:buAutoNum type="romanLcPeriod"/>
            </a:pPr>
            <a:r>
              <a:rPr lang="en-US" b="1" i="1" dirty="0" smtClean="0">
                <a:solidFill>
                  <a:srgbClr val="00B050"/>
                </a:solidFill>
              </a:rPr>
              <a:t>Participative </a:t>
            </a:r>
            <a:r>
              <a:rPr lang="en-US" b="1" i="1" dirty="0">
                <a:solidFill>
                  <a:srgbClr val="00B050"/>
                </a:solidFill>
              </a:rPr>
              <a:t>management: </a:t>
            </a:r>
            <a:r>
              <a:rPr lang="en-US" dirty="0"/>
              <a:t>This theory advocated worker participation in management. It allows labor to participate in decision making and problem </a:t>
            </a:r>
            <a:r>
              <a:rPr lang="en-US" dirty="0" smtClean="0"/>
              <a:t>solving primarily </a:t>
            </a:r>
            <a:r>
              <a:rPr lang="en-US" dirty="0"/>
              <a:t>to increase productivity.</a:t>
            </a:r>
            <a:endParaRPr lang="en-US" dirty="0" smtClean="0"/>
          </a:p>
        </p:txBody>
      </p:sp>
      <p:sp>
        <p:nvSpPr>
          <p:cNvPr id="5" name="Slide Number Placeholder 4"/>
          <p:cNvSpPr>
            <a:spLocks noGrp="1"/>
          </p:cNvSpPr>
          <p:nvPr>
            <p:ph type="sldNum" sz="quarter" idx="12"/>
          </p:nvPr>
        </p:nvSpPr>
        <p:spPr/>
        <p:txBody>
          <a:bodyPr/>
          <a:lstStyle/>
          <a:p>
            <a:fld id="{D51081E8-3327-495A-9823-FC891E0968B6}" type="slidenum">
              <a:rPr lang="en-US" smtClean="0"/>
              <a:pPr/>
              <a:t>85</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33930008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IV. Modern Management Theories</a:t>
            </a:r>
            <a:endParaRPr lang="en-US" dirty="0"/>
          </a:p>
        </p:txBody>
      </p:sp>
      <p:sp>
        <p:nvSpPr>
          <p:cNvPr id="9" name="Content Placeholder 8"/>
          <p:cNvSpPr>
            <a:spLocks noGrp="1"/>
          </p:cNvSpPr>
          <p:nvPr>
            <p:ph idx="1"/>
          </p:nvPr>
        </p:nvSpPr>
        <p:spPr/>
        <p:txBody>
          <a:bodyPr/>
          <a:lstStyle/>
          <a:p>
            <a:pPr lvl="1" algn="just">
              <a:buNone/>
            </a:pPr>
            <a:r>
              <a:rPr lang="en-US" b="1" i="1" dirty="0" smtClean="0">
                <a:solidFill>
                  <a:srgbClr val="00B050"/>
                </a:solidFill>
              </a:rPr>
              <a:t>	Modern management theories </a:t>
            </a:r>
            <a:r>
              <a:rPr lang="en-US" dirty="0" smtClean="0"/>
              <a:t>started after 1950. There are four streams under the modern management theory:</a:t>
            </a:r>
          </a:p>
          <a:p>
            <a:pPr marL="1028700" lvl="1" indent="-571500" algn="just">
              <a:buFont typeface="+mj-lt"/>
              <a:buAutoNum type="romanLcPeriod"/>
            </a:pPr>
            <a:r>
              <a:rPr lang="en-US" dirty="0" smtClean="0"/>
              <a:t>Quantitative approach to management.</a:t>
            </a:r>
          </a:p>
          <a:p>
            <a:pPr marL="1028700" lvl="1" indent="-571500" algn="just">
              <a:buFont typeface="+mj-lt"/>
              <a:buAutoNum type="romanLcPeriod"/>
            </a:pPr>
            <a:r>
              <a:rPr lang="en-US" dirty="0" smtClean="0"/>
              <a:t>System approach to management.</a:t>
            </a:r>
          </a:p>
          <a:p>
            <a:pPr marL="1028700" lvl="1" indent="-571500" algn="just">
              <a:buFont typeface="+mj-lt"/>
              <a:buAutoNum type="romanLcPeriod"/>
            </a:pPr>
            <a:r>
              <a:rPr lang="en-US" dirty="0" smtClean="0"/>
              <a:t>Contingency approach to management.</a:t>
            </a:r>
          </a:p>
          <a:p>
            <a:pPr marL="1028700" lvl="1" indent="-571500" algn="just">
              <a:buFont typeface="+mj-lt"/>
              <a:buAutoNum type="romanLcPeriod"/>
            </a:pPr>
            <a:r>
              <a:rPr lang="en-US" dirty="0" smtClean="0"/>
              <a:t>Operational approach to management.</a:t>
            </a:r>
          </a:p>
          <a:p>
            <a:pPr algn="just">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86</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err="1" smtClean="0">
                <a:latin typeface="Times New Roman" pitchFamily="18" charset="0"/>
                <a:cs typeface="Times New Roman" pitchFamily="18" charset="0"/>
              </a:rPr>
              <a:t>i</a:t>
            </a:r>
            <a:r>
              <a:rPr lang="en-US" sz="3200" dirty="0" smtClean="0">
                <a:latin typeface="Times New Roman" pitchFamily="18" charset="0"/>
                <a:cs typeface="Times New Roman" pitchFamily="18" charset="0"/>
              </a:rPr>
              <a:t>) Quantitative approach to management</a:t>
            </a:r>
            <a:endParaRPr lang="en-US" sz="3200" dirty="0"/>
          </a:p>
        </p:txBody>
      </p:sp>
      <p:sp>
        <p:nvSpPr>
          <p:cNvPr id="9" name="Content Placeholder 8"/>
          <p:cNvSpPr>
            <a:spLocks noGrp="1"/>
          </p:cNvSpPr>
          <p:nvPr>
            <p:ph idx="1"/>
          </p:nvPr>
        </p:nvSpPr>
        <p:spPr/>
        <p:txBody>
          <a:bodyPr>
            <a:normAutofit fontScale="77500" lnSpcReduction="20000"/>
          </a:bodyPr>
          <a:lstStyle/>
          <a:p>
            <a:pPr algn="just">
              <a:buNone/>
            </a:pPr>
            <a:r>
              <a:rPr lang="en-US" dirty="0" smtClean="0"/>
              <a:t>	The scientific approach of Taylor could be classified as an early form of </a:t>
            </a:r>
            <a:r>
              <a:rPr lang="en-US" b="1" i="1" dirty="0" smtClean="0">
                <a:solidFill>
                  <a:srgbClr val="00B050"/>
                </a:solidFill>
              </a:rPr>
              <a:t>quantitative approach to management</a:t>
            </a:r>
            <a:r>
              <a:rPr lang="en-US" dirty="0" smtClean="0"/>
              <a:t>. </a:t>
            </a:r>
          </a:p>
          <a:p>
            <a:pPr algn="just">
              <a:buNone/>
            </a:pPr>
            <a:r>
              <a:rPr lang="en-US" dirty="0"/>
              <a:t>	</a:t>
            </a:r>
            <a:r>
              <a:rPr lang="en-US" dirty="0" smtClean="0"/>
              <a:t>The basic approach is the construction of a quantitative model. The construction of the model expresses the effectiveness of the system under study as a function of a set of variables at least one of which is subject to control.</a:t>
            </a:r>
          </a:p>
          <a:p>
            <a:pPr algn="just">
              <a:buNone/>
            </a:pPr>
            <a:endParaRPr lang="en-US" dirty="0" smtClean="0"/>
          </a:p>
          <a:p>
            <a:pPr algn="just">
              <a:buNone/>
            </a:pPr>
            <a:r>
              <a:rPr lang="en-US" b="1" u="sng" dirty="0" smtClean="0">
                <a:solidFill>
                  <a:srgbClr val="FF0000"/>
                </a:solidFill>
              </a:rPr>
              <a:t>Essential features of quantitative approach</a:t>
            </a:r>
            <a:r>
              <a:rPr lang="en-US" dirty="0" smtClean="0"/>
              <a:t>:</a:t>
            </a:r>
          </a:p>
          <a:p>
            <a:pPr marL="514350" indent="-514350" algn="just">
              <a:buFont typeface="+mj-lt"/>
              <a:buAutoNum type="alphaLcPeriod"/>
            </a:pPr>
            <a:r>
              <a:rPr lang="en-US" dirty="0" smtClean="0"/>
              <a:t>Management must make use of </a:t>
            </a:r>
            <a:r>
              <a:rPr lang="en-US" b="1" i="1" dirty="0" smtClean="0">
                <a:solidFill>
                  <a:srgbClr val="FF0000"/>
                </a:solidFill>
              </a:rPr>
              <a:t>mathematical tools</a:t>
            </a:r>
            <a:r>
              <a:rPr lang="en-US" dirty="0" smtClean="0">
                <a:solidFill>
                  <a:srgbClr val="FF0000"/>
                </a:solidFill>
              </a:rPr>
              <a:t> </a:t>
            </a:r>
            <a:r>
              <a:rPr lang="en-US" dirty="0" smtClean="0"/>
              <a:t>and techniques (e.g.. Use of equations) for problem solving.</a:t>
            </a:r>
          </a:p>
          <a:p>
            <a:pPr marL="514350" indent="-514350" algn="just">
              <a:buFont typeface="+mj-lt"/>
              <a:buAutoNum type="alphaLcPeriod"/>
            </a:pPr>
            <a:r>
              <a:rPr lang="en-US" dirty="0" smtClean="0"/>
              <a:t>Operational research, mathematical tools, simulation and model building are the basic methodologies developed by this approach. It has helped the management in </a:t>
            </a:r>
            <a:r>
              <a:rPr lang="en-US" b="1" i="1" dirty="0" smtClean="0">
                <a:solidFill>
                  <a:srgbClr val="FF0000"/>
                </a:solidFill>
              </a:rPr>
              <a:t>systematizing thinking</a:t>
            </a:r>
            <a:r>
              <a:rPr lang="en-US" dirty="0" smtClean="0"/>
              <a:t>.</a:t>
            </a:r>
          </a:p>
        </p:txBody>
      </p:sp>
      <p:sp>
        <p:nvSpPr>
          <p:cNvPr id="5" name="Slide Number Placeholder 4"/>
          <p:cNvSpPr>
            <a:spLocks noGrp="1"/>
          </p:cNvSpPr>
          <p:nvPr>
            <p:ph type="sldNum" sz="quarter" idx="12"/>
          </p:nvPr>
        </p:nvSpPr>
        <p:spPr/>
        <p:txBody>
          <a:bodyPr/>
          <a:lstStyle/>
          <a:p>
            <a:fld id="{D51081E8-3327-495A-9823-FC891E0968B6}" type="slidenum">
              <a:rPr lang="en-US" smtClean="0"/>
              <a:pPr/>
              <a:t>87</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smtClean="0"/>
              <a:t>ii) System approach to management</a:t>
            </a:r>
            <a:endParaRPr lang="en-US" sz="3600" dirty="0"/>
          </a:p>
        </p:txBody>
      </p:sp>
      <p:sp>
        <p:nvSpPr>
          <p:cNvPr id="9" name="Content Placeholder 8"/>
          <p:cNvSpPr>
            <a:spLocks noGrp="1"/>
          </p:cNvSpPr>
          <p:nvPr>
            <p:ph idx="1"/>
          </p:nvPr>
        </p:nvSpPr>
        <p:spPr>
          <a:xfrm>
            <a:off x="304800" y="1145272"/>
            <a:ext cx="8229600" cy="2055128"/>
          </a:xfrm>
        </p:spPr>
        <p:txBody>
          <a:bodyPr>
            <a:normAutofit fontScale="70000" lnSpcReduction="20000"/>
          </a:bodyPr>
          <a:lstStyle/>
          <a:p>
            <a:pPr algn="just">
              <a:buNone/>
            </a:pPr>
            <a:r>
              <a:rPr lang="en-US" dirty="0" smtClean="0"/>
              <a:t>	</a:t>
            </a:r>
            <a:r>
              <a:rPr lang="en-US" b="1" i="1" dirty="0" smtClean="0">
                <a:solidFill>
                  <a:srgbClr val="FF0000"/>
                </a:solidFill>
              </a:rPr>
              <a:t>The system approach </a:t>
            </a:r>
            <a:r>
              <a:rPr lang="en-US" dirty="0" smtClean="0"/>
              <a:t>is the recent contribution to management thought developed in the late 1960s. </a:t>
            </a:r>
          </a:p>
          <a:p>
            <a:pPr algn="just">
              <a:buNone/>
            </a:pPr>
            <a:r>
              <a:rPr lang="en-US" dirty="0"/>
              <a:t>	</a:t>
            </a:r>
            <a:r>
              <a:rPr lang="en-US" dirty="0" smtClean="0"/>
              <a:t>The prominent contributors to this approach are Kenneth, </a:t>
            </a:r>
            <a:r>
              <a:rPr lang="en-US" dirty="0" err="1" smtClean="0"/>
              <a:t>Boulding</a:t>
            </a:r>
            <a:r>
              <a:rPr lang="en-US" dirty="0" smtClean="0"/>
              <a:t>, Johnson, Rosen Zweig and Churchman. In relation to organization, system is defined as, ‘</a:t>
            </a:r>
            <a:r>
              <a:rPr lang="en-US" i="1" dirty="0" smtClean="0">
                <a:solidFill>
                  <a:srgbClr val="0000CC"/>
                </a:solidFill>
              </a:rPr>
              <a:t>an established arrangement of components which leads to accomplishment of particular objectives as per plan’.</a:t>
            </a:r>
          </a:p>
          <a:p>
            <a:pPr>
              <a:buNone/>
            </a:pPr>
            <a:endParaRPr lang="en-US" dirty="0" smtClean="0"/>
          </a:p>
          <a:p>
            <a:pPr>
              <a:buNone/>
            </a:pPr>
            <a:endParaRPr lang="en-US" dirty="0" smtClean="0"/>
          </a:p>
          <a:p>
            <a:pPr>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88</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grpSp>
        <p:nvGrpSpPr>
          <p:cNvPr id="7" name="Group 6"/>
          <p:cNvGrpSpPr/>
          <p:nvPr/>
        </p:nvGrpSpPr>
        <p:grpSpPr>
          <a:xfrm>
            <a:off x="381000" y="3200400"/>
            <a:ext cx="8610600" cy="2895600"/>
            <a:chOff x="457200" y="3581400"/>
            <a:chExt cx="8382000" cy="2895600"/>
          </a:xfrm>
        </p:grpSpPr>
        <p:sp>
          <p:nvSpPr>
            <p:cNvPr id="11" name="Rectangle 10"/>
            <p:cNvSpPr/>
            <p:nvPr/>
          </p:nvSpPr>
          <p:spPr>
            <a:xfrm>
              <a:off x="457200" y="3581400"/>
              <a:ext cx="16002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smtClean="0"/>
                <a:t>PLAN</a:t>
              </a:r>
            </a:p>
            <a:p>
              <a:pPr marL="342900" indent="-342900">
                <a:buFont typeface="+mj-lt"/>
                <a:buAutoNum type="arabicPeriod"/>
              </a:pPr>
              <a:r>
                <a:rPr lang="en-US" dirty="0" smtClean="0"/>
                <a:t>Objectives</a:t>
              </a:r>
            </a:p>
            <a:p>
              <a:pPr marL="342900" indent="-342900">
                <a:buFont typeface="+mj-lt"/>
                <a:buAutoNum type="arabicPeriod"/>
              </a:pPr>
              <a:r>
                <a:rPr lang="en-US" dirty="0" smtClean="0"/>
                <a:t>Policies</a:t>
              </a:r>
            </a:p>
            <a:p>
              <a:pPr marL="342900" indent="-342900">
                <a:buFont typeface="+mj-lt"/>
                <a:buAutoNum type="arabicPeriod"/>
              </a:pPr>
              <a:r>
                <a:rPr lang="en-US" dirty="0" smtClean="0"/>
                <a:t>Procedures</a:t>
              </a:r>
            </a:p>
            <a:p>
              <a:pPr marL="342900" indent="-342900">
                <a:buFont typeface="+mj-lt"/>
                <a:buAutoNum type="arabicPeriod"/>
              </a:pPr>
              <a:r>
                <a:rPr lang="en-US" dirty="0" smtClean="0"/>
                <a:t>Programs</a:t>
              </a:r>
            </a:p>
            <a:p>
              <a:pPr marL="342900" indent="-342900">
                <a:buFont typeface="+mj-lt"/>
                <a:buAutoNum type="arabicPeriod"/>
              </a:pPr>
              <a:r>
                <a:rPr lang="en-US" dirty="0" smtClean="0"/>
                <a:t>Schedules</a:t>
              </a:r>
            </a:p>
            <a:p>
              <a:pPr marL="342900" indent="-342900">
                <a:buFont typeface="+mj-lt"/>
                <a:buAutoNum type="arabicPeriod"/>
              </a:pPr>
              <a:r>
                <a:rPr lang="en-US" dirty="0" smtClean="0"/>
                <a:t>Methods</a:t>
              </a:r>
              <a:endParaRPr lang="en-US" dirty="0"/>
            </a:p>
          </p:txBody>
        </p:sp>
        <p:sp>
          <p:nvSpPr>
            <p:cNvPr id="12" name="Rectangle 11"/>
            <p:cNvSpPr/>
            <p:nvPr/>
          </p:nvSpPr>
          <p:spPr>
            <a:xfrm>
              <a:off x="2362200" y="3581400"/>
              <a:ext cx="19812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smtClean="0"/>
                <a:t>INPUTS</a:t>
              </a:r>
            </a:p>
            <a:p>
              <a:pPr marL="342900" indent="-342900">
                <a:buFont typeface="+mj-lt"/>
                <a:buAutoNum type="arabicPeriod"/>
              </a:pPr>
              <a:r>
                <a:rPr lang="en-US" dirty="0" smtClean="0"/>
                <a:t>Information (Technology)</a:t>
              </a:r>
            </a:p>
            <a:p>
              <a:pPr marL="342900" indent="-342900">
                <a:buFont typeface="+mj-lt"/>
                <a:buAutoNum type="arabicPeriod"/>
              </a:pPr>
              <a:r>
                <a:rPr lang="en-US" dirty="0" smtClean="0"/>
                <a:t>Energy (motive power)</a:t>
              </a:r>
            </a:p>
            <a:p>
              <a:pPr marL="342900" indent="-342900">
                <a:buFont typeface="+mj-lt"/>
                <a:buAutoNum type="arabicPeriod"/>
              </a:pPr>
              <a:r>
                <a:rPr lang="en-US" dirty="0" smtClean="0"/>
                <a:t>Materials or Goods</a:t>
              </a:r>
              <a:endParaRPr lang="en-US" dirty="0"/>
            </a:p>
          </p:txBody>
        </p:sp>
        <p:sp>
          <p:nvSpPr>
            <p:cNvPr id="13" name="Rectangle 12"/>
            <p:cNvSpPr/>
            <p:nvPr/>
          </p:nvSpPr>
          <p:spPr>
            <a:xfrm>
              <a:off x="4648200" y="3581400"/>
              <a:ext cx="18288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t>PROCESS</a:t>
              </a:r>
            </a:p>
            <a:p>
              <a:pPr algn="ctr"/>
              <a:r>
                <a:rPr lang="en-US" dirty="0" smtClean="0"/>
                <a:t>Conversion of inputs to outputs</a:t>
              </a:r>
            </a:p>
            <a:p>
              <a:pPr algn="ctr"/>
              <a:r>
                <a:rPr lang="en-US" dirty="0" smtClean="0"/>
                <a:t>(Men-Machine system)</a:t>
              </a:r>
            </a:p>
          </p:txBody>
        </p:sp>
        <p:sp>
          <p:nvSpPr>
            <p:cNvPr id="14" name="Rectangle 13"/>
            <p:cNvSpPr/>
            <p:nvPr/>
          </p:nvSpPr>
          <p:spPr>
            <a:xfrm>
              <a:off x="6705600" y="3581400"/>
              <a:ext cx="21336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OUTPUT</a:t>
              </a:r>
            </a:p>
            <a:p>
              <a:pPr marL="400050" indent="-400050">
                <a:buFont typeface="+mj-lt"/>
                <a:buAutoNum type="arabicPeriod"/>
              </a:pPr>
              <a:r>
                <a:rPr lang="en-US" dirty="0" smtClean="0"/>
                <a:t>Information (for consulting firm)</a:t>
              </a:r>
            </a:p>
            <a:p>
              <a:pPr marL="400050" indent="-400050">
                <a:buFont typeface="+mj-lt"/>
                <a:buAutoNum type="arabicPeriod"/>
              </a:pPr>
              <a:r>
                <a:rPr lang="en-US" dirty="0" smtClean="0"/>
                <a:t>Energy (for power generation comp.)</a:t>
              </a:r>
            </a:p>
            <a:p>
              <a:pPr marL="400050" indent="-400050">
                <a:buFont typeface="+mj-lt"/>
                <a:buAutoNum type="arabicPeriod"/>
              </a:pPr>
              <a:r>
                <a:rPr lang="en-US" dirty="0" smtClean="0"/>
                <a:t>Materials (products)</a:t>
              </a:r>
              <a:endParaRPr lang="en-US" dirty="0"/>
            </a:p>
          </p:txBody>
        </p:sp>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iii) Contingency approach to management</a:t>
            </a:r>
            <a:endParaRPr lang="en-US" sz="3200" dirty="0"/>
          </a:p>
        </p:txBody>
      </p:sp>
      <p:sp>
        <p:nvSpPr>
          <p:cNvPr id="9" name="Content Placeholder 8"/>
          <p:cNvSpPr>
            <a:spLocks noGrp="1"/>
          </p:cNvSpPr>
          <p:nvPr>
            <p:ph idx="1"/>
          </p:nvPr>
        </p:nvSpPr>
        <p:spPr/>
        <p:txBody>
          <a:bodyPr>
            <a:normAutofit fontScale="70000" lnSpcReduction="20000"/>
          </a:bodyPr>
          <a:lstStyle/>
          <a:p>
            <a:pPr algn="just">
              <a:buNone/>
            </a:pPr>
            <a:r>
              <a:rPr lang="en-US" dirty="0" smtClean="0"/>
              <a:t>	The major contributors to this thought are Joan Woodward, Fiedler, </a:t>
            </a:r>
            <a:r>
              <a:rPr lang="en-US" dirty="0" err="1" smtClean="0"/>
              <a:t>Lorsch</a:t>
            </a:r>
            <a:r>
              <a:rPr lang="en-US" dirty="0" smtClean="0"/>
              <a:t> and Lawrence. </a:t>
            </a:r>
            <a:r>
              <a:rPr lang="en-US" b="1" i="1" dirty="0" smtClean="0">
                <a:solidFill>
                  <a:srgbClr val="0000CC"/>
                </a:solidFill>
              </a:rPr>
              <a:t>The contingency approach to management </a:t>
            </a:r>
            <a:r>
              <a:rPr lang="en-US" dirty="0" smtClean="0"/>
              <a:t>is based upon the fact </a:t>
            </a:r>
            <a:r>
              <a:rPr lang="en-US" i="1" dirty="0" smtClean="0">
                <a:solidFill>
                  <a:srgbClr val="FF0000"/>
                </a:solidFill>
              </a:rPr>
              <a:t>there is no one best way to handle any of the managerial problems</a:t>
            </a:r>
            <a:r>
              <a:rPr lang="en-US" dirty="0" smtClean="0"/>
              <a:t>. </a:t>
            </a:r>
          </a:p>
          <a:p>
            <a:pPr algn="just">
              <a:buNone/>
            </a:pPr>
            <a:endParaRPr lang="en-US" dirty="0" smtClean="0"/>
          </a:p>
          <a:p>
            <a:pPr algn="just">
              <a:buNone/>
            </a:pPr>
            <a:r>
              <a:rPr lang="en-US" dirty="0"/>
              <a:t>	</a:t>
            </a:r>
            <a:r>
              <a:rPr lang="en-US" dirty="0" smtClean="0"/>
              <a:t>The application of management principles and practices should be appropriate to specific situations (existing circumstances) in order to achieve best possible result. </a:t>
            </a:r>
            <a:r>
              <a:rPr lang="en-US" i="1" dirty="0" smtClean="0">
                <a:solidFill>
                  <a:srgbClr val="00B050"/>
                </a:solidFill>
              </a:rPr>
              <a:t>Process, behavioral, quantitative and systems tools of management should be applied </a:t>
            </a:r>
            <a:r>
              <a:rPr lang="en-US" i="1" dirty="0" err="1" smtClean="0">
                <a:solidFill>
                  <a:srgbClr val="00B050"/>
                </a:solidFill>
              </a:rPr>
              <a:t>situationally</a:t>
            </a:r>
            <a:r>
              <a:rPr lang="en-US" dirty="0" smtClean="0"/>
              <a:t>.</a:t>
            </a:r>
          </a:p>
          <a:p>
            <a:pPr algn="just">
              <a:buNone/>
            </a:pPr>
            <a:endParaRPr lang="en-US" dirty="0" smtClean="0"/>
          </a:p>
          <a:p>
            <a:pPr algn="just">
              <a:buNone/>
            </a:pPr>
            <a:r>
              <a:rPr lang="en-US" dirty="0" smtClean="0"/>
              <a:t>	There are three major parts of the overall conceptual framework for contingency management:</a:t>
            </a:r>
          </a:p>
          <a:p>
            <a:pPr marL="571500" indent="-571500">
              <a:buFont typeface="+mj-lt"/>
              <a:buAutoNum type="alphaLcPeriod"/>
            </a:pPr>
            <a:r>
              <a:rPr lang="en-US" dirty="0" smtClean="0"/>
              <a:t>Environment.</a:t>
            </a:r>
          </a:p>
          <a:p>
            <a:pPr marL="571500" indent="-571500">
              <a:buFont typeface="+mj-lt"/>
              <a:buAutoNum type="alphaLcPeriod"/>
            </a:pPr>
            <a:r>
              <a:rPr lang="en-US" dirty="0" smtClean="0"/>
              <a:t>Management concepts, principles and techniques.</a:t>
            </a:r>
          </a:p>
          <a:p>
            <a:pPr marL="571500" indent="-571500">
              <a:buFont typeface="+mj-lt"/>
              <a:buAutoNum type="alphaLcPeriod"/>
            </a:pPr>
            <a:r>
              <a:rPr lang="en-US" dirty="0" smtClean="0"/>
              <a:t>Contingent relationship between a) and b) above</a:t>
            </a:r>
          </a:p>
        </p:txBody>
      </p:sp>
      <p:sp>
        <p:nvSpPr>
          <p:cNvPr id="5" name="Slide Number Placeholder 4"/>
          <p:cNvSpPr>
            <a:spLocks noGrp="1"/>
          </p:cNvSpPr>
          <p:nvPr>
            <p:ph type="sldNum" sz="quarter" idx="12"/>
          </p:nvPr>
        </p:nvSpPr>
        <p:spPr/>
        <p:txBody>
          <a:bodyPr/>
          <a:lstStyle/>
          <a:p>
            <a:fld id="{D51081E8-3327-495A-9823-FC891E0968B6}" type="slidenum">
              <a:rPr lang="en-US" smtClean="0"/>
              <a:pPr/>
              <a:t>89</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Course outline</a:t>
            </a:r>
            <a:endParaRPr lang="en-US" dirty="0"/>
          </a:p>
        </p:txBody>
      </p:sp>
      <p:sp>
        <p:nvSpPr>
          <p:cNvPr id="9" name="Content Placeholder 8"/>
          <p:cNvSpPr>
            <a:spLocks noGrp="1"/>
          </p:cNvSpPr>
          <p:nvPr>
            <p:ph idx="1"/>
          </p:nvPr>
        </p:nvSpPr>
        <p:spPr/>
        <p:txBody>
          <a:bodyPr>
            <a:normAutofit fontScale="62500" lnSpcReduction="20000"/>
          </a:bodyPr>
          <a:lstStyle/>
          <a:p>
            <a:pPr marL="514350" indent="-514350">
              <a:buNone/>
            </a:pPr>
            <a:r>
              <a:rPr lang="en-US" sz="2800" b="1" dirty="0" smtClean="0">
                <a:solidFill>
                  <a:srgbClr val="0628D4"/>
                </a:solidFill>
              </a:rPr>
              <a:t>4.  Case Studies (2 hours)</a:t>
            </a:r>
          </a:p>
          <a:p>
            <a:pPr marL="514350" indent="-514350">
              <a:buNone/>
            </a:pPr>
            <a:r>
              <a:rPr lang="en-US" dirty="0" smtClean="0"/>
              <a:t>	4.1 Introduction</a:t>
            </a:r>
          </a:p>
          <a:p>
            <a:pPr marL="514350" indent="-514350">
              <a:buNone/>
            </a:pPr>
            <a:r>
              <a:rPr lang="en-US" dirty="0" smtClean="0"/>
              <a:t>	4.2 Objectives of case study</a:t>
            </a:r>
          </a:p>
          <a:p>
            <a:pPr marL="514350" indent="-514350">
              <a:buNone/>
            </a:pPr>
            <a:r>
              <a:rPr lang="en-US" dirty="0" smtClean="0"/>
              <a:t>	4.3 Phases of case study</a:t>
            </a:r>
          </a:p>
          <a:p>
            <a:pPr marL="514350" indent="-514350">
              <a:buNone/>
            </a:pPr>
            <a:r>
              <a:rPr lang="en-US" dirty="0" smtClean="0"/>
              <a:t>	4.4 Steps of case study</a:t>
            </a:r>
          </a:p>
          <a:p>
            <a:pPr marL="514350" indent="-514350">
              <a:buNone/>
            </a:pPr>
            <a:r>
              <a:rPr lang="en-US" dirty="0" smtClean="0"/>
              <a:t>	4.5 Types of case studies</a:t>
            </a:r>
          </a:p>
          <a:p>
            <a:pPr marL="514350" indent="-514350">
              <a:buNone/>
            </a:pPr>
            <a:endParaRPr lang="en-US" dirty="0" smtClean="0"/>
          </a:p>
          <a:p>
            <a:pPr marL="514350" indent="-514350">
              <a:buNone/>
            </a:pPr>
            <a:r>
              <a:rPr lang="en-US" b="1" dirty="0">
                <a:solidFill>
                  <a:srgbClr val="0628D4"/>
                </a:solidFill>
              </a:rPr>
              <a:t>5.   Management Information System (5 hours)</a:t>
            </a:r>
          </a:p>
          <a:p>
            <a:pPr marL="514350" indent="-514350">
              <a:buNone/>
            </a:pPr>
            <a:r>
              <a:rPr lang="en-US" dirty="0"/>
              <a:t>	</a:t>
            </a:r>
            <a:r>
              <a:rPr lang="en-US" dirty="0" smtClean="0"/>
              <a:t>5.1 </a:t>
            </a:r>
            <a:r>
              <a:rPr lang="en-US" dirty="0"/>
              <a:t>Data and Information</a:t>
            </a:r>
          </a:p>
          <a:p>
            <a:pPr marL="514350" indent="-514350">
              <a:buNone/>
            </a:pPr>
            <a:r>
              <a:rPr lang="en-US" dirty="0"/>
              <a:t>	</a:t>
            </a:r>
            <a:r>
              <a:rPr lang="en-US" dirty="0" smtClean="0"/>
              <a:t>5.2 </a:t>
            </a:r>
            <a:r>
              <a:rPr lang="en-US" dirty="0"/>
              <a:t>Need, function and Importance of MIS</a:t>
            </a:r>
          </a:p>
          <a:p>
            <a:pPr marL="514350" indent="-514350">
              <a:buNone/>
            </a:pPr>
            <a:r>
              <a:rPr lang="en-US" dirty="0"/>
              <a:t>	5</a:t>
            </a:r>
            <a:r>
              <a:rPr lang="en-US" dirty="0" smtClean="0"/>
              <a:t>.3 </a:t>
            </a:r>
            <a:r>
              <a:rPr lang="en-US" dirty="0"/>
              <a:t>Evolution of MIS</a:t>
            </a:r>
          </a:p>
          <a:p>
            <a:pPr marL="514350" indent="-514350">
              <a:buNone/>
            </a:pPr>
            <a:r>
              <a:rPr lang="en-US" dirty="0"/>
              <a:t>	</a:t>
            </a:r>
            <a:r>
              <a:rPr lang="en-US" dirty="0" smtClean="0"/>
              <a:t>5.4 </a:t>
            </a:r>
            <a:r>
              <a:rPr lang="en-US" dirty="0"/>
              <a:t>Organizational Structure and MIS</a:t>
            </a:r>
          </a:p>
          <a:p>
            <a:pPr marL="514350" indent="-514350">
              <a:buNone/>
            </a:pPr>
            <a:r>
              <a:rPr lang="en-US" dirty="0"/>
              <a:t>	5</a:t>
            </a:r>
            <a:r>
              <a:rPr lang="en-US" dirty="0" smtClean="0"/>
              <a:t>.5 </a:t>
            </a:r>
            <a:r>
              <a:rPr lang="en-US" dirty="0"/>
              <a:t>Computers and MIS</a:t>
            </a:r>
          </a:p>
          <a:p>
            <a:pPr marL="514350" indent="-514350">
              <a:buNone/>
            </a:pPr>
            <a:r>
              <a:rPr lang="en-US" dirty="0"/>
              <a:t>	</a:t>
            </a:r>
            <a:r>
              <a:rPr lang="en-US" dirty="0" smtClean="0"/>
              <a:t>5.6 </a:t>
            </a:r>
            <a:r>
              <a:rPr lang="en-US" dirty="0"/>
              <a:t>Classification of Information Systems</a:t>
            </a:r>
          </a:p>
          <a:p>
            <a:pPr marL="514350" indent="-514350">
              <a:buNone/>
            </a:pPr>
            <a:r>
              <a:rPr lang="en-US" dirty="0"/>
              <a:t>	</a:t>
            </a:r>
            <a:r>
              <a:rPr lang="en-US" dirty="0" smtClean="0"/>
              <a:t>5.7 </a:t>
            </a:r>
            <a:r>
              <a:rPr lang="en-US" dirty="0"/>
              <a:t>Information Support for functional areas of management</a:t>
            </a:r>
          </a:p>
          <a:p>
            <a:pPr marL="514350" indent="-514350">
              <a:buNone/>
            </a:pPr>
            <a:r>
              <a:rPr lang="en-US" dirty="0"/>
              <a:t>	</a:t>
            </a:r>
            <a:r>
              <a:rPr lang="en-US" dirty="0" smtClean="0"/>
              <a:t>5.8 </a:t>
            </a:r>
            <a:r>
              <a:rPr lang="en-US" dirty="0"/>
              <a:t>Organizing Information Systems</a:t>
            </a:r>
          </a:p>
          <a:p>
            <a:pPr marL="514350" indent="-514350">
              <a:buNone/>
            </a:pPr>
            <a:endParaRPr lang="en-US" dirty="0" smtClean="0"/>
          </a:p>
          <a:p>
            <a:pPr marL="514350" indent="-514350">
              <a:buNone/>
            </a:pPr>
            <a:endParaRPr lang="en-US" dirty="0" smtClean="0"/>
          </a:p>
        </p:txBody>
      </p:sp>
      <p:sp>
        <p:nvSpPr>
          <p:cNvPr id="5" name="Slide Number Placeholder 4"/>
          <p:cNvSpPr>
            <a:spLocks noGrp="1"/>
          </p:cNvSpPr>
          <p:nvPr>
            <p:ph type="sldNum" sz="quarter" idx="12"/>
          </p:nvPr>
        </p:nvSpPr>
        <p:spPr/>
        <p:txBody>
          <a:bodyPr/>
          <a:lstStyle/>
          <a:p>
            <a:fld id="{D51081E8-3327-495A-9823-FC891E0968B6}" type="slidenum">
              <a:rPr lang="en-US" smtClean="0"/>
              <a:pPr/>
              <a:t>9</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extLst>
      <p:ext uri="{BB962C8B-B14F-4D97-AF65-F5344CB8AC3E}">
        <p14:creationId xmlns:p14="http://schemas.microsoft.com/office/powerpoint/2010/main" xmlns="" val="9772142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iv) Operational approach to management</a:t>
            </a:r>
            <a:endParaRPr lang="en-US" sz="3200" dirty="0"/>
          </a:p>
        </p:txBody>
      </p:sp>
      <p:sp>
        <p:nvSpPr>
          <p:cNvPr id="9" name="Content Placeholder 8"/>
          <p:cNvSpPr>
            <a:spLocks noGrp="1"/>
          </p:cNvSpPr>
          <p:nvPr>
            <p:ph idx="1"/>
          </p:nvPr>
        </p:nvSpPr>
        <p:spPr>
          <a:xfrm>
            <a:off x="304800" y="1219199"/>
            <a:ext cx="8229600" cy="5334001"/>
          </a:xfrm>
        </p:spPr>
        <p:txBody>
          <a:bodyPr>
            <a:normAutofit fontScale="77500" lnSpcReduction="20000"/>
          </a:bodyPr>
          <a:lstStyle/>
          <a:p>
            <a:pPr algn="just">
              <a:buNone/>
            </a:pPr>
            <a:r>
              <a:rPr lang="en-US" dirty="0" smtClean="0"/>
              <a:t>	</a:t>
            </a:r>
            <a:r>
              <a:rPr lang="en-US" dirty="0" err="1" smtClean="0"/>
              <a:t>Knootz</a:t>
            </a:r>
            <a:r>
              <a:rPr lang="en-US" dirty="0" smtClean="0"/>
              <a:t>, O’Donnell and </a:t>
            </a:r>
            <a:r>
              <a:rPr lang="en-US" dirty="0" err="1" smtClean="0"/>
              <a:t>Weihrich</a:t>
            </a:r>
            <a:r>
              <a:rPr lang="en-US" dirty="0" smtClean="0"/>
              <a:t> eminent writers of management have adopted the </a:t>
            </a:r>
            <a:r>
              <a:rPr lang="en-US" b="1" i="1" dirty="0" smtClean="0">
                <a:solidFill>
                  <a:srgbClr val="00B050"/>
                </a:solidFill>
              </a:rPr>
              <a:t>operational approach to management.</a:t>
            </a:r>
          </a:p>
          <a:p>
            <a:pPr algn="just">
              <a:buNone/>
            </a:pPr>
            <a:endParaRPr lang="en-US" b="1" i="1" dirty="0" smtClean="0">
              <a:solidFill>
                <a:srgbClr val="00B050"/>
              </a:solidFill>
            </a:endParaRPr>
          </a:p>
          <a:p>
            <a:pPr algn="just">
              <a:buNone/>
            </a:pPr>
            <a:r>
              <a:rPr lang="en-US" dirty="0" smtClean="0"/>
              <a:t>	The operational approach regards management as </a:t>
            </a:r>
            <a:r>
              <a:rPr lang="en-US" i="1" dirty="0" smtClean="0">
                <a:solidFill>
                  <a:srgbClr val="5229E9"/>
                </a:solidFill>
              </a:rPr>
              <a:t>a universally applicable body of knowledge that can be brought to bear all the levels of managing and in all types of enterprises.</a:t>
            </a:r>
          </a:p>
          <a:p>
            <a:pPr algn="just">
              <a:buNone/>
            </a:pPr>
            <a:endParaRPr lang="en-US" i="1" dirty="0" smtClean="0">
              <a:solidFill>
                <a:srgbClr val="5229E9"/>
              </a:solidFill>
            </a:endParaRPr>
          </a:p>
          <a:p>
            <a:pPr algn="just">
              <a:buNone/>
            </a:pPr>
            <a:r>
              <a:rPr lang="en-US" dirty="0" smtClean="0"/>
              <a:t>	</a:t>
            </a:r>
            <a:r>
              <a:rPr lang="en-US" i="1" dirty="0" smtClean="0">
                <a:solidFill>
                  <a:srgbClr val="002060"/>
                </a:solidFill>
              </a:rPr>
              <a:t>The approach further recognizes that the actual problems which mangers face and the environment in which they operate may vary between different enterprises and levels and it also recognizes that the application of science by a perspective practioner must take this into account in drawing and designing practical problem</a:t>
            </a:r>
            <a:r>
              <a:rPr lang="en-US" dirty="0" smtClean="0"/>
              <a:t>.</a:t>
            </a:r>
          </a:p>
        </p:txBody>
      </p:sp>
      <p:sp>
        <p:nvSpPr>
          <p:cNvPr id="5" name="Slide Number Placeholder 4"/>
          <p:cNvSpPr>
            <a:spLocks noGrp="1"/>
          </p:cNvSpPr>
          <p:nvPr>
            <p:ph type="sldNum" sz="quarter" idx="12"/>
          </p:nvPr>
        </p:nvSpPr>
        <p:spPr/>
        <p:txBody>
          <a:bodyPr/>
          <a:lstStyle/>
          <a:p>
            <a:fld id="{D51081E8-3327-495A-9823-FC891E0968B6}" type="slidenum">
              <a:rPr lang="en-US" smtClean="0"/>
              <a:pPr/>
              <a:t>90</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800" dirty="0" smtClean="0"/>
              <a:t>Characteristics of modern management thought</a:t>
            </a:r>
            <a:endParaRPr lang="en-US" sz="2800" dirty="0"/>
          </a:p>
        </p:txBody>
      </p:sp>
      <p:sp>
        <p:nvSpPr>
          <p:cNvPr id="9" name="Content Placeholder 8"/>
          <p:cNvSpPr>
            <a:spLocks noGrp="1"/>
          </p:cNvSpPr>
          <p:nvPr>
            <p:ph idx="1"/>
          </p:nvPr>
        </p:nvSpPr>
        <p:spPr/>
        <p:txBody>
          <a:bodyPr/>
          <a:lstStyle/>
          <a:p>
            <a:pPr marL="571500" indent="-571500">
              <a:buFont typeface="+mj-lt"/>
              <a:buAutoNum type="romanLcPeriod"/>
            </a:pPr>
            <a:r>
              <a:rPr lang="en-US" i="1" dirty="0" smtClean="0"/>
              <a:t>The system approach.</a:t>
            </a:r>
          </a:p>
          <a:p>
            <a:pPr marL="571500" indent="-571500">
              <a:buFont typeface="+mj-lt"/>
              <a:buAutoNum type="romanLcPeriod"/>
            </a:pPr>
            <a:r>
              <a:rPr lang="en-US" i="1" dirty="0" smtClean="0"/>
              <a:t>Dynamic nature.</a:t>
            </a:r>
          </a:p>
          <a:p>
            <a:pPr marL="571500" indent="-571500">
              <a:buFont typeface="+mj-lt"/>
              <a:buAutoNum type="romanLcPeriod"/>
            </a:pPr>
            <a:r>
              <a:rPr lang="en-US" i="1" dirty="0" smtClean="0"/>
              <a:t>Multi-disciplinary.</a:t>
            </a:r>
          </a:p>
          <a:p>
            <a:pPr marL="571500" indent="-571500">
              <a:buFont typeface="+mj-lt"/>
              <a:buAutoNum type="romanLcPeriod"/>
            </a:pPr>
            <a:r>
              <a:rPr lang="en-US" i="1" dirty="0" smtClean="0"/>
              <a:t>Multivariable in thought.</a:t>
            </a:r>
          </a:p>
          <a:p>
            <a:pPr marL="571500" indent="-571500">
              <a:buFont typeface="+mj-lt"/>
              <a:buAutoNum type="romanLcPeriod"/>
            </a:pPr>
            <a:r>
              <a:rPr lang="en-US" i="1" dirty="0" smtClean="0"/>
              <a:t>Multi-motivated in action.</a:t>
            </a:r>
          </a:p>
          <a:p>
            <a:pPr marL="571500" indent="-571500">
              <a:buFont typeface="+mj-lt"/>
              <a:buAutoNum type="romanLcPeriod"/>
            </a:pPr>
            <a:r>
              <a:rPr lang="en-US" i="1" dirty="0" smtClean="0"/>
              <a:t>Multi-level and Multi-dimensional.</a:t>
            </a:r>
          </a:p>
          <a:p>
            <a:pPr marL="571500" indent="-571500">
              <a:buFont typeface="+mj-lt"/>
              <a:buAutoNum type="romanLcPeriod"/>
            </a:pPr>
            <a:r>
              <a:rPr lang="en-US" i="1" dirty="0" smtClean="0"/>
              <a:t>Adaptive</a:t>
            </a:r>
          </a:p>
          <a:p>
            <a:pPr marL="571500" indent="-571500">
              <a:buFont typeface="+mj-lt"/>
              <a:buAutoNum type="romanLcPeriod"/>
            </a:pPr>
            <a:r>
              <a:rPr lang="en-US" i="1" dirty="0" smtClean="0"/>
              <a:t>It is probabilistic in approach.</a:t>
            </a:r>
          </a:p>
        </p:txBody>
      </p:sp>
      <p:sp>
        <p:nvSpPr>
          <p:cNvPr id="5" name="Slide Number Placeholder 4"/>
          <p:cNvSpPr>
            <a:spLocks noGrp="1"/>
          </p:cNvSpPr>
          <p:nvPr>
            <p:ph type="sldNum" sz="quarter" idx="12"/>
          </p:nvPr>
        </p:nvSpPr>
        <p:spPr/>
        <p:txBody>
          <a:bodyPr/>
          <a:lstStyle/>
          <a:p>
            <a:fld id="{D51081E8-3327-495A-9823-FC891E0968B6}" type="slidenum">
              <a:rPr lang="en-US" smtClean="0"/>
              <a:pPr/>
              <a:t>91</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92</a:t>
            </a:fld>
            <a:endParaRPr lang="en-US"/>
          </a:p>
        </p:txBody>
      </p:sp>
      <p:sp>
        <p:nvSpPr>
          <p:cNvPr id="3" name="Content Placeholder 2"/>
          <p:cNvSpPr>
            <a:spLocks noGrp="1"/>
          </p:cNvSpPr>
          <p:nvPr>
            <p:ph sz="quarter" idx="1"/>
          </p:nvPr>
        </p:nvSpPr>
        <p:spPr>
          <a:xfrm>
            <a:off x="457200" y="1066800"/>
            <a:ext cx="8229600" cy="5029200"/>
          </a:xfrm>
        </p:spPr>
        <p:txBody>
          <a:bodyPr>
            <a:normAutofit fontScale="55000" lnSpcReduction="20000"/>
          </a:bodyPr>
          <a:lstStyle/>
          <a:p>
            <a:pPr>
              <a:buNone/>
            </a:pPr>
            <a:r>
              <a:rPr lang="en-US" b="1" i="1" dirty="0" smtClean="0">
                <a:solidFill>
                  <a:srgbClr val="7030A0"/>
                </a:solidFill>
              </a:rPr>
              <a:t>                  </a:t>
            </a:r>
          </a:p>
          <a:p>
            <a:pP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r>
              <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THANK   YOU!!!</a:t>
            </a:r>
            <a:endParaRPr lang="en-US" sz="6600"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lgn="r">
              <a:buNone/>
            </a:pPr>
            <a:endParaRPr lang="en-US" sz="4400" b="1" i="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pic>
        <p:nvPicPr>
          <p:cNvPr id="5" name="Picture 4"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143000" y="838200"/>
            <a:ext cx="6858000" cy="4406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4. Forms of Ownership – course outline</a:t>
            </a:r>
            <a:endParaRPr lang="en-US" sz="3200" dirty="0"/>
          </a:p>
        </p:txBody>
      </p:sp>
      <p:sp>
        <p:nvSpPr>
          <p:cNvPr id="9" name="Content Placeholder 8"/>
          <p:cNvSpPr>
            <a:spLocks noGrp="1"/>
          </p:cNvSpPr>
          <p:nvPr>
            <p:ph idx="1"/>
          </p:nvPr>
        </p:nvSpPr>
        <p:spPr>
          <a:xfrm>
            <a:off x="457200" y="1189037"/>
            <a:ext cx="3962400" cy="4906963"/>
          </a:xfrm>
        </p:spPr>
        <p:txBody>
          <a:bodyPr>
            <a:normAutofit fontScale="70000" lnSpcReduction="20000"/>
          </a:bodyPr>
          <a:lstStyle/>
          <a:p>
            <a:pPr>
              <a:buFont typeface="Wingdings" pitchFamily="2" charset="2"/>
              <a:buChar char="Ø"/>
            </a:pPr>
            <a:r>
              <a:rPr lang="en-US" b="1" dirty="0" smtClean="0"/>
              <a:t>Single Ownership </a:t>
            </a:r>
          </a:p>
          <a:p>
            <a:pPr>
              <a:buNone/>
            </a:pPr>
            <a:r>
              <a:rPr lang="en-US" dirty="0" smtClean="0"/>
              <a:t>	– Advantages and limitations</a:t>
            </a:r>
          </a:p>
          <a:p>
            <a:pPr>
              <a:buFont typeface="Wingdings" pitchFamily="2" charset="2"/>
              <a:buChar char="Ø"/>
            </a:pPr>
            <a:r>
              <a:rPr lang="en-US" b="1" dirty="0" smtClean="0"/>
              <a:t>Partnership </a:t>
            </a:r>
          </a:p>
          <a:p>
            <a:pPr>
              <a:buNone/>
            </a:pPr>
            <a:r>
              <a:rPr lang="en-US" dirty="0" smtClean="0"/>
              <a:t>	– Types of Partners </a:t>
            </a:r>
          </a:p>
          <a:p>
            <a:pPr>
              <a:buNone/>
            </a:pPr>
            <a:r>
              <a:rPr lang="en-US" dirty="0" smtClean="0"/>
              <a:t>	– Advantages and limitations</a:t>
            </a:r>
          </a:p>
          <a:p>
            <a:pPr>
              <a:buFont typeface="Wingdings" pitchFamily="2" charset="2"/>
              <a:buChar char="Ø"/>
            </a:pPr>
            <a:r>
              <a:rPr lang="en-US" b="1" dirty="0" smtClean="0"/>
              <a:t>Joint Stock Company </a:t>
            </a:r>
          </a:p>
          <a:p>
            <a:pPr>
              <a:buNone/>
            </a:pPr>
            <a:r>
              <a:rPr lang="en-US" dirty="0" smtClean="0"/>
              <a:t>	– Formation of Joint Stock Company </a:t>
            </a:r>
          </a:p>
          <a:p>
            <a:pPr>
              <a:buNone/>
            </a:pPr>
            <a:r>
              <a:rPr lang="en-US" dirty="0" smtClean="0"/>
              <a:t>	– Advantages and limitations</a:t>
            </a:r>
          </a:p>
          <a:p>
            <a:pPr>
              <a:buFont typeface="Wingdings" pitchFamily="2" charset="2"/>
              <a:buChar char="Ø"/>
            </a:pPr>
            <a:r>
              <a:rPr lang="en-US" b="1" dirty="0" smtClean="0"/>
              <a:t>Co – operative Societies </a:t>
            </a:r>
          </a:p>
          <a:p>
            <a:pPr>
              <a:buNone/>
            </a:pPr>
            <a:r>
              <a:rPr lang="en-US" dirty="0" smtClean="0"/>
              <a:t>	– Types of Co – operatives</a:t>
            </a:r>
          </a:p>
          <a:p>
            <a:pPr>
              <a:buNone/>
            </a:pPr>
            <a:r>
              <a:rPr lang="en-US" dirty="0" smtClean="0"/>
              <a:t>	 – Advantages and limitations</a:t>
            </a:r>
          </a:p>
          <a:p>
            <a:pPr>
              <a:buFont typeface="Wingdings" pitchFamily="2" charset="2"/>
              <a:buChar char="Ø"/>
            </a:pPr>
            <a:r>
              <a:rPr lang="en-US" b="1" dirty="0" smtClean="0"/>
              <a:t>Public Corporations </a:t>
            </a:r>
          </a:p>
          <a:p>
            <a:pPr>
              <a:buNone/>
            </a:pPr>
            <a:r>
              <a:rPr lang="en-US" dirty="0" smtClean="0"/>
              <a:t>	– Advantages and limitations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93</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4419600" y="1066800"/>
            <a:ext cx="45720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4. Forms of Ownership</a:t>
            </a:r>
            <a:endParaRPr lang="en-US" dirty="0"/>
          </a:p>
        </p:txBody>
      </p:sp>
      <p:sp>
        <p:nvSpPr>
          <p:cNvPr id="9" name="Content Placeholder 8"/>
          <p:cNvSpPr>
            <a:spLocks noGrp="1"/>
          </p:cNvSpPr>
          <p:nvPr>
            <p:ph idx="1"/>
          </p:nvPr>
        </p:nvSpPr>
        <p:spPr>
          <a:xfrm>
            <a:off x="685800" y="1066800"/>
            <a:ext cx="7772400" cy="4953001"/>
          </a:xfrm>
        </p:spPr>
        <p:txBody>
          <a:bodyPr>
            <a:normAutofit fontScale="70000" lnSpcReduction="20000"/>
          </a:bodyPr>
          <a:lstStyle/>
          <a:p>
            <a:pPr algn="just">
              <a:buNone/>
            </a:pPr>
            <a:r>
              <a:rPr lang="en-US" dirty="0" smtClean="0"/>
              <a:t>	 A firm is an ownership organization which combines the factors of production (men, materials, and machines) in a plant for the purpose of producing goods or services and selling them at profit.</a:t>
            </a:r>
          </a:p>
          <a:p>
            <a:pPr algn="just">
              <a:buNone/>
            </a:pPr>
            <a:endParaRPr lang="en-US" dirty="0" smtClean="0"/>
          </a:p>
          <a:p>
            <a:pPr algn="just">
              <a:buNone/>
            </a:pPr>
            <a:r>
              <a:rPr lang="en-US" dirty="0" smtClean="0"/>
              <a:t>	The types of ownership selected depends upon the following factors:</a:t>
            </a:r>
          </a:p>
          <a:p>
            <a:pPr marL="571500" indent="-571500" algn="just">
              <a:buFont typeface="+mj-lt"/>
              <a:buAutoNum type="romanLcPeriod"/>
            </a:pPr>
            <a:r>
              <a:rPr lang="en-US" i="1" dirty="0" smtClean="0">
                <a:solidFill>
                  <a:srgbClr val="0628D4"/>
                </a:solidFill>
              </a:rPr>
              <a:t>Size and nature of the business to be started.</a:t>
            </a:r>
          </a:p>
          <a:p>
            <a:pPr marL="571500" indent="-571500" algn="just">
              <a:buFont typeface="+mj-lt"/>
              <a:buAutoNum type="romanLcPeriod"/>
            </a:pPr>
            <a:r>
              <a:rPr lang="en-US" i="1" dirty="0" smtClean="0">
                <a:solidFill>
                  <a:srgbClr val="0628D4"/>
                </a:solidFill>
              </a:rPr>
              <a:t>Technical difficulties.</a:t>
            </a:r>
          </a:p>
          <a:p>
            <a:pPr marL="571500" indent="-571500" algn="just">
              <a:buFont typeface="+mj-lt"/>
              <a:buAutoNum type="romanLcPeriod"/>
            </a:pPr>
            <a:r>
              <a:rPr lang="en-US" i="1" dirty="0" smtClean="0">
                <a:solidFill>
                  <a:srgbClr val="0628D4"/>
                </a:solidFill>
              </a:rPr>
              <a:t>Market competition and scope of the articles in the market.</a:t>
            </a:r>
          </a:p>
          <a:p>
            <a:pPr marL="571500" indent="-571500" algn="just">
              <a:buFont typeface="+mj-lt"/>
              <a:buAutoNum type="romanLcPeriod"/>
            </a:pPr>
            <a:r>
              <a:rPr lang="en-US" i="1" dirty="0" smtClean="0">
                <a:solidFill>
                  <a:srgbClr val="0628D4"/>
                </a:solidFill>
              </a:rPr>
              <a:t>Capital required to start the business and means to collect funds.</a:t>
            </a:r>
          </a:p>
          <a:p>
            <a:pPr marL="571500" indent="-571500" algn="just">
              <a:buFont typeface="+mj-lt"/>
              <a:buAutoNum type="romanLcPeriod"/>
            </a:pPr>
            <a:r>
              <a:rPr lang="en-US" i="1" dirty="0" smtClean="0">
                <a:solidFill>
                  <a:srgbClr val="0628D4"/>
                </a:solidFill>
              </a:rPr>
              <a:t>Limitations and restrictions put forth by the Govt. in connection with grant of loans, foreign exchange and such other things.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94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4. Forms of Ownership</a:t>
            </a:r>
            <a:endParaRPr lang="en-US" dirty="0"/>
          </a:p>
        </p:txBody>
      </p:sp>
      <p:sp>
        <p:nvSpPr>
          <p:cNvPr id="9" name="Content Placeholder 8"/>
          <p:cNvSpPr>
            <a:spLocks noGrp="1"/>
          </p:cNvSpPr>
          <p:nvPr>
            <p:ph idx="1"/>
          </p:nvPr>
        </p:nvSpPr>
        <p:spPr>
          <a:xfrm>
            <a:off x="457200" y="1143000"/>
            <a:ext cx="8229600" cy="5334001"/>
          </a:xfrm>
        </p:spPr>
        <p:txBody>
          <a:bodyPr>
            <a:normAutofit/>
          </a:bodyPr>
          <a:lstStyle/>
          <a:p>
            <a:pPr algn="just">
              <a:buNone/>
            </a:pPr>
            <a:r>
              <a:rPr lang="en-US" dirty="0" smtClean="0"/>
              <a:t>	The different forms of ownership found in practice are illustrated below:</a:t>
            </a:r>
          </a:p>
          <a:p>
            <a:r>
              <a:rPr lang="en-US" i="1" dirty="0" smtClean="0">
                <a:solidFill>
                  <a:srgbClr val="0000CC"/>
                </a:solidFill>
              </a:rPr>
              <a:t>Single Ownership</a:t>
            </a:r>
          </a:p>
          <a:p>
            <a:r>
              <a:rPr lang="en-US" i="1" dirty="0" smtClean="0">
                <a:solidFill>
                  <a:srgbClr val="0000CC"/>
                </a:solidFill>
              </a:rPr>
              <a:t>Partnership</a:t>
            </a:r>
          </a:p>
          <a:p>
            <a:r>
              <a:rPr lang="en-US" i="1" dirty="0" smtClean="0">
                <a:solidFill>
                  <a:srgbClr val="0000CC"/>
                </a:solidFill>
              </a:rPr>
              <a:t>Joint Stock Company</a:t>
            </a:r>
          </a:p>
          <a:p>
            <a:r>
              <a:rPr lang="en-US" i="1" dirty="0" smtClean="0">
                <a:solidFill>
                  <a:srgbClr val="0000CC"/>
                </a:solidFill>
              </a:rPr>
              <a:t>Co – operative Societies</a:t>
            </a:r>
          </a:p>
          <a:p>
            <a:r>
              <a:rPr lang="en-US" i="1" dirty="0" smtClean="0">
                <a:solidFill>
                  <a:srgbClr val="0000CC"/>
                </a:solidFill>
              </a:rPr>
              <a:t>Public Corporations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95</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Forms of Ownership</a:t>
            </a:r>
            <a:endParaRPr lang="en-US" dirty="0"/>
          </a:p>
        </p:txBody>
      </p:sp>
      <p:sp>
        <p:nvSpPr>
          <p:cNvPr id="3" name="Content Placeholder 2"/>
          <p:cNvSpPr>
            <a:spLocks noGrp="1"/>
          </p:cNvSpPr>
          <p:nvPr>
            <p:ph sz="half" idx="1"/>
          </p:nvPr>
        </p:nvSpPr>
        <p:spPr/>
        <p:txBody>
          <a:bodyPr>
            <a:normAutofit lnSpcReduction="10000"/>
          </a:bodyPr>
          <a:lstStyle/>
          <a:p>
            <a:pPr>
              <a:lnSpc>
                <a:spcPct val="90000"/>
              </a:lnSpc>
              <a:buNone/>
              <a:defRPr/>
            </a:pPr>
            <a:r>
              <a:rPr lang="en-US" b="1" i="1" u="sng" dirty="0" smtClean="0">
                <a:solidFill>
                  <a:srgbClr val="0628D4"/>
                </a:solidFill>
              </a:rPr>
              <a:t>Evaluation Criteria</a:t>
            </a:r>
          </a:p>
          <a:p>
            <a:pPr>
              <a:lnSpc>
                <a:spcPct val="90000"/>
              </a:lnSpc>
              <a:defRPr/>
            </a:pPr>
            <a:r>
              <a:rPr lang="en-US" dirty="0" smtClean="0"/>
              <a:t>Tax consideration</a:t>
            </a:r>
          </a:p>
          <a:p>
            <a:pPr>
              <a:lnSpc>
                <a:spcPct val="90000"/>
              </a:lnSpc>
              <a:defRPr/>
            </a:pPr>
            <a:r>
              <a:rPr lang="en-US" dirty="0" smtClean="0"/>
              <a:t>Liability exposure</a:t>
            </a:r>
          </a:p>
          <a:p>
            <a:pPr>
              <a:lnSpc>
                <a:spcPct val="90000"/>
              </a:lnSpc>
              <a:defRPr/>
            </a:pPr>
            <a:r>
              <a:rPr lang="en-US" dirty="0" smtClean="0"/>
              <a:t>Start-up and future capital requirement</a:t>
            </a:r>
          </a:p>
          <a:p>
            <a:pPr>
              <a:lnSpc>
                <a:spcPct val="90000"/>
              </a:lnSpc>
              <a:defRPr/>
            </a:pPr>
            <a:r>
              <a:rPr lang="en-US" dirty="0" smtClean="0"/>
              <a:t>Control</a:t>
            </a:r>
          </a:p>
          <a:p>
            <a:pPr>
              <a:lnSpc>
                <a:spcPct val="90000"/>
              </a:lnSpc>
              <a:defRPr/>
            </a:pPr>
            <a:r>
              <a:rPr lang="en-US" dirty="0" smtClean="0"/>
              <a:t>Managerial ability</a:t>
            </a:r>
          </a:p>
          <a:p>
            <a:pPr>
              <a:lnSpc>
                <a:spcPct val="90000"/>
              </a:lnSpc>
              <a:defRPr/>
            </a:pPr>
            <a:r>
              <a:rPr lang="en-US" dirty="0" smtClean="0"/>
              <a:t>Business goals</a:t>
            </a:r>
          </a:p>
          <a:p>
            <a:pPr>
              <a:lnSpc>
                <a:spcPct val="90000"/>
              </a:lnSpc>
              <a:defRPr/>
            </a:pPr>
            <a:r>
              <a:rPr lang="en-US" dirty="0" smtClean="0"/>
              <a:t>Management succession plans</a:t>
            </a:r>
          </a:p>
          <a:p>
            <a:pPr>
              <a:lnSpc>
                <a:spcPct val="90000"/>
              </a:lnSpc>
              <a:defRPr/>
            </a:pPr>
            <a:r>
              <a:rPr lang="en-US" dirty="0" smtClean="0"/>
              <a:t>Cost of formation</a:t>
            </a:r>
          </a:p>
        </p:txBody>
      </p:sp>
      <p:sp>
        <p:nvSpPr>
          <p:cNvPr id="6" name="Slide Number Placeholder 5"/>
          <p:cNvSpPr>
            <a:spLocks noGrp="1"/>
          </p:cNvSpPr>
          <p:nvPr>
            <p:ph type="sldNum" sz="quarter" idx="12"/>
          </p:nvPr>
        </p:nvSpPr>
        <p:spPr/>
        <p:txBody>
          <a:bodyPr/>
          <a:lstStyle/>
          <a:p>
            <a:fld id="{D51081E8-3327-495A-9823-FC891E0968B6}" type="slidenum">
              <a:rPr lang="en-US" smtClean="0"/>
              <a:pPr/>
              <a:t>96</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8" name="Picture 4" descr="MCj02972750000[1]"/>
          <p:cNvPicPr>
            <a:picLocks noGrp="1" noChangeAspect="1" noChangeArrowheads="1"/>
          </p:cNvPicPr>
          <p:nvPr>
            <p:ph sz="half" idx="2"/>
          </p:nvPr>
        </p:nvPicPr>
        <p:blipFill>
          <a:blip r:embed="rId3" cstate="print"/>
          <a:srcRect/>
          <a:stretch>
            <a:fillRect/>
          </a:stretch>
        </p:blipFill>
        <p:spPr>
          <a:xfrm>
            <a:off x="4191000" y="1295400"/>
            <a:ext cx="4419600" cy="4648200"/>
          </a:xfr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 Single Ownership</a:t>
            </a:r>
            <a:endParaRPr lang="en-US" dirty="0"/>
          </a:p>
        </p:txBody>
      </p:sp>
      <p:sp>
        <p:nvSpPr>
          <p:cNvPr id="3" name="Content Placeholder 2"/>
          <p:cNvSpPr>
            <a:spLocks noGrp="1"/>
          </p:cNvSpPr>
          <p:nvPr>
            <p:ph sz="half" idx="1"/>
          </p:nvPr>
        </p:nvSpPr>
        <p:spPr/>
        <p:txBody>
          <a:bodyPr>
            <a:normAutofit fontScale="85000" lnSpcReduction="10000"/>
          </a:bodyPr>
          <a:lstStyle/>
          <a:p>
            <a:pPr algn="just">
              <a:buNone/>
            </a:pPr>
            <a:r>
              <a:rPr lang="en-US" dirty="0" smtClean="0"/>
              <a:t>	It is the </a:t>
            </a:r>
            <a:r>
              <a:rPr lang="en-US" dirty="0" smtClean="0">
                <a:solidFill>
                  <a:srgbClr val="0628D4"/>
                </a:solidFill>
              </a:rPr>
              <a:t>simplest and oldest </a:t>
            </a:r>
            <a:r>
              <a:rPr lang="en-US" dirty="0" smtClean="0"/>
              <a:t>form of organization.</a:t>
            </a:r>
          </a:p>
          <a:p>
            <a:pPr algn="just">
              <a:buNone/>
            </a:pPr>
            <a:r>
              <a:rPr lang="en-US" b="1" dirty="0" smtClean="0">
                <a:solidFill>
                  <a:schemeClr val="folHlink"/>
                </a:solidFill>
              </a:rPr>
              <a:t>	</a:t>
            </a:r>
            <a:r>
              <a:rPr lang="en-US" i="1" dirty="0" smtClean="0">
                <a:solidFill>
                  <a:srgbClr val="00B050"/>
                </a:solidFill>
              </a:rPr>
              <a:t>A business owned and managed by one individual; the business and the owner are one and the same in the eyes of the law. </a:t>
            </a:r>
          </a:p>
          <a:p>
            <a:pPr algn="just">
              <a:buNone/>
            </a:pPr>
            <a:r>
              <a:rPr lang="en-US" dirty="0" smtClean="0"/>
              <a:t>	This form of ownership is most satisfactory in </a:t>
            </a:r>
            <a:r>
              <a:rPr lang="en-US" dirty="0" smtClean="0">
                <a:solidFill>
                  <a:srgbClr val="FF0000"/>
                </a:solidFill>
              </a:rPr>
              <a:t>small scale industries, agriculture, cottage industries, commercial shops, handicrafts </a:t>
            </a:r>
            <a:r>
              <a:rPr lang="en-US" dirty="0" smtClean="0"/>
              <a:t>etc.</a:t>
            </a:r>
          </a:p>
        </p:txBody>
      </p:sp>
      <p:sp>
        <p:nvSpPr>
          <p:cNvPr id="6" name="Slide Number Placeholder 5"/>
          <p:cNvSpPr>
            <a:spLocks noGrp="1"/>
          </p:cNvSpPr>
          <p:nvPr>
            <p:ph type="sldNum" sz="quarter" idx="12"/>
          </p:nvPr>
        </p:nvSpPr>
        <p:spPr/>
        <p:txBody>
          <a:bodyPr/>
          <a:lstStyle/>
          <a:p>
            <a:fld id="{D51081E8-3327-495A-9823-FC891E0968B6}" type="slidenum">
              <a:rPr lang="en-US" smtClean="0"/>
              <a:pPr/>
              <a:t>97</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8" name="Content Placeholder 4" descr="MPj04331550000[1]"/>
          <p:cNvPicPr>
            <a:picLocks noGrp="1" noChangeAspect="1" noChangeArrowheads="1"/>
          </p:cNvPicPr>
          <p:nvPr>
            <p:ph sz="half" idx="2"/>
          </p:nvPr>
        </p:nvPicPr>
        <p:blipFill>
          <a:blip r:embed="rId3" cstate="print"/>
          <a:srcRect/>
          <a:stretch>
            <a:fillRect/>
          </a:stretch>
        </p:blipFill>
        <p:spPr>
          <a:xfrm>
            <a:off x="4648200" y="1295400"/>
            <a:ext cx="4038600" cy="4876800"/>
          </a:xfr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 Single Ownership</a:t>
            </a:r>
            <a:endParaRPr lang="en-US" dirty="0"/>
          </a:p>
        </p:txBody>
      </p:sp>
      <p:sp>
        <p:nvSpPr>
          <p:cNvPr id="3" name="Content Placeholder 2"/>
          <p:cNvSpPr>
            <a:spLocks noGrp="1"/>
          </p:cNvSpPr>
          <p:nvPr>
            <p:ph sz="half" idx="1"/>
          </p:nvPr>
        </p:nvSpPr>
        <p:spPr/>
        <p:txBody>
          <a:bodyPr>
            <a:normAutofit fontScale="92500"/>
          </a:bodyPr>
          <a:lstStyle/>
          <a:p>
            <a:pPr>
              <a:lnSpc>
                <a:spcPct val="90000"/>
              </a:lnSpc>
              <a:buNone/>
              <a:defRPr/>
            </a:pPr>
            <a:r>
              <a:rPr lang="en-US" b="1" u="sng" dirty="0" smtClean="0">
                <a:solidFill>
                  <a:schemeClr val="folHlink"/>
                </a:solidFill>
              </a:rPr>
              <a:t>Advantages</a:t>
            </a:r>
          </a:p>
          <a:p>
            <a:pPr>
              <a:lnSpc>
                <a:spcPct val="90000"/>
              </a:lnSpc>
              <a:buFont typeface="Wingdings" pitchFamily="2" charset="2"/>
              <a:buChar char="q"/>
              <a:defRPr/>
            </a:pPr>
            <a:r>
              <a:rPr lang="en-US" dirty="0" smtClean="0"/>
              <a:t>Simple to create</a:t>
            </a:r>
          </a:p>
          <a:p>
            <a:pPr>
              <a:lnSpc>
                <a:spcPct val="90000"/>
              </a:lnSpc>
              <a:buFont typeface="Wingdings" pitchFamily="2" charset="2"/>
              <a:buChar char="q"/>
              <a:defRPr/>
            </a:pPr>
            <a:r>
              <a:rPr lang="en-US" dirty="0" smtClean="0"/>
              <a:t>Better labor relationship.</a:t>
            </a:r>
          </a:p>
          <a:p>
            <a:pPr>
              <a:lnSpc>
                <a:spcPct val="90000"/>
              </a:lnSpc>
              <a:buFont typeface="Wingdings" pitchFamily="2" charset="2"/>
              <a:buChar char="q"/>
              <a:defRPr/>
            </a:pPr>
            <a:r>
              <a:rPr lang="en-US" dirty="0" smtClean="0"/>
              <a:t>Least costly form</a:t>
            </a:r>
          </a:p>
          <a:p>
            <a:pPr>
              <a:lnSpc>
                <a:spcPct val="90000"/>
              </a:lnSpc>
              <a:buFont typeface="Wingdings" pitchFamily="2" charset="2"/>
              <a:buChar char="q"/>
              <a:defRPr/>
            </a:pPr>
            <a:r>
              <a:rPr lang="en-US" dirty="0" smtClean="0"/>
              <a:t>Profit incentive</a:t>
            </a:r>
          </a:p>
          <a:p>
            <a:pPr>
              <a:lnSpc>
                <a:spcPct val="90000"/>
              </a:lnSpc>
              <a:buFont typeface="Wingdings" pitchFamily="2" charset="2"/>
              <a:buChar char="q"/>
              <a:defRPr/>
            </a:pPr>
            <a:r>
              <a:rPr lang="en-US" dirty="0" smtClean="0"/>
              <a:t>Total decision-making</a:t>
            </a:r>
          </a:p>
          <a:p>
            <a:pPr>
              <a:lnSpc>
                <a:spcPct val="90000"/>
              </a:lnSpc>
              <a:buFont typeface="Wingdings" pitchFamily="2" charset="2"/>
              <a:buChar char="q"/>
              <a:defRPr/>
            </a:pPr>
            <a:r>
              <a:rPr lang="en-US" dirty="0" smtClean="0"/>
              <a:t>No special legal restrictions</a:t>
            </a:r>
          </a:p>
          <a:p>
            <a:pPr>
              <a:lnSpc>
                <a:spcPct val="90000"/>
              </a:lnSpc>
              <a:buFont typeface="Wingdings" pitchFamily="2" charset="2"/>
              <a:buChar char="q"/>
              <a:defRPr/>
            </a:pPr>
            <a:r>
              <a:rPr lang="en-US" dirty="0" smtClean="0"/>
              <a:t>Easy to discontinue</a:t>
            </a:r>
          </a:p>
          <a:p>
            <a:pPr>
              <a:lnSpc>
                <a:spcPct val="90000"/>
              </a:lnSpc>
              <a:buFont typeface="Wingdings" pitchFamily="2" charset="2"/>
              <a:buChar char="q"/>
              <a:defRPr/>
            </a:pPr>
            <a:r>
              <a:rPr lang="en-US" dirty="0" smtClean="0"/>
              <a:t>Flexibility</a:t>
            </a:r>
          </a:p>
          <a:p>
            <a:pPr>
              <a:lnSpc>
                <a:spcPct val="90000"/>
              </a:lnSpc>
              <a:buFont typeface="Wingdings" pitchFamily="2" charset="2"/>
              <a:buChar char="q"/>
              <a:defRPr/>
            </a:pPr>
            <a:r>
              <a:rPr lang="en-US" dirty="0" smtClean="0"/>
              <a:t>Quality production</a:t>
            </a:r>
          </a:p>
        </p:txBody>
      </p:sp>
      <p:sp>
        <p:nvSpPr>
          <p:cNvPr id="6" name="Slide Number Placeholder 5"/>
          <p:cNvSpPr>
            <a:spLocks noGrp="1"/>
          </p:cNvSpPr>
          <p:nvPr>
            <p:ph type="sldNum" sz="quarter" idx="12"/>
          </p:nvPr>
        </p:nvSpPr>
        <p:spPr/>
        <p:txBody>
          <a:bodyPr/>
          <a:lstStyle/>
          <a:p>
            <a:fld id="{D51081E8-3327-495A-9823-FC891E0968B6}" type="slidenum">
              <a:rPr lang="en-US" smtClean="0"/>
              <a:pPr/>
              <a:t>98</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8" name="Picture 4" descr="MCBD06986_0000[1]"/>
          <p:cNvPicPr>
            <a:picLocks noGrp="1" noChangeAspect="1" noChangeArrowheads="1"/>
          </p:cNvPicPr>
          <p:nvPr>
            <p:ph sz="half" idx="2"/>
          </p:nvPr>
        </p:nvPicPr>
        <p:blipFill>
          <a:blip r:embed="rId3" cstate="print"/>
          <a:srcRect/>
          <a:stretch>
            <a:fillRect/>
          </a:stretch>
        </p:blipFill>
        <p:spPr>
          <a:xfrm>
            <a:off x="4419600" y="1219200"/>
            <a:ext cx="4343400" cy="4694239"/>
          </a:xfr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 Single Ownership</a:t>
            </a:r>
            <a:endParaRPr lang="en-US" dirty="0"/>
          </a:p>
        </p:txBody>
      </p:sp>
      <p:sp>
        <p:nvSpPr>
          <p:cNvPr id="3" name="Content Placeholder 2"/>
          <p:cNvSpPr>
            <a:spLocks noGrp="1"/>
          </p:cNvSpPr>
          <p:nvPr>
            <p:ph sz="half" idx="1"/>
          </p:nvPr>
        </p:nvSpPr>
        <p:spPr/>
        <p:txBody>
          <a:bodyPr>
            <a:normAutofit fontScale="92500" lnSpcReduction="20000"/>
          </a:bodyPr>
          <a:lstStyle/>
          <a:p>
            <a:pPr>
              <a:buNone/>
              <a:defRPr/>
            </a:pPr>
            <a:r>
              <a:rPr lang="en-US" b="1" u="sng" dirty="0" smtClean="0">
                <a:solidFill>
                  <a:schemeClr val="folHlink"/>
                </a:solidFill>
              </a:rPr>
              <a:t>Limitations</a:t>
            </a:r>
          </a:p>
          <a:p>
            <a:pPr>
              <a:buFont typeface="Wingdings" pitchFamily="2" charset="2"/>
              <a:buChar char="q"/>
              <a:defRPr/>
            </a:pPr>
            <a:r>
              <a:rPr lang="en-US" dirty="0" smtClean="0"/>
              <a:t>Unlimited personal liability</a:t>
            </a:r>
          </a:p>
          <a:p>
            <a:pPr>
              <a:buFont typeface="Wingdings" pitchFamily="2" charset="2"/>
              <a:buChar char="q"/>
              <a:defRPr/>
            </a:pPr>
            <a:r>
              <a:rPr lang="en-US" dirty="0" smtClean="0"/>
              <a:t>Limited skills and abilities</a:t>
            </a:r>
          </a:p>
          <a:p>
            <a:pPr>
              <a:buFont typeface="Wingdings" pitchFamily="2" charset="2"/>
              <a:buChar char="q"/>
              <a:defRPr/>
            </a:pPr>
            <a:r>
              <a:rPr lang="en-US" dirty="0" smtClean="0"/>
              <a:t>Feelings of isolation</a:t>
            </a:r>
          </a:p>
          <a:p>
            <a:pPr>
              <a:buFont typeface="Wingdings" pitchFamily="2" charset="2"/>
              <a:buChar char="q"/>
              <a:defRPr/>
            </a:pPr>
            <a:r>
              <a:rPr lang="en-US" dirty="0" smtClean="0"/>
              <a:t>Limited access to capital</a:t>
            </a:r>
          </a:p>
          <a:p>
            <a:pPr>
              <a:buFont typeface="Wingdings" pitchFamily="2" charset="2"/>
              <a:buChar char="q"/>
              <a:defRPr/>
            </a:pPr>
            <a:r>
              <a:rPr lang="en-US" dirty="0" smtClean="0"/>
              <a:t>Lack of continuity of business</a:t>
            </a:r>
          </a:p>
          <a:p>
            <a:pPr>
              <a:buFont typeface="Wingdings" pitchFamily="2" charset="2"/>
              <a:buChar char="q"/>
              <a:defRPr/>
            </a:pPr>
            <a:r>
              <a:rPr lang="en-US" dirty="0" smtClean="0"/>
              <a:t>Small income and short life</a:t>
            </a:r>
          </a:p>
          <a:p>
            <a:pPr>
              <a:buFont typeface="Wingdings" pitchFamily="2" charset="2"/>
              <a:buChar char="q"/>
              <a:defRPr/>
            </a:pPr>
            <a:r>
              <a:rPr lang="en-US" dirty="0" smtClean="0"/>
              <a:t>Cannot compete with a big business</a:t>
            </a:r>
          </a:p>
        </p:txBody>
      </p:sp>
      <p:sp>
        <p:nvSpPr>
          <p:cNvPr id="6" name="Slide Number Placeholder 5"/>
          <p:cNvSpPr>
            <a:spLocks noGrp="1"/>
          </p:cNvSpPr>
          <p:nvPr>
            <p:ph type="sldNum" sz="quarter" idx="12"/>
          </p:nvPr>
        </p:nvSpPr>
        <p:spPr/>
        <p:txBody>
          <a:bodyPr/>
          <a:lstStyle/>
          <a:p>
            <a:fld id="{D51081E8-3327-495A-9823-FC891E0968B6}" type="slidenum">
              <a:rPr lang="en-US" smtClean="0"/>
              <a:pPr/>
              <a:t>99</a:t>
            </a:fld>
            <a:endParaRPr lang="en-US"/>
          </a:p>
        </p:txBody>
      </p:sp>
      <p:pic>
        <p:nvPicPr>
          <p:cNvPr id="7" name="Picture 6"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8" name="Content Placeholder 7" descr="MCj02997270000[1]"/>
          <p:cNvPicPr>
            <a:picLocks noGrp="1" noChangeAspect="1" noChangeArrowheads="1"/>
          </p:cNvPicPr>
          <p:nvPr>
            <p:ph sz="half" idx="2"/>
          </p:nvPr>
        </p:nvPicPr>
        <p:blipFill>
          <a:blip r:embed="rId3" cstate="print"/>
          <a:srcRect/>
          <a:stretch>
            <a:fillRect/>
          </a:stretch>
        </p:blipFill>
        <p:spPr>
          <a:xfrm>
            <a:off x="4724401" y="1295400"/>
            <a:ext cx="3962400" cy="45720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1678</TotalTime>
  <Words>4704</Words>
  <Application>Microsoft Office PowerPoint</Application>
  <PresentationFormat>On-screen Show (4:3)</PresentationFormat>
  <Paragraphs>1384</Paragraphs>
  <Slides>149</Slides>
  <Notes>0</Notes>
  <HiddenSlides>0</HiddenSlides>
  <MMClips>0</MMClips>
  <ScaleCrop>false</ScaleCrop>
  <HeadingPairs>
    <vt:vector size="4" baseType="variant">
      <vt:variant>
        <vt:lpstr>Theme</vt:lpstr>
      </vt:variant>
      <vt:variant>
        <vt:i4>1</vt:i4>
      </vt:variant>
      <vt:variant>
        <vt:lpstr>Slide Titles</vt:lpstr>
      </vt:variant>
      <vt:variant>
        <vt:i4>149</vt:i4>
      </vt:variant>
    </vt:vector>
  </HeadingPairs>
  <TitlesOfParts>
    <vt:vector size="150" baseType="lpstr">
      <vt:lpstr>Office Theme</vt:lpstr>
      <vt:lpstr>ORGANIZATION AND MANAGEMENT</vt:lpstr>
      <vt:lpstr>Objective of the course</vt:lpstr>
      <vt:lpstr>Course outline</vt:lpstr>
      <vt:lpstr>Course outline</vt:lpstr>
      <vt:lpstr>Course outline</vt:lpstr>
      <vt:lpstr>Course outline</vt:lpstr>
      <vt:lpstr>Course outline</vt:lpstr>
      <vt:lpstr>Course outline</vt:lpstr>
      <vt:lpstr>Course outline</vt:lpstr>
      <vt:lpstr>Course outline</vt:lpstr>
      <vt:lpstr>Evaluation Scheme</vt:lpstr>
      <vt:lpstr>Chapter 1 INTRODUCTION</vt:lpstr>
      <vt:lpstr>Organization- course outline</vt:lpstr>
      <vt:lpstr>1. Organization</vt:lpstr>
      <vt:lpstr>1. Organization</vt:lpstr>
      <vt:lpstr>Historical development of organization</vt:lpstr>
      <vt:lpstr>Historical development of organization</vt:lpstr>
      <vt:lpstr>I. System approach applied to organization</vt:lpstr>
      <vt:lpstr>I. System approach applied to organization</vt:lpstr>
      <vt:lpstr>I. System approach applied to organization</vt:lpstr>
      <vt:lpstr>II. Necessity of organization</vt:lpstr>
      <vt:lpstr>II. Necessity of organization</vt:lpstr>
      <vt:lpstr>III. Principle of organization</vt:lpstr>
      <vt:lpstr>III. Principle of organization</vt:lpstr>
      <vt:lpstr>III. Principle of organization</vt:lpstr>
      <vt:lpstr>III. Principle of organization</vt:lpstr>
      <vt:lpstr>IV. Formal and Informal Organizations</vt:lpstr>
      <vt:lpstr>IV. Formal and Informal Organizations</vt:lpstr>
      <vt:lpstr>IV. Formal and Informal Organizations</vt:lpstr>
      <vt:lpstr>IV. Formal and Informal Organizations</vt:lpstr>
      <vt:lpstr>IV. Formal and Informal Organizations</vt:lpstr>
      <vt:lpstr>IV. Formal and Informal Organizations</vt:lpstr>
      <vt:lpstr>Slide 33</vt:lpstr>
      <vt:lpstr>Management – course outline</vt:lpstr>
      <vt:lpstr>2. Management</vt:lpstr>
      <vt:lpstr>2. Management</vt:lpstr>
      <vt:lpstr>2. Management</vt:lpstr>
      <vt:lpstr>Administration Vs Management</vt:lpstr>
      <vt:lpstr>I. Functions of Management</vt:lpstr>
      <vt:lpstr>A. Planning</vt:lpstr>
      <vt:lpstr>A. Planning</vt:lpstr>
      <vt:lpstr>A. Planning</vt:lpstr>
      <vt:lpstr>A. Planning</vt:lpstr>
      <vt:lpstr>A. Planning</vt:lpstr>
      <vt:lpstr>B. Organizing</vt:lpstr>
      <vt:lpstr>C. Staffing</vt:lpstr>
      <vt:lpstr>D. Directing</vt:lpstr>
      <vt:lpstr>E. Motivating</vt:lpstr>
      <vt:lpstr>E. Motivating</vt:lpstr>
      <vt:lpstr>F. Controlling</vt:lpstr>
      <vt:lpstr>G. Co-ordinating</vt:lpstr>
      <vt:lpstr>H. Communicating</vt:lpstr>
      <vt:lpstr>H. Communicating</vt:lpstr>
      <vt:lpstr>II. Levels of Management</vt:lpstr>
      <vt:lpstr>II. Levels of Management</vt:lpstr>
      <vt:lpstr>II. Levels of Management</vt:lpstr>
      <vt:lpstr>II. Levels of Management</vt:lpstr>
      <vt:lpstr>II. Levels of Management</vt:lpstr>
      <vt:lpstr>II. Levels of Management</vt:lpstr>
      <vt:lpstr>III. Managerial Skills</vt:lpstr>
      <vt:lpstr>III. Managerial Skills</vt:lpstr>
      <vt:lpstr>III. Managerial Skills</vt:lpstr>
      <vt:lpstr>IV. Importance of Management</vt:lpstr>
      <vt:lpstr>V. Models of Management</vt:lpstr>
      <vt:lpstr>V. Models of Management</vt:lpstr>
      <vt:lpstr>V. Models of Management</vt:lpstr>
      <vt:lpstr>V. Models of Management</vt:lpstr>
      <vt:lpstr>V. Models of Management</vt:lpstr>
      <vt:lpstr>V. Models of Management</vt:lpstr>
      <vt:lpstr>V. Models of Management</vt:lpstr>
      <vt:lpstr>V. Models of Management</vt:lpstr>
      <vt:lpstr>Slide 72</vt:lpstr>
      <vt:lpstr>3. Theory of management – course outline</vt:lpstr>
      <vt:lpstr>3. Theory of Management</vt:lpstr>
      <vt:lpstr>I. Scientific Management Approach</vt:lpstr>
      <vt:lpstr>I. Scientific Management Approach</vt:lpstr>
      <vt:lpstr>I. Scientific Management Approach</vt:lpstr>
      <vt:lpstr>II. Administrative Management Approach</vt:lpstr>
      <vt:lpstr>II. Administrative Management Approach</vt:lpstr>
      <vt:lpstr>II. Administrative Management Approach</vt:lpstr>
      <vt:lpstr>II. Administrative Management Approach</vt:lpstr>
      <vt:lpstr>II. Administrative Management Approach</vt:lpstr>
      <vt:lpstr>III. Behavioral Management Approach</vt:lpstr>
      <vt:lpstr>III. Behavioral Management Approach</vt:lpstr>
      <vt:lpstr>III. Behavioral Management Approach</vt:lpstr>
      <vt:lpstr>IV. Modern Management Theories</vt:lpstr>
      <vt:lpstr>i) Quantitative approach to management</vt:lpstr>
      <vt:lpstr>ii) System approach to management</vt:lpstr>
      <vt:lpstr>iii) Contingency approach to management</vt:lpstr>
      <vt:lpstr>iv) Operational approach to management</vt:lpstr>
      <vt:lpstr>Characteristics of modern management thought</vt:lpstr>
      <vt:lpstr>Slide 92</vt:lpstr>
      <vt:lpstr>4. Forms of Ownership – course outline</vt:lpstr>
      <vt:lpstr>4. Forms of Ownership</vt:lpstr>
      <vt:lpstr>4. Forms of Ownership</vt:lpstr>
      <vt:lpstr>4. Forms of Ownership</vt:lpstr>
      <vt:lpstr>I. Single Ownership</vt:lpstr>
      <vt:lpstr>I. Single Ownership</vt:lpstr>
      <vt:lpstr>I. Single Ownership</vt:lpstr>
      <vt:lpstr>II. Partnership</vt:lpstr>
      <vt:lpstr>II. Partnership</vt:lpstr>
      <vt:lpstr>II. Partnership</vt:lpstr>
      <vt:lpstr>II. Partnership</vt:lpstr>
      <vt:lpstr>II. Partnership</vt:lpstr>
      <vt:lpstr>III. Joint Stock Company</vt:lpstr>
      <vt:lpstr>III. Joint Stock Company</vt:lpstr>
      <vt:lpstr>III. Joint Stock Company</vt:lpstr>
      <vt:lpstr>IV. Co-operative Societies</vt:lpstr>
      <vt:lpstr>IV. Co-operative Societies</vt:lpstr>
      <vt:lpstr>IV. Co-operative Societies</vt:lpstr>
      <vt:lpstr>V. Public Corporations</vt:lpstr>
      <vt:lpstr>V. Public Corporations</vt:lpstr>
      <vt:lpstr>V. Public Corporations</vt:lpstr>
      <vt:lpstr>V. Public Corporations</vt:lpstr>
      <vt:lpstr>Slide 115</vt:lpstr>
      <vt:lpstr>Organizational Structure – course outline</vt:lpstr>
      <vt:lpstr>5. Organizational Structure</vt:lpstr>
      <vt:lpstr>I. Line Organization</vt:lpstr>
      <vt:lpstr>I. Line Organization</vt:lpstr>
      <vt:lpstr>I. Line Organization</vt:lpstr>
      <vt:lpstr>I. Line Organization</vt:lpstr>
      <vt:lpstr>II. Functional Organization</vt:lpstr>
      <vt:lpstr>II. Functional Organization</vt:lpstr>
      <vt:lpstr>II. Functional Organization</vt:lpstr>
      <vt:lpstr>II. Functional Organization</vt:lpstr>
      <vt:lpstr>III. Line and Staff Organization</vt:lpstr>
      <vt:lpstr>III. Line and Staff Organization</vt:lpstr>
      <vt:lpstr>III. Line and Staff Organization</vt:lpstr>
      <vt:lpstr>III. Line and Staff Organization</vt:lpstr>
      <vt:lpstr>IV. Committee Organization</vt:lpstr>
      <vt:lpstr>IV. Committee Organization</vt:lpstr>
      <vt:lpstr>IV. Committee Organization</vt:lpstr>
      <vt:lpstr>Slide 133</vt:lpstr>
      <vt:lpstr>Purchasing and Marketing Management – course outline</vt:lpstr>
      <vt:lpstr>I. Purchasing- Introduction</vt:lpstr>
      <vt:lpstr>I. Purchasing- Introduction</vt:lpstr>
      <vt:lpstr>II. Functions of Purchasing Department</vt:lpstr>
      <vt:lpstr>II. Functions of Purchasing Department</vt:lpstr>
      <vt:lpstr>II. Functions of Purchasing Department</vt:lpstr>
      <vt:lpstr>III. Methods of Purchasing</vt:lpstr>
      <vt:lpstr>III. Methods of Purchasing</vt:lpstr>
      <vt:lpstr>III. Methods of Purchasing</vt:lpstr>
      <vt:lpstr>III. Methods of Purchasing</vt:lpstr>
      <vt:lpstr>IV. Marketing- Introduction</vt:lpstr>
      <vt:lpstr>IV. Marketing- Introduction</vt:lpstr>
      <vt:lpstr>V. Functions of Marketing</vt:lpstr>
      <vt:lpstr>VI. Advertising</vt:lpstr>
      <vt:lpstr>VI. Advertising</vt:lpstr>
      <vt:lpstr>Slide 149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IOE GC Template</dc:title>
  <dc:creator>Arun K. Timalsina</dc:creator>
  <cp:lastModifiedBy>user</cp:lastModifiedBy>
  <cp:revision>181</cp:revision>
  <dcterms:created xsi:type="dcterms:W3CDTF">2013-11-24T15:14:09Z</dcterms:created>
  <dcterms:modified xsi:type="dcterms:W3CDTF">2014-11-13T14:33:19Z</dcterms:modified>
</cp:coreProperties>
</file>