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02" r:id="rId4"/>
    <p:sldId id="303" r:id="rId5"/>
    <p:sldId id="304" r:id="rId6"/>
    <p:sldId id="305" r:id="rId7"/>
    <p:sldId id="306" r:id="rId8"/>
    <p:sldId id="257" r:id="rId9"/>
    <p:sldId id="258" r:id="rId10"/>
    <p:sldId id="307"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3" r:id="rId25"/>
    <p:sldId id="274" r:id="rId26"/>
    <p:sldId id="308" r:id="rId27"/>
    <p:sldId id="275" r:id="rId28"/>
    <p:sldId id="276" r:id="rId29"/>
    <p:sldId id="277" r:id="rId30"/>
    <p:sldId id="278" r:id="rId31"/>
    <p:sldId id="279" r:id="rId32"/>
    <p:sldId id="280" r:id="rId33"/>
    <p:sldId id="281" r:id="rId34"/>
    <p:sldId id="282" r:id="rId35"/>
    <p:sldId id="283" r:id="rId36"/>
    <p:sldId id="284" r:id="rId37"/>
    <p:sldId id="334" r:id="rId38"/>
    <p:sldId id="309" r:id="rId39"/>
    <p:sldId id="310" r:id="rId40"/>
    <p:sldId id="311" r:id="rId41"/>
    <p:sldId id="312" r:id="rId42"/>
    <p:sldId id="313" r:id="rId43"/>
    <p:sldId id="314" r:id="rId44"/>
    <p:sldId id="315" r:id="rId45"/>
    <p:sldId id="316" r:id="rId46"/>
    <p:sldId id="317" r:id="rId47"/>
    <p:sldId id="335" r:id="rId48"/>
    <p:sldId id="318" r:id="rId49"/>
    <p:sldId id="319" r:id="rId50"/>
    <p:sldId id="320" r:id="rId51"/>
    <p:sldId id="321" r:id="rId52"/>
    <p:sldId id="322" r:id="rId53"/>
    <p:sldId id="336" r:id="rId54"/>
    <p:sldId id="323" r:id="rId55"/>
    <p:sldId id="324" r:id="rId56"/>
    <p:sldId id="325" r:id="rId57"/>
    <p:sldId id="326" r:id="rId58"/>
    <p:sldId id="337" r:id="rId59"/>
    <p:sldId id="327" r:id="rId60"/>
    <p:sldId id="328" r:id="rId61"/>
    <p:sldId id="338" r:id="rId62"/>
    <p:sldId id="329" r:id="rId63"/>
    <p:sldId id="330" r:id="rId64"/>
    <p:sldId id="331" r:id="rId65"/>
    <p:sldId id="332" r:id="rId66"/>
    <p:sldId id="333" r:id="rId67"/>
    <p:sldId id="339" r:id="rId68"/>
    <p:sldId id="340" r:id="rId69"/>
    <p:sldId id="341" r:id="rId70"/>
    <p:sldId id="342"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94660"/>
  </p:normalViewPr>
  <p:slideViewPr>
    <p:cSldViewPr>
      <p:cViewPr varScale="1">
        <p:scale>
          <a:sx n="71" d="100"/>
          <a:sy n="71" d="100"/>
        </p:scale>
        <p:origin x="122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Regulatory Environment</a:t>
            </a:r>
            <a:endParaRPr lang="en-US" dirty="0"/>
          </a:p>
        </p:txBody>
      </p:sp>
      <p:sp>
        <p:nvSpPr>
          <p:cNvPr id="3" name="Subtitle 2"/>
          <p:cNvSpPr>
            <a:spLocks noGrp="1"/>
          </p:cNvSpPr>
          <p:nvPr>
            <p:ph type="subTitle" idx="1"/>
          </p:nvPr>
        </p:nvSpPr>
        <p:spPr>
          <a:xfrm>
            <a:off x="1295400" y="990600"/>
            <a:ext cx="6400800" cy="990600"/>
          </a:xfrm>
        </p:spPr>
        <p:txBody>
          <a:bodyPr>
            <a:normAutofit/>
          </a:bodyPr>
          <a:lstStyle/>
          <a:p>
            <a:r>
              <a:rPr lang="en-US" sz="4800" dirty="0" smtClean="0"/>
              <a:t>Chapter 5</a:t>
            </a:r>
            <a:endParaRPr lang="en-US"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Hiring of the labor force required for any organization. It follows the following procedure:-</a:t>
            </a:r>
            <a:endParaRPr lang="en-US" sz="3600"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Children are not allowed to work as per article 5.1 of the labor Law.</a:t>
            </a:r>
          </a:p>
          <a:p>
            <a:pPr marL="514350" indent="-514350">
              <a:buFont typeface="+mj-lt"/>
              <a:buAutoNum type="arabicPeriod"/>
            </a:pPr>
            <a:r>
              <a:rPr lang="en-US" dirty="0" smtClean="0"/>
              <a:t>Labors are not allowed to transfer to the similar job in the company.</a:t>
            </a:r>
          </a:p>
          <a:p>
            <a:pPr marL="514350" indent="-514350">
              <a:buFont typeface="+mj-lt"/>
              <a:buAutoNum type="arabicPeriod"/>
            </a:pPr>
            <a:r>
              <a:rPr lang="en-US" dirty="0" smtClean="0"/>
              <a:t>Ownership change of the company does not affect the employees’ service and service condition according to Article 8.</a:t>
            </a:r>
          </a:p>
          <a:p>
            <a:pPr marL="514350" indent="-514350">
              <a:buFont typeface="+mj-lt"/>
              <a:buAutoNum type="arabicPeriod"/>
            </a:pPr>
            <a:r>
              <a:rPr lang="en-US" dirty="0" smtClean="0"/>
              <a:t>Protection of service: Employees/workers cannot be terminated without fulfillment the procedure stated in the labor act or regulation Article 10.</a:t>
            </a:r>
          </a:p>
          <a:p>
            <a:pPr marL="514350" indent="-514350">
              <a:buFont typeface="+mj-lt"/>
              <a:buAutoNum type="arabicPeriod"/>
            </a:pPr>
            <a:r>
              <a:rPr lang="en-US" dirty="0" smtClean="0"/>
              <a:t>Temporary Layoff is permitted with half salary according to article 11.</a:t>
            </a:r>
          </a:p>
          <a:p>
            <a:pPr marL="514350" indent="-514350">
              <a:buFont typeface="+mj-lt"/>
              <a:buAutoNum type="arabicPeriod"/>
            </a:pPr>
            <a:r>
              <a:rPr lang="en-US" dirty="0" smtClean="0"/>
              <a:t>Forced retirement at the age of 55 years is it can be extended for another 5 years, if the company needs to do.</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Condition of work </a:t>
            </a:r>
            <a:br>
              <a:rPr lang="en-US" b="1" dirty="0" smtClean="0"/>
            </a:br>
            <a:r>
              <a:rPr lang="en-US" b="1" dirty="0" smtClean="0"/>
              <a:t>(Section 3, Article 16-20)</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smtClean="0"/>
              <a:t>Working hours per day is 8 hours or 48 hours of week.</a:t>
            </a:r>
          </a:p>
          <a:p>
            <a:pPr marL="514350" indent="-514350">
              <a:buFont typeface="+mj-lt"/>
              <a:buAutoNum type="arabicPeriod"/>
            </a:pPr>
            <a:r>
              <a:rPr lang="en-US" dirty="0" smtClean="0"/>
              <a:t>The starting time of any work shall be decided by the management of the company.</a:t>
            </a:r>
          </a:p>
          <a:p>
            <a:pPr marL="514350" indent="-514350">
              <a:buFont typeface="+mj-lt"/>
              <a:buAutoNum type="arabicPeriod"/>
            </a:pPr>
            <a:r>
              <a:rPr lang="en-US" dirty="0" smtClean="0"/>
              <a:t>The law has provision for rest and Tiffin time for all labors after every 5 hours of continuous work and then half an hour break for Tiffin and rest.</a:t>
            </a:r>
          </a:p>
          <a:p>
            <a:pPr marL="514350" indent="-514350">
              <a:buFont typeface="+mj-lt"/>
              <a:buAutoNum type="arabicPeriod"/>
            </a:pPr>
            <a:r>
              <a:rPr lang="en-US" dirty="0" smtClean="0"/>
              <a:t>The law also provision for over time and has to paid 1,5 times more wage but the overtime is not a compulsion.</a:t>
            </a:r>
          </a:p>
          <a:p>
            <a:pPr marL="514350" indent="-514350">
              <a:buFont typeface="+mj-lt"/>
              <a:buAutoNum type="arabicPeriod"/>
            </a:pPr>
            <a:r>
              <a:rPr lang="en-US" dirty="0" smtClean="0"/>
              <a:t>The law states that company requires to keep </a:t>
            </a:r>
            <a:r>
              <a:rPr lang="en-US" smtClean="0"/>
              <a:t>attendance record.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Compensation </a:t>
            </a:r>
            <a:br>
              <a:rPr lang="en-US" b="1" dirty="0" smtClean="0"/>
            </a:br>
            <a:r>
              <a:rPr lang="en-US" b="1" dirty="0" smtClean="0"/>
              <a:t>(Wage- Section 4, Article 21-26)</a:t>
            </a:r>
            <a:endParaRPr lang="en-US"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t>Minimum wage, dearness allowance benefits to be set by a minimum wage setting committee(employee, HMG, management representative in equal number) - minimum wage information to be published in the gazette</a:t>
            </a:r>
          </a:p>
          <a:p>
            <a:pPr marL="514350" indent="-514350">
              <a:buFont typeface="+mj-lt"/>
              <a:buAutoNum type="arabicPeriod"/>
            </a:pPr>
            <a:r>
              <a:rPr lang="en-US" dirty="0" smtClean="0"/>
              <a:t>Provision for annual increment- half a day wage</a:t>
            </a:r>
          </a:p>
          <a:p>
            <a:pPr marL="514350" indent="-514350">
              <a:buFont typeface="+mj-lt"/>
              <a:buAutoNum type="arabicPeriod"/>
            </a:pPr>
            <a:r>
              <a:rPr lang="en-US" dirty="0" smtClean="0"/>
              <a:t>Payment of salary wage in time- management’s responsibility</a:t>
            </a:r>
          </a:p>
          <a:p>
            <a:pPr marL="514350" indent="-514350">
              <a:buFont typeface="+mj-lt"/>
              <a:buAutoNum type="arabicPeriod"/>
            </a:pPr>
            <a:r>
              <a:rPr lang="en-US" dirty="0" smtClean="0"/>
              <a:t>No pay cut except in the following conditions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Conditions for pay cut (Article 24)</a:t>
            </a:r>
            <a:endParaRPr lang="en-US"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t>Imposed fine, pay cut for being absent</a:t>
            </a:r>
          </a:p>
          <a:p>
            <a:pPr marL="514350" indent="-514350">
              <a:buFont typeface="+mj-lt"/>
              <a:buAutoNum type="arabicPeriod"/>
            </a:pPr>
            <a:r>
              <a:rPr lang="en-US" dirty="0" smtClean="0"/>
              <a:t>To cover the loss of the firm due to the negligence of the employee</a:t>
            </a:r>
          </a:p>
          <a:p>
            <a:pPr marL="514350" indent="-514350">
              <a:buFont typeface="+mj-lt"/>
              <a:buAutoNum type="arabicPeriod"/>
            </a:pPr>
            <a:r>
              <a:rPr lang="en-US" dirty="0" smtClean="0"/>
              <a:t>For the benefit being provided</a:t>
            </a:r>
          </a:p>
          <a:p>
            <a:pPr marL="514350" indent="-514350">
              <a:buFont typeface="+mj-lt"/>
              <a:buAutoNum type="arabicPeriod"/>
            </a:pPr>
            <a:r>
              <a:rPr lang="en-US" dirty="0" smtClean="0"/>
              <a:t>Excess payment</a:t>
            </a:r>
          </a:p>
          <a:p>
            <a:pPr marL="514350" indent="-514350">
              <a:buFont typeface="+mj-lt"/>
              <a:buAutoNum type="arabicPeriod"/>
            </a:pPr>
            <a:r>
              <a:rPr lang="en-US" dirty="0" smtClean="0"/>
              <a:t>Medical benefit coverage during suspension</a:t>
            </a:r>
          </a:p>
          <a:p>
            <a:pPr marL="514350" indent="-514350">
              <a:buFont typeface="+mj-lt"/>
              <a:buAutoNum type="arabicPeriod"/>
            </a:pPr>
            <a:r>
              <a:rPr lang="en-US" dirty="0" smtClean="0"/>
              <a:t>pay cut from the order of the court, govt. office</a:t>
            </a:r>
          </a:p>
          <a:p>
            <a:pPr marL="514350" indent="-514350">
              <a:buFont typeface="+mj-lt"/>
              <a:buAutoNum type="arabicPeriod"/>
            </a:pPr>
            <a:r>
              <a:rPr lang="en-US" dirty="0" smtClean="0"/>
              <a:t>Tax deduction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Health and security provisions </a:t>
            </a:r>
            <a:br>
              <a:rPr lang="en-US" b="1" dirty="0" smtClean="0"/>
            </a:br>
            <a:r>
              <a:rPr lang="en-US" b="1" dirty="0" smtClean="0"/>
              <a:t>Section 5</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Clean working environment (article 27 ka)</a:t>
            </a:r>
          </a:p>
          <a:p>
            <a:pPr marL="514350" indent="-514350">
              <a:buFont typeface="+mj-lt"/>
              <a:buAutoNum type="arabicPeriod"/>
            </a:pPr>
            <a:r>
              <a:rPr lang="en-US" dirty="0" smtClean="0"/>
              <a:t>Enough air and light at the work place, proper waste disposal system, protection from air and noise pollution, adequate working space (15 m</a:t>
            </a:r>
            <a:r>
              <a:rPr lang="en-US" baseline="30000" dirty="0" smtClean="0"/>
              <a:t>3</a:t>
            </a:r>
            <a:r>
              <a:rPr lang="en-US" dirty="0" smtClean="0"/>
              <a:t> working space), safe drinking water, modern toilet facility at convenient place for both male and female employees, fire exit and extinguishes, smoke free environment, health check up each year.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and security provisions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Eye protection- use of protection devices</a:t>
            </a:r>
          </a:p>
          <a:p>
            <a:pPr marL="514350" indent="-514350">
              <a:buFont typeface="+mj-lt"/>
              <a:buAutoNum type="arabicPeriod"/>
            </a:pPr>
            <a:r>
              <a:rPr lang="en-US" dirty="0" smtClean="0"/>
              <a:t>Protection from chemicals</a:t>
            </a:r>
          </a:p>
          <a:p>
            <a:pPr marL="514350" indent="-514350">
              <a:buFont typeface="+mj-lt"/>
              <a:buAutoNum type="arabicPeriod"/>
            </a:pPr>
            <a:r>
              <a:rPr lang="en-US" dirty="0" smtClean="0"/>
              <a:t>Protection from fire</a:t>
            </a:r>
          </a:p>
          <a:p>
            <a:pPr marL="514350" indent="-514350">
              <a:buFont typeface="+mj-lt"/>
              <a:buAutoNum type="arabicPeriod"/>
            </a:pPr>
            <a:r>
              <a:rPr lang="en-US" dirty="0" smtClean="0"/>
              <a:t>Protection from dangerous machine</a:t>
            </a:r>
          </a:p>
          <a:p>
            <a:pPr marL="514350" indent="-514350">
              <a:buFont typeface="+mj-lt"/>
              <a:buAutoNum type="arabicPeriod"/>
            </a:pPr>
            <a:r>
              <a:rPr lang="en-US" dirty="0" smtClean="0"/>
              <a:t>Lifting weight – specified maximum weight</a:t>
            </a:r>
          </a:p>
          <a:p>
            <a:pPr marL="514350" indent="-514350">
              <a:buFont typeface="+mj-lt"/>
              <a:buAutoNum type="arabicPeriod"/>
            </a:pPr>
            <a:r>
              <a:rPr lang="en-US" dirty="0" smtClean="0"/>
              <a:t>Protection arrangement for workers who work in pressure plants.</a:t>
            </a:r>
          </a:p>
          <a:p>
            <a:pPr marL="514350" indent="-514350">
              <a:buFont typeface="+mj-lt"/>
              <a:buAutoNum type="arabicPeriod"/>
            </a:pPr>
            <a:r>
              <a:rPr lang="en-US" dirty="0" smtClean="0"/>
              <a:t>Labor depart can order firms to apply safely measures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Employee welfare</a:t>
            </a:r>
            <a:br>
              <a:rPr lang="en-US" b="1" dirty="0" smtClean="0"/>
            </a:b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Provision for employee welfare</a:t>
            </a:r>
          </a:p>
          <a:p>
            <a:pPr marL="514350" indent="-514350">
              <a:buFont typeface="+mj-lt"/>
              <a:buAutoNum type="arabicPeriod"/>
            </a:pPr>
            <a:r>
              <a:rPr lang="en-US" dirty="0" smtClean="0"/>
              <a:t>Compensation for injury or loss of body part</a:t>
            </a:r>
          </a:p>
          <a:p>
            <a:pPr marL="514350" indent="-514350">
              <a:buFont typeface="+mj-lt"/>
              <a:buAutoNum type="arabicPeriod"/>
            </a:pPr>
            <a:r>
              <a:rPr lang="en-US" dirty="0" smtClean="0"/>
              <a:t>Gratuity, provident fund, medical expenses</a:t>
            </a:r>
          </a:p>
          <a:p>
            <a:pPr marL="514350" indent="-514350">
              <a:buFont typeface="+mj-lt"/>
              <a:buAutoNum type="arabicPeriod"/>
            </a:pPr>
            <a:r>
              <a:rPr lang="en-US" dirty="0" smtClean="0"/>
              <a:t>Leave – public holidays, study leave, home leave, maternity leave, mourning leave, special leave</a:t>
            </a:r>
          </a:p>
          <a:p>
            <a:pPr marL="514350" indent="-514350">
              <a:buFont typeface="+mj-lt"/>
              <a:buAutoNum type="arabicPeriod"/>
            </a:pPr>
            <a:r>
              <a:rPr lang="en-US" dirty="0" smtClean="0"/>
              <a:t>Housing arrangement (5% of the annual profit to be used for gradual development of housing facility)</a:t>
            </a:r>
          </a:p>
          <a:p>
            <a:pPr marL="514350" indent="-514350">
              <a:buFont typeface="+mj-lt"/>
              <a:buAutoNum type="arabicPeriod"/>
            </a:pPr>
            <a:r>
              <a:rPr lang="en-US" dirty="0" smtClean="0"/>
              <a:t>Childcare provision (if more than 50 women employees)</a:t>
            </a:r>
          </a:p>
          <a:p>
            <a:pPr marL="514350" indent="-514350">
              <a:buFont typeface="+mj-lt"/>
              <a:buAutoNum type="arabicPeriod"/>
            </a:pPr>
            <a:r>
              <a:rPr lang="en-US" dirty="0" smtClean="0"/>
              <a:t>Rest rooms and canteens (if more than 50 employees are working)</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Disciplining (section 8)</a:t>
            </a:r>
            <a:br>
              <a:rPr lang="en-US" b="1" dirty="0" smtClean="0"/>
            </a:b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smtClean="0"/>
              <a:t>Types of punishment: Warning, stopping annual increase, expulsion</a:t>
            </a:r>
          </a:p>
          <a:p>
            <a:pPr marL="514350" indent="-514350">
              <a:buFont typeface="+mj-lt"/>
              <a:buAutoNum type="arabicPeriod"/>
            </a:pPr>
            <a:r>
              <a:rPr lang="en-US" dirty="0" smtClean="0"/>
              <a:t>Bad manners (</a:t>
            </a:r>
            <a:r>
              <a:rPr lang="ne-NP" dirty="0" smtClean="0"/>
              <a:t>आचरण</a:t>
            </a:r>
            <a:r>
              <a:rPr lang="en-US" dirty="0" smtClean="0"/>
              <a:t>), physical attacks, terrors, destroying property, theft, misuse of resources, more than 30 days absence without notice, bribes …. (Article 51)</a:t>
            </a:r>
          </a:p>
          <a:p>
            <a:pPr marL="514350" indent="-514350">
              <a:buFont typeface="+mj-lt"/>
              <a:buAutoNum type="arabicPeriod"/>
            </a:pPr>
            <a:r>
              <a:rPr lang="en-US" dirty="0" smtClean="0"/>
              <a:t>Clarification after having proof or evidence</a:t>
            </a:r>
          </a:p>
          <a:p>
            <a:pPr marL="514350" indent="-514350">
              <a:buFont typeface="+mj-lt"/>
              <a:buAutoNum type="arabicPeriod"/>
            </a:pPr>
            <a:r>
              <a:rPr lang="en-US" dirty="0" smtClean="0"/>
              <a:t>Labor department can dismiss the employees</a:t>
            </a:r>
          </a:p>
          <a:p>
            <a:pPr marL="514350" indent="-514350">
              <a:buFont typeface="+mj-lt"/>
              <a:buAutoNum type="arabicPeriod"/>
            </a:pPr>
            <a:r>
              <a:rPr lang="en-US" dirty="0" smtClean="0"/>
              <a:t>Managers or proprietors to be punished</a:t>
            </a:r>
          </a:p>
          <a:p>
            <a:pPr marL="514350" indent="-514350">
              <a:buFont typeface="+mj-lt"/>
              <a:buAutoNum type="arabicPeriod"/>
            </a:pPr>
            <a:r>
              <a:rPr lang="en-US" dirty="0" smtClean="0"/>
              <a:t>Employees may appeal to the court within 35 days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Resolving labor disputes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Provision for labor court</a:t>
            </a:r>
          </a:p>
          <a:p>
            <a:pPr marL="514350" indent="-514350">
              <a:buFont typeface="+mj-lt"/>
              <a:buAutoNum type="arabicPeriod"/>
            </a:pPr>
            <a:r>
              <a:rPr lang="en-US" dirty="0" smtClean="0"/>
              <a:t>Personal claim or complain</a:t>
            </a:r>
          </a:p>
          <a:p>
            <a:pPr marL="914400" lvl="1" indent="-514350">
              <a:buFont typeface="Courier New" pitchFamily="49" charset="0"/>
              <a:buChar char="o"/>
            </a:pPr>
            <a:r>
              <a:rPr lang="en-US" dirty="0" smtClean="0"/>
              <a:t>To management, if not resolved</a:t>
            </a:r>
          </a:p>
          <a:p>
            <a:pPr marL="914400" lvl="1" indent="-514350">
              <a:buFont typeface="Courier New" pitchFamily="49" charset="0"/>
              <a:buChar char="o"/>
            </a:pPr>
            <a:r>
              <a:rPr lang="en-US" dirty="0" smtClean="0"/>
              <a:t>To labor office to be resolved within 15 days, if not then by labor offices chief within 7 days</a:t>
            </a:r>
          </a:p>
          <a:p>
            <a:pPr marL="914400" lvl="1" indent="-514350">
              <a:buFont typeface="Courier New" pitchFamily="49" charset="0"/>
              <a:buChar char="o"/>
            </a:pPr>
            <a:r>
              <a:rPr lang="en-US" dirty="0" smtClean="0"/>
              <a:t>If the decision is not acceptable, employee may file the case to the labor court.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Process for collective bargaining</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Claim or demand to be signed by 51% of the employees/workers and to be submitted to the management,</a:t>
            </a:r>
          </a:p>
          <a:p>
            <a:pPr marL="514350" indent="-514350">
              <a:buFont typeface="+mj-lt"/>
              <a:buAutoNum type="arabicPeriod"/>
            </a:pPr>
            <a:r>
              <a:rPr lang="en-US" dirty="0" smtClean="0"/>
              <a:t>Negotiation between the representatives of two parties – agreement within 21 days</a:t>
            </a:r>
          </a:p>
          <a:p>
            <a:pPr marL="514350" indent="-514350">
              <a:buFont typeface="+mj-lt"/>
              <a:buAutoNum type="arabicPeriod"/>
            </a:pPr>
            <a:r>
              <a:rPr lang="en-US" dirty="0" smtClean="0"/>
              <a:t>If not resolved negotiation in the presence of labor office</a:t>
            </a:r>
          </a:p>
          <a:p>
            <a:pPr marL="514350" indent="-514350">
              <a:buFont typeface="+mj-lt"/>
              <a:buAutoNum type="arabicPeriod"/>
            </a:pPr>
            <a:r>
              <a:rPr lang="en-US" dirty="0" smtClean="0"/>
              <a:t>If not resolved negotiation (individual or committee) to be appointed and conflicts to be resolved within 15 days.</a:t>
            </a:r>
          </a:p>
          <a:p>
            <a:pPr marL="514350" indent="-514350">
              <a:buFont typeface="+mj-lt"/>
              <a:buAutoNum type="arabicPeriod"/>
            </a:pPr>
            <a:r>
              <a:rPr lang="en-US" dirty="0" smtClean="0"/>
              <a:t>If the decision of the negotiation is not acceptable, parties may appeal to the HMGN within 35 days</a:t>
            </a:r>
          </a:p>
          <a:p>
            <a:pPr marL="514350" indent="-514350">
              <a:buFont typeface="+mj-lt"/>
              <a:buAutoNum type="arabicPeriod"/>
            </a:pPr>
            <a:r>
              <a:rPr lang="en-US" dirty="0" smtClean="0"/>
              <a:t>If decision is not made within 60 days, workers may go on strike following the procedure stated in clause 76</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Council Act, 2057</a:t>
            </a:r>
            <a:endParaRPr lang="en-US" dirty="0"/>
          </a:p>
        </p:txBody>
      </p:sp>
      <p:sp>
        <p:nvSpPr>
          <p:cNvPr id="3" name="Content Placeholder 2"/>
          <p:cNvSpPr>
            <a:spLocks noGrp="1"/>
          </p:cNvSpPr>
          <p:nvPr>
            <p:ph idx="1"/>
          </p:nvPr>
        </p:nvSpPr>
        <p:spPr/>
        <p:txBody>
          <a:bodyPr/>
          <a:lstStyle/>
          <a:p>
            <a:r>
              <a:rPr lang="en-US" dirty="0" smtClean="0"/>
              <a:t>Engineering Council </a:t>
            </a:r>
            <a:r>
              <a:rPr lang="en-US" dirty="0" err="1" smtClean="0"/>
              <a:t>Ain</a:t>
            </a:r>
            <a:r>
              <a:rPr lang="en-US" dirty="0" smtClean="0"/>
              <a:t>, 2055, Section 37</a:t>
            </a:r>
          </a:p>
          <a:p>
            <a:pPr>
              <a:buNone/>
            </a:pPr>
            <a:r>
              <a:rPr lang="en-US" dirty="0" smtClean="0"/>
              <a:t>Main Objectives</a:t>
            </a:r>
          </a:p>
          <a:p>
            <a:r>
              <a:rPr lang="en-US" dirty="0" smtClean="0"/>
              <a:t>to make engineering profession effective</a:t>
            </a:r>
          </a:p>
          <a:p>
            <a:r>
              <a:rPr lang="en-US" dirty="0" smtClean="0"/>
              <a:t>to systematically and scientific regulation of Engineering Profession</a:t>
            </a:r>
          </a:p>
          <a:p>
            <a:r>
              <a:rPr lang="en-US" dirty="0" smtClean="0"/>
              <a:t>to register engineers in Engineering Council</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Process to go on strike</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Required to inform before going </a:t>
            </a:r>
            <a:r>
              <a:rPr lang="en-US" smtClean="0"/>
              <a:t>on strike with </a:t>
            </a:r>
            <a:r>
              <a:rPr lang="en-US" dirty="0" smtClean="0"/>
              <a:t>demand (proposal) approved by 60% of the employees. Written information 30 in advance to the management, labor office, local administrator</a:t>
            </a:r>
          </a:p>
          <a:p>
            <a:pPr marL="514350" indent="-514350">
              <a:buFont typeface="+mj-lt"/>
              <a:buAutoNum type="arabicPeriod"/>
            </a:pPr>
            <a:r>
              <a:rPr lang="en-US" dirty="0" smtClean="0"/>
              <a:t>If the above procedure is not followed, the management may close the operation by receiving the permission from the government.</a:t>
            </a:r>
          </a:p>
          <a:p>
            <a:pPr marL="514350" indent="-514350">
              <a:buFont typeface="+mj-lt"/>
              <a:buAutoNum type="arabicPeriod"/>
            </a:pPr>
            <a:r>
              <a:rPr lang="en-US" dirty="0" smtClean="0"/>
              <a:t>If the laws have restricted employees of some enterprises of public importance, employees cannot go on strike.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Collective bargaining</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smtClean="0"/>
              <a:t>The outcome of the collective bargaining agreed and signed by the both parties, should be considered as law for the concerned parties</a:t>
            </a:r>
          </a:p>
          <a:p>
            <a:pPr marL="514350" indent="-514350">
              <a:buFont typeface="+mj-lt"/>
              <a:buAutoNum type="arabicPeriod"/>
            </a:pPr>
            <a:r>
              <a:rPr lang="en-US" dirty="0" smtClean="0"/>
              <a:t>The signed contract shall be effective from the date of registration in the office or from the specified date.</a:t>
            </a:r>
          </a:p>
          <a:p>
            <a:pPr marL="514350" indent="-514350">
              <a:buFont typeface="+mj-lt"/>
              <a:buAutoNum type="arabicPeriod"/>
            </a:pPr>
            <a:r>
              <a:rPr lang="en-US" dirty="0" smtClean="0"/>
              <a:t>Concerned parties may report the labor office if the signed agreement is not followed – labor office may implement the collective agreement following due process.</a:t>
            </a:r>
          </a:p>
          <a:p>
            <a:pPr marL="514350" indent="-514350">
              <a:buFont typeface="+mj-lt"/>
              <a:buAutoNum type="arabicPeriod"/>
            </a:pPr>
            <a:r>
              <a:rPr lang="en-US" dirty="0" smtClean="0"/>
              <a:t>HMG can order to stop strikes in unusual circumstances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and Financial regulation, </a:t>
            </a:r>
            <a:r>
              <a:rPr lang="en-US" dirty="0" err="1" smtClean="0"/>
              <a:t>Tippani</a:t>
            </a:r>
            <a:r>
              <a:rPr lang="en-US" dirty="0" smtClean="0"/>
              <a:t> System.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difference in the performances among the organization is because of the personnel employed and maintained in there, others – such as equipment, plants and materials required for various levels of work are the same as specified for the work. </a:t>
            </a:r>
          </a:p>
          <a:p>
            <a:r>
              <a:rPr lang="en-US" dirty="0" smtClean="0"/>
              <a:t>This indicates to load more emphasis on the people employed in the organization. </a:t>
            </a:r>
          </a:p>
          <a:p>
            <a:r>
              <a:rPr lang="en-US" dirty="0" smtClean="0"/>
              <a:t>But how to acquire the most appropriate personnel for the jobs identified is the problem.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In Nepal, the jobs that have to be done is described in a job description, although most of the offices and post do not have job description as such. </a:t>
            </a:r>
          </a:p>
          <a:p>
            <a:r>
              <a:rPr lang="en-US" dirty="0" smtClean="0"/>
              <a:t>This is so happened because the acquiring people in an organization used to be through relatives alone. </a:t>
            </a:r>
          </a:p>
          <a:p>
            <a:r>
              <a:rPr lang="en-US" dirty="0" smtClean="0"/>
              <a:t>The employed person used to learn all tricks and trade of the job later and accordingly used to be promoted. Recruiting and selecting was not a systematic and scientific.</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In Nepal, the needs and types of manpower is initiated through </a:t>
            </a:r>
            <a:r>
              <a:rPr lang="en-US" dirty="0" err="1" smtClean="0"/>
              <a:t>Tippani</a:t>
            </a:r>
            <a:r>
              <a:rPr lang="en-US" dirty="0" smtClean="0"/>
              <a:t>, a kind of notes on the issue concerned expressed by various levels of responsible positions. </a:t>
            </a:r>
          </a:p>
          <a:p>
            <a:r>
              <a:rPr lang="en-US" dirty="0" smtClean="0"/>
              <a:t>The system of hiring or acquiring manpower is basically as per Human Resource Acquisition described in the previous lesion, but recording and maintaining inventory of the staffs (human resource) need to be initiated in offices.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Intellectual Property Rights</a:t>
            </a:r>
            <a:endParaRPr lang="en-US" dirty="0"/>
          </a:p>
        </p:txBody>
      </p:sp>
      <p:sp>
        <p:nvSpPr>
          <p:cNvPr id="3" name="Content Placeholder 2"/>
          <p:cNvSpPr>
            <a:spLocks noGrp="1"/>
          </p:cNvSpPr>
          <p:nvPr>
            <p:ph idx="1"/>
          </p:nvPr>
        </p:nvSpPr>
        <p:spPr/>
        <p:txBody>
          <a:bodyPr>
            <a:normAutofit fontScale="92500"/>
          </a:bodyPr>
          <a:lstStyle/>
          <a:p>
            <a:r>
              <a:rPr lang="en-US" dirty="0" smtClean="0"/>
              <a:t>Intellectual Property is the Right you have on your creation, like a film, a musical composition, an invention, a brand name etc.</a:t>
            </a:r>
          </a:p>
          <a:p>
            <a:r>
              <a:rPr lang="en-US" dirty="0" smtClean="0"/>
              <a:t>Like any other real property, you have the right to own and protect the creation of your mind. Such a Right is called an Intellectual Property.</a:t>
            </a:r>
          </a:p>
          <a:p>
            <a:r>
              <a:rPr lang="en-US" dirty="0" smtClean="0"/>
              <a:t>If you have an Intellectual Property (IP), over any of your works or ideas, others need to take your permission before using it.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Otherwise, you can initiate a legal action against such persons.</a:t>
            </a:r>
          </a:p>
          <a:p>
            <a:r>
              <a:rPr lang="en-US" dirty="0" smtClean="0"/>
              <a:t>Intellectual Property refers to the right over the intellectual work and not the work itself. </a:t>
            </a:r>
          </a:p>
          <a:p>
            <a:r>
              <a:rPr lang="en-US" dirty="0" smtClean="0"/>
              <a:t>The work can be either artistic or commercial.</a:t>
            </a:r>
          </a:p>
          <a:p>
            <a:r>
              <a:rPr lang="en-US" dirty="0" smtClean="0"/>
              <a:t>The artistic work comes under the category of the copyright laws, while the commercial ones, also known as industrial properties, are ruled by patents, trademarks and industrial design rights.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Copyright laws deals with the intellectual property of creative works like books, music, software, paintings etc.</a:t>
            </a:r>
          </a:p>
          <a:p>
            <a:r>
              <a:rPr lang="en-US" dirty="0" smtClean="0"/>
              <a:t>Industrial properties cover those created and used for industrial or commercial purpose. </a:t>
            </a:r>
          </a:p>
          <a:p>
            <a:r>
              <a:rPr lang="en-US" dirty="0" smtClean="0"/>
              <a:t>As stated earlier, intellectual property is categorized into various types as per the nature of work.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most common types of intellectual property are copyright, trademarks, patents and industrial design rights. </a:t>
            </a:r>
          </a:p>
          <a:p>
            <a:r>
              <a:rPr lang="en-US" dirty="0" smtClean="0"/>
              <a:t>Let’s look forward at the different types of intellectual property rights.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Copyrights</a:t>
            </a:r>
            <a:endParaRPr lang="en-US" dirty="0"/>
          </a:p>
        </p:txBody>
      </p:sp>
      <p:sp>
        <p:nvSpPr>
          <p:cNvPr id="3" name="Content Placeholder 2"/>
          <p:cNvSpPr>
            <a:spLocks noGrp="1"/>
          </p:cNvSpPr>
          <p:nvPr>
            <p:ph idx="1"/>
          </p:nvPr>
        </p:nvSpPr>
        <p:spPr/>
        <p:txBody>
          <a:bodyPr>
            <a:normAutofit lnSpcReduction="10000"/>
          </a:bodyPr>
          <a:lstStyle/>
          <a:p>
            <a:r>
              <a:rPr lang="en-US" dirty="0" smtClean="0"/>
              <a:t>A </a:t>
            </a:r>
            <a:r>
              <a:rPr lang="en-US" b="1" dirty="0" smtClean="0"/>
              <a:t>copyright</a:t>
            </a:r>
            <a:r>
              <a:rPr lang="en-US" dirty="0" smtClean="0"/>
              <a:t> is a right conferred on the owner of the literary or artistic work.</a:t>
            </a:r>
          </a:p>
          <a:p>
            <a:r>
              <a:rPr lang="en-US" dirty="0" smtClean="0"/>
              <a:t>It is an exclusive right to control the publication, distribution and adaptation of creative works. </a:t>
            </a:r>
          </a:p>
          <a:p>
            <a:r>
              <a:rPr lang="en-US" dirty="0" smtClean="0"/>
              <a:t>The right lies with the owner-cum-copyright holder for a certain period of time.</a:t>
            </a:r>
          </a:p>
          <a:p>
            <a:r>
              <a:rPr lang="en-US" dirty="0" smtClean="0"/>
              <a:t>As time lapses, the work can be republished or reproduced by others.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Categorization of Engineers</a:t>
            </a:r>
            <a:endParaRPr lang="en-US" dirty="0"/>
          </a:p>
        </p:txBody>
      </p:sp>
      <p:sp>
        <p:nvSpPr>
          <p:cNvPr id="3" name="Content Placeholder 2"/>
          <p:cNvSpPr>
            <a:spLocks noGrp="1"/>
          </p:cNvSpPr>
          <p:nvPr>
            <p:ph idx="1"/>
          </p:nvPr>
        </p:nvSpPr>
        <p:spPr/>
        <p:txBody>
          <a:bodyPr/>
          <a:lstStyle/>
          <a:p>
            <a:pPr>
              <a:buNone/>
            </a:pPr>
            <a:r>
              <a:rPr lang="en-US" dirty="0" smtClean="0"/>
              <a:t>Section 2 of Engineering Council Act</a:t>
            </a:r>
          </a:p>
          <a:p>
            <a:r>
              <a:rPr lang="en-US" dirty="0" smtClean="0"/>
              <a:t>General Registered Engineer (Bachelor)</a:t>
            </a:r>
          </a:p>
          <a:p>
            <a:r>
              <a:rPr lang="en-US" dirty="0" smtClean="0"/>
              <a:t>Professional Engineers (Master)</a:t>
            </a:r>
          </a:p>
          <a:p>
            <a:r>
              <a:rPr lang="en-US" dirty="0" smtClean="0"/>
              <a:t>Non-Nepalese Registered Engineers</a:t>
            </a:r>
          </a:p>
          <a:p>
            <a:pPr>
              <a:buNone/>
            </a:pPr>
            <a:endParaRPr lang="en-US" sz="1800" dirty="0" smtClean="0"/>
          </a:p>
          <a:p>
            <a:pPr>
              <a:buFont typeface="Wingdings" pitchFamily="2" charset="2"/>
              <a:buChar char="§"/>
            </a:pPr>
            <a:r>
              <a:rPr lang="en-US" dirty="0" smtClean="0"/>
              <a:t>Listed Engineering fields in Annex-1 of Act </a:t>
            </a:r>
          </a:p>
          <a:p>
            <a:pPr>
              <a:buFont typeface="Wingdings" pitchFamily="2" charset="2"/>
              <a:buChar char="§"/>
            </a:pPr>
            <a:r>
              <a:rPr lang="en-US" dirty="0" smtClean="0"/>
              <a:t>Council Provide a certificate to an engineer</a:t>
            </a:r>
          </a:p>
          <a:p>
            <a:pPr>
              <a:buFont typeface="Wingdings" pitchFamily="2" charset="2"/>
              <a:buChar char="§"/>
            </a:pPr>
            <a:r>
              <a:rPr lang="en-US" dirty="0" smtClean="0"/>
              <a:t>Engineer have to take 'oath'</a:t>
            </a:r>
          </a:p>
          <a:p>
            <a:pPr>
              <a:buFont typeface="Wingdings" pitchFamily="2" charset="2"/>
              <a:buChar cha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Usually, the time span of a copyright extends through the entire life of the owner and lasts up to a period of about 50 to 100 years after death. </a:t>
            </a:r>
          </a:p>
          <a:p>
            <a:r>
              <a:rPr lang="en-US" dirty="0" smtClean="0"/>
              <a:t>In case of anonymous work, the right lasts for 95 years after publication or 120 years after the creation.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Trademarks</a:t>
            </a:r>
            <a:endParaRPr lang="en-US" dirty="0"/>
          </a:p>
        </p:txBody>
      </p:sp>
      <p:sp>
        <p:nvSpPr>
          <p:cNvPr id="3" name="Content Placeholder 2"/>
          <p:cNvSpPr>
            <a:spLocks noGrp="1"/>
          </p:cNvSpPr>
          <p:nvPr>
            <p:ph idx="1"/>
          </p:nvPr>
        </p:nvSpPr>
        <p:spPr/>
        <p:txBody>
          <a:bodyPr/>
          <a:lstStyle/>
          <a:p>
            <a:r>
              <a:rPr lang="en-US" dirty="0" smtClean="0"/>
              <a:t>Trademark is a symbol, which is generally used to identify product, which indicates its source.</a:t>
            </a:r>
          </a:p>
          <a:p>
            <a:r>
              <a:rPr lang="en-US" dirty="0" smtClean="0"/>
              <a:t>A trademarks can be a combination of words, phrases, symbols, logos, designs, images or devices used by an individual, legal entity or business organizations to distinguish their product from the others.</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 example you can identify the products of NIKE Inc, through their logo, which is embossed on their products. </a:t>
            </a:r>
          </a:p>
          <a:p>
            <a:r>
              <a:rPr lang="en-US" dirty="0" smtClean="0"/>
              <a:t>Once registered trademarks are protected legally and the owners can sue persons who use their trademarks.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Patents.</a:t>
            </a:r>
            <a:endParaRPr lang="en-US" dirty="0"/>
          </a:p>
        </p:txBody>
      </p:sp>
      <p:sp>
        <p:nvSpPr>
          <p:cNvPr id="3" name="Content Placeholder 2"/>
          <p:cNvSpPr>
            <a:spLocks noGrp="1"/>
          </p:cNvSpPr>
          <p:nvPr>
            <p:ph idx="1"/>
          </p:nvPr>
        </p:nvSpPr>
        <p:spPr/>
        <p:txBody>
          <a:bodyPr/>
          <a:lstStyle/>
          <a:p>
            <a:r>
              <a:rPr lang="en-US" dirty="0" smtClean="0"/>
              <a:t>Patents are rights related to new innovations.</a:t>
            </a:r>
          </a:p>
          <a:p>
            <a:r>
              <a:rPr lang="en-US" dirty="0" smtClean="0"/>
              <a:t>This right is conferred on persons who invent any new machine, process, article of manufacture or composition of matter, biological discoveries etc.</a:t>
            </a:r>
          </a:p>
          <a:p>
            <a:r>
              <a:rPr lang="en-US" dirty="0" smtClean="0"/>
              <a:t>In order to grant a patent, the invention should fit into the following criteria, which may differ from country to country.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In general, the invention must be new, inventive and should be useful or can be applied in industries. </a:t>
            </a:r>
          </a:p>
          <a:p>
            <a:r>
              <a:rPr lang="en-US" dirty="0" smtClean="0"/>
              <a:t>The person who receives a </a:t>
            </a:r>
            <a:r>
              <a:rPr lang="en-US" u="sng" dirty="0" smtClean="0"/>
              <a:t>patent</a:t>
            </a:r>
            <a:r>
              <a:rPr lang="en-US" dirty="0" smtClean="0"/>
              <a:t> for his invention has an exclusive right to control others form making, using, selling or distributing the patented invention without permission.</a:t>
            </a:r>
          </a:p>
          <a:p>
            <a:r>
              <a:rPr lang="en-US" dirty="0" smtClean="0"/>
              <a:t>Generally, the time limit of a patent is 20 years from the date of filing the application (for the patent)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Designs</a:t>
            </a:r>
            <a:endParaRPr lang="en-US" dirty="0"/>
          </a:p>
        </p:txBody>
      </p:sp>
      <p:sp>
        <p:nvSpPr>
          <p:cNvPr id="3" name="Content Placeholder 2"/>
          <p:cNvSpPr>
            <a:spLocks noGrp="1"/>
          </p:cNvSpPr>
          <p:nvPr>
            <p:ph idx="1"/>
          </p:nvPr>
        </p:nvSpPr>
        <p:spPr/>
        <p:txBody>
          <a:bodyPr/>
          <a:lstStyle/>
          <a:p>
            <a:r>
              <a:rPr lang="en-US" dirty="0" smtClean="0"/>
              <a:t>These rights also come under intellectual property and protect the visual design of objects that are not purely </a:t>
            </a:r>
            <a:r>
              <a:rPr lang="en-US" dirty="0" err="1" smtClean="0"/>
              <a:t>utillitarian</a:t>
            </a:r>
            <a:r>
              <a:rPr lang="en-US" dirty="0" smtClean="0"/>
              <a:t>, but have an aesthetic or ornamental value.</a:t>
            </a:r>
          </a:p>
          <a:p>
            <a:r>
              <a:rPr lang="en-US" dirty="0" smtClean="0"/>
              <a:t>It can refer to the creation of a shape, color, pattern or a combination of all these things.</a:t>
            </a:r>
          </a:p>
          <a:p>
            <a:r>
              <a:rPr lang="en-US" dirty="0" smtClean="0"/>
              <a:t>It can be an industrial commodity or a handcraft.</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The design can be either two-dimensional (based on patterns, colors, and lines) or three-dimensional (as per shape and surface).</a:t>
            </a:r>
          </a:p>
          <a:p>
            <a:r>
              <a:rPr lang="en-US" dirty="0" smtClean="0"/>
              <a:t>An industrial design right is conferred after considering factors like novelty, originality and visual appeal.</a:t>
            </a:r>
          </a:p>
          <a:p>
            <a:r>
              <a:rPr lang="en-US" dirty="0" smtClean="0"/>
              <a:t>The person who has an industrial design right has the excusive right to make or sell any object in which the design is applicable.</a:t>
            </a:r>
          </a:p>
          <a:p>
            <a:r>
              <a:rPr lang="en-US" dirty="0" smtClean="0"/>
              <a:t>The right is conferred for a period of 10 – 25 years.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1038224" y="141276"/>
            <a:ext cx="7343776" cy="66405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Act, Codes and bylaws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Regulating building construction activities was essential for the purpose of keeping buildings safe from earthquake, fire and other natural calamities.</a:t>
            </a:r>
          </a:p>
          <a:p>
            <a:r>
              <a:rPr lang="en-US" dirty="0" smtClean="0"/>
              <a:t>For fulfilling this purpose </a:t>
            </a:r>
            <a:r>
              <a:rPr lang="en-US" b="1" dirty="0" smtClean="0"/>
              <a:t>Building Act 2055 (1998)</a:t>
            </a:r>
            <a:r>
              <a:rPr lang="en-US" dirty="0" smtClean="0"/>
              <a:t> was promulgated (circulated) and meantime, </a:t>
            </a:r>
            <a:r>
              <a:rPr lang="en-US" b="1" dirty="0" smtClean="0"/>
              <a:t>Building rules 2062 (2005) </a:t>
            </a:r>
            <a:r>
              <a:rPr lang="en-US" dirty="0" smtClean="0"/>
              <a:t>also came into operation.</a:t>
            </a:r>
          </a:p>
          <a:p>
            <a:r>
              <a:rPr lang="en-US" dirty="0" smtClean="0"/>
              <a:t>With reference to building rules, building are to be constructed following </a:t>
            </a:r>
            <a:r>
              <a:rPr lang="en-US" b="1" dirty="0" smtClean="0"/>
              <a:t>National Building Code 2060</a:t>
            </a:r>
            <a:r>
              <a:rPr lang="en-US" dirty="0" smtClean="0"/>
              <a:t>.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codes in NBC</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847725" y="2781300"/>
            <a:ext cx="7305675" cy="201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Academic Institutions</a:t>
            </a:r>
            <a:endParaRPr lang="en-US" dirty="0"/>
          </a:p>
        </p:txBody>
      </p:sp>
      <p:sp>
        <p:nvSpPr>
          <p:cNvPr id="3" name="Content Placeholder 2"/>
          <p:cNvSpPr>
            <a:spLocks noGrp="1"/>
          </p:cNvSpPr>
          <p:nvPr>
            <p:ph idx="1"/>
          </p:nvPr>
        </p:nvSpPr>
        <p:spPr/>
        <p:txBody>
          <a:bodyPr/>
          <a:lstStyle/>
          <a:p>
            <a:r>
              <a:rPr lang="en-US" dirty="0" smtClean="0"/>
              <a:t>Section 3 of the Act states that educational institutions, organizations or any academy which intends to offer Bachelor, Master or any Post-graduate Engineering Degree will be first needed recommendation of the council before approval by government of Nepal</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124706" y="1638300"/>
            <a:ext cx="8866894" cy="4229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of NBC according to their uses</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838200" y="1600200"/>
            <a:ext cx="7467600"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International State of Art</a:t>
            </a:r>
          </a:p>
          <a:p>
            <a:pPr lvl="1"/>
            <a:r>
              <a:rPr lang="en-US" dirty="0" smtClean="0"/>
              <a:t>The major thrust of the code is aimed at the typical and most common buildings currently being constructed in Nepal.</a:t>
            </a:r>
          </a:p>
          <a:p>
            <a:pPr lvl="1"/>
            <a:r>
              <a:rPr lang="en-US" dirty="0" smtClean="0"/>
              <a:t>It does not suggest as being practical for everyday consideration the sophisticated design analytical techniques that appear in the building codes of developed countries.</a:t>
            </a:r>
          </a:p>
          <a:p>
            <a:pPr lvl="1"/>
            <a:r>
              <a:rPr lang="en-US" dirty="0" smtClean="0"/>
              <a:t>Under the first category International-State-of-the-Art, if consultants ensure that their designs  meet corresponding international standards, the designs are considered to be in conformity with NBC.</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Professionally Engineered Building</a:t>
            </a:r>
          </a:p>
          <a:p>
            <a:pPr lvl="1"/>
            <a:r>
              <a:rPr lang="en-US" dirty="0" smtClean="0"/>
              <a:t>It covers all usual structures such as hospitals, meeting halls, factories, warehouses, multi-storey buildings and residential buildings.</a:t>
            </a:r>
          </a:p>
          <a:p>
            <a:pPr lvl="1"/>
            <a:r>
              <a:rPr lang="en-US" dirty="0" smtClean="0"/>
              <a:t>Buildings having plan area more than 1,000 </a:t>
            </a:r>
            <a:r>
              <a:rPr lang="en-US" dirty="0" err="1" smtClean="0"/>
              <a:t>S.ft</a:t>
            </a:r>
            <a:r>
              <a:rPr lang="en-US" dirty="0" smtClean="0"/>
              <a:t>, more than 3 storied and structural span of more than 4.5m which will be constructed under design and supervision of engineer falls in this category.</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Building of restricted size designed with simple Rule-of-Thumb – Mandatory rules of thumb (MRT)</a:t>
            </a:r>
          </a:p>
          <a:p>
            <a:pPr lvl="1"/>
            <a:r>
              <a:rPr lang="en-US" dirty="0" smtClean="0"/>
              <a:t>It refers to buildings of restricted size designed with simple Rule-of-thumb, and mostly applies to remote areas where simpler buildings are prominent. </a:t>
            </a:r>
          </a:p>
          <a:p>
            <a:pPr lvl="1"/>
            <a:r>
              <a:rPr lang="en-US" dirty="0" smtClean="0"/>
              <a:t>The requirements are in terms of limit on spans and height, minimum reinforcing and member sizes, position of earthquake-resisting elements and other such rules.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lvl="1"/>
            <a:r>
              <a:rPr lang="en-US" dirty="0" smtClean="0"/>
              <a:t>Simple buildings that are constructed where professional engineers and technicians are not available, under supervision of middle level technicians of which plan area is less than 1000 Sq ft, less than 3 storied and structural span is less than 4,5 m tall fall in this category.</a:t>
            </a:r>
          </a:p>
          <a:p>
            <a:pPr lvl="1"/>
            <a:r>
              <a:rPr lang="en-US" dirty="0" smtClean="0"/>
              <a:t>NBC 201, 202 and 205 are applicable for building under this category and the code deals with Mandatory rules of thumb load bearing masonry and MRT reinforcement concrete building without masonry infill respectively.</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Guideline for remote rural building.</a:t>
            </a:r>
          </a:p>
          <a:p>
            <a:pPr lvl="1"/>
            <a:r>
              <a:rPr lang="en-US" dirty="0" smtClean="0"/>
              <a:t>These guidelines address about a dozen typical building styles that have been condensed from an inventory of approximately fifty-five building types surveyed in 1993.</a:t>
            </a:r>
          </a:p>
          <a:p>
            <a:pPr lvl="1"/>
            <a:r>
              <a:rPr lang="en-US" dirty="0" smtClean="0"/>
              <a:t>In the form of diagrams and descriptions aimed at technical advisor, house owners and lay-men, these guidelines emphasize those changes that should be made to current practices to improve the seismic resistance of these buildings not subjected to modern quantitative analysis and rational design consideration.</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smtClean="0"/>
              <a:t>The structures are normally of earthen construction (e.g. unburned masonry, mud-mortar, rubble, dry stone, wattle and daub).</a:t>
            </a:r>
          </a:p>
          <a:p>
            <a:pPr lvl="1"/>
            <a:r>
              <a:rPr lang="en-US" dirty="0" smtClean="0"/>
              <a:t>Whereas these recommendation are described as guidelines, it is intended to be mandatory for such structures built in areas controlled by a building permit-issuing local authority.</a:t>
            </a:r>
          </a:p>
          <a:p>
            <a:pPr lvl="1"/>
            <a:endParaRPr lang="en-US" dirty="0" smtClean="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bylaws</a:t>
            </a:r>
            <a:endParaRPr lang="en-US" dirty="0"/>
          </a:p>
        </p:txBody>
      </p:sp>
      <p:sp>
        <p:nvSpPr>
          <p:cNvPr id="3" name="Content Placeholder 2"/>
          <p:cNvSpPr>
            <a:spLocks noGrp="1"/>
          </p:cNvSpPr>
          <p:nvPr>
            <p:ph idx="1"/>
          </p:nvPr>
        </p:nvSpPr>
        <p:spPr/>
        <p:txBody>
          <a:bodyPr/>
          <a:lstStyle/>
          <a:p>
            <a:r>
              <a:rPr lang="en-US" dirty="0" smtClean="0"/>
              <a:t>There are building bylaws prepared by concerned town development committee and are followed by the municipality of the country. </a:t>
            </a:r>
          </a:p>
          <a:p>
            <a:r>
              <a:rPr lang="en-US" dirty="0" smtClean="0"/>
              <a:t>Building bylaws are prepared to ensure public health safety, planned urban development and planned built environment.</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components of building bylaws</a:t>
            </a:r>
            <a:endParaRPr lang="en-US" dirty="0"/>
          </a:p>
        </p:txBody>
      </p:sp>
      <p:sp>
        <p:nvSpPr>
          <p:cNvPr id="3" name="Content Placeholder 2"/>
          <p:cNvSpPr>
            <a:spLocks noGrp="1"/>
          </p:cNvSpPr>
          <p:nvPr>
            <p:ph idx="1"/>
          </p:nvPr>
        </p:nvSpPr>
        <p:spPr/>
        <p:txBody>
          <a:bodyPr/>
          <a:lstStyle/>
          <a:p>
            <a:pPr marL="514350" indent="-514350">
              <a:buFont typeface="+mj-lt"/>
              <a:buAutoNum type="alphaLcParenR"/>
            </a:pPr>
            <a:r>
              <a:rPr lang="en-US" dirty="0" smtClean="0"/>
              <a:t>Building </a:t>
            </a:r>
          </a:p>
          <a:p>
            <a:pPr marL="514350" indent="-514350">
              <a:buFont typeface="+mj-lt"/>
              <a:buAutoNum type="alphaLcParenR"/>
            </a:pPr>
            <a:r>
              <a:rPr lang="en-US" dirty="0" smtClean="0"/>
              <a:t>Planning</a:t>
            </a:r>
          </a:p>
          <a:p>
            <a:pPr marL="514350" indent="-514350">
              <a:buFont typeface="+mj-lt"/>
              <a:buAutoNum type="alphaLcParenR"/>
            </a:pPr>
            <a:r>
              <a:rPr lang="en-US" dirty="0" smtClean="0"/>
              <a:t>Enforcement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Moral and Conducts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Section 4 of Act describes set of Moral</a:t>
            </a:r>
          </a:p>
          <a:p>
            <a:pPr marL="514350" indent="-514350">
              <a:buFont typeface="+mj-lt"/>
              <a:buAutoNum type="arabicPeriod"/>
            </a:pPr>
            <a:r>
              <a:rPr lang="en-US" dirty="0" smtClean="0"/>
              <a:t>Honesty and Discipline</a:t>
            </a:r>
          </a:p>
          <a:p>
            <a:pPr marL="514350" indent="-514350">
              <a:buFont typeface="+mj-lt"/>
              <a:buAutoNum type="arabicPeriod"/>
            </a:pPr>
            <a:r>
              <a:rPr lang="en-US" dirty="0" smtClean="0"/>
              <a:t>Loyalty and Morals</a:t>
            </a:r>
          </a:p>
          <a:p>
            <a:pPr marL="514350" indent="-514350">
              <a:buFont typeface="+mj-lt"/>
              <a:buAutoNum type="arabicPeriod"/>
            </a:pPr>
            <a:r>
              <a:rPr lang="en-US" dirty="0" smtClean="0"/>
              <a:t>Impartiality</a:t>
            </a:r>
          </a:p>
          <a:p>
            <a:pPr marL="514350" indent="-514350">
              <a:buFont typeface="+mj-lt"/>
              <a:buAutoNum type="arabicPeriod"/>
            </a:pPr>
            <a:r>
              <a:rPr lang="en-US" dirty="0" smtClean="0"/>
              <a:t>Performing only related Professional jobs</a:t>
            </a:r>
          </a:p>
          <a:p>
            <a:pPr marL="514350" indent="-514350">
              <a:buFont typeface="+mj-lt"/>
              <a:buAutoNum type="arabicPeriod"/>
            </a:pPr>
            <a:r>
              <a:rPr lang="en-US" dirty="0" smtClean="0"/>
              <a:t>Never act to lower the moral in Profession</a:t>
            </a:r>
          </a:p>
          <a:p>
            <a:pPr marL="514350" indent="-514350">
              <a:buFont typeface="+mj-lt"/>
              <a:buAutoNum type="arabicPeriod"/>
            </a:pPr>
            <a:r>
              <a:rPr lang="en-US" dirty="0" smtClean="0"/>
              <a:t>Personal Responsibility</a:t>
            </a:r>
          </a:p>
          <a:p>
            <a:pPr marL="514350" indent="-514350">
              <a:buFont typeface="+mj-lt"/>
              <a:buAutoNum type="arabicPeriod"/>
            </a:pPr>
            <a:r>
              <a:rPr lang="en-US" dirty="0" smtClean="0"/>
              <a:t>Name, Rank and Register Number</a:t>
            </a:r>
          </a:p>
          <a:p>
            <a:pPr marL="514350" indent="-514350">
              <a:buFont typeface="+mj-lt"/>
              <a:buAutoNum type="arabicPeriod"/>
            </a:pPr>
            <a:r>
              <a:rPr lang="en-US" dirty="0" smtClean="0"/>
              <a:t>Do not Publish statement to leave unnecessary Influence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building bylaws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Right of Way (ROW)</a:t>
            </a:r>
          </a:p>
          <a:p>
            <a:pPr lvl="1"/>
            <a:r>
              <a:rPr lang="en-US" dirty="0" smtClean="0"/>
              <a:t>A ROW is a right to make a way over a piece of land, usually to and from another piece of land. A right of way is a type of easement granted or reserved over the land for transportation purpose, such as a footway, carriageway, trail, driveway, rail line or highway. A ROW is reserved for the purpose of maintenance or expansion of existing services with the right-of-way. </a:t>
            </a:r>
          </a:p>
          <a:p>
            <a:pPr lvl="1"/>
            <a:r>
              <a:rPr lang="en-US" dirty="0" smtClean="0"/>
              <a:t>In the case of an easement, it may be reverted back to the original owner if the facility is abandoned.</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Set Back:</a:t>
            </a:r>
          </a:p>
          <a:p>
            <a:pPr lvl="1"/>
            <a:r>
              <a:rPr lang="en-US" dirty="0" smtClean="0"/>
              <a:t>In land use, a setback is a distance which a building or another structure is set back from a street or road, a river or another stream, a shore or flood plain, or any other place which is deemed to need protection. </a:t>
            </a:r>
          </a:p>
          <a:p>
            <a:pPr lvl="1"/>
            <a:r>
              <a:rPr lang="en-US" dirty="0" smtClean="0"/>
              <a:t>Depending on the jurisdiction, other things like fences, landscape, septic tanks ,and various potential hazards or nuisance might be regulated. </a:t>
            </a:r>
          </a:p>
          <a:p>
            <a:pPr lvl="1"/>
            <a:r>
              <a:rPr lang="en-US" dirty="0" smtClean="0"/>
              <a:t>Setbacks are generally set in municipal ordinance or zoning.</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Floor Area Ratio (FAR)</a:t>
            </a:r>
          </a:p>
          <a:p>
            <a:pPr lvl="1"/>
            <a:r>
              <a:rPr lang="en-US" dirty="0" smtClean="0"/>
              <a:t>Floor Area Ratio, Floor Space Ratio, Floor Space Index, Site Ratio and plot ratio are all terms for the ratio of a building’s total floor area to size of land upon which it is built. </a:t>
            </a:r>
          </a:p>
          <a:p>
            <a:pPr lvl="1"/>
            <a:r>
              <a:rPr lang="en-US" dirty="0" smtClean="0"/>
              <a:t>The terms can also refer to limits imposed on such a ratio.</a:t>
            </a:r>
          </a:p>
          <a:p>
            <a:pPr lvl="1"/>
            <a:r>
              <a:rPr lang="en-US" dirty="0" smtClean="0"/>
              <a:t>Formula : </a:t>
            </a:r>
          </a:p>
          <a:p>
            <a:pPr lvl="1">
              <a:buNone/>
            </a:pPr>
            <a:r>
              <a:rPr lang="en-US" dirty="0" smtClean="0"/>
              <a:t>			</a:t>
            </a:r>
            <a:r>
              <a:rPr lang="en-US" b="1" dirty="0" smtClean="0"/>
              <a:t>Floor Area Ratio = (Total covered area on all floors of all building on certain plot) / (area of the plot.)</a:t>
            </a:r>
            <a:endParaRPr lang="en-US"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Ground Coverage Ratio</a:t>
            </a:r>
          </a:p>
          <a:p>
            <a:r>
              <a:rPr lang="en-US" dirty="0" smtClean="0"/>
              <a:t>Height of the building</a:t>
            </a:r>
          </a:p>
          <a:p>
            <a:r>
              <a:rPr lang="en-US" dirty="0" smtClean="0"/>
              <a:t>Guidelines for cultural heritage zone</a:t>
            </a:r>
          </a:p>
          <a:p>
            <a:r>
              <a:rPr lang="en-US" dirty="0" smtClean="0"/>
              <a:t>Clearance required for important sites and from other elements.</a:t>
            </a:r>
          </a:p>
          <a:p>
            <a:endParaRPr lang="en-US"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Elements of building by laws in planning segment</a:t>
            </a:r>
          </a:p>
          <a:p>
            <a:pPr lvl="1"/>
            <a:r>
              <a:rPr lang="en-US" dirty="0" smtClean="0"/>
              <a:t>Land use</a:t>
            </a:r>
          </a:p>
          <a:p>
            <a:pPr lvl="1"/>
            <a:r>
              <a:rPr lang="en-US" dirty="0" smtClean="0"/>
              <a:t>Size of the plot</a:t>
            </a:r>
          </a:p>
          <a:p>
            <a:pPr lvl="1"/>
            <a:r>
              <a:rPr lang="en-US" dirty="0" smtClean="0"/>
              <a:t>Area and its depth and width ratio</a:t>
            </a:r>
          </a:p>
          <a:p>
            <a:pPr lvl="1"/>
            <a:r>
              <a:rPr lang="en-US" dirty="0" smtClean="0"/>
              <a:t>Length of cul-de-sac (impasse / dead end)</a:t>
            </a:r>
          </a:p>
          <a:p>
            <a:pPr lvl="1"/>
            <a:r>
              <a:rPr lang="en-US" dirty="0" smtClean="0"/>
              <a:t>Area of open space</a:t>
            </a:r>
          </a:p>
          <a:p>
            <a:pPr lvl="1"/>
            <a:r>
              <a:rPr lang="en-US" dirty="0" smtClean="0"/>
              <a:t>Public facility requirement.</a:t>
            </a:r>
          </a:p>
          <a:p>
            <a:pPr lvl="1"/>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Elements of building bylaws in Enforcement process segment.</a:t>
            </a:r>
          </a:p>
          <a:p>
            <a:pPr lvl="1"/>
            <a:r>
              <a:rPr lang="en-US" dirty="0" smtClean="0"/>
              <a:t>Designing of building stages </a:t>
            </a:r>
          </a:p>
          <a:p>
            <a:pPr lvl="1"/>
            <a:r>
              <a:rPr lang="en-US" dirty="0" smtClean="0"/>
              <a:t>Construction stages </a:t>
            </a:r>
          </a:p>
          <a:p>
            <a:pPr lvl="1"/>
            <a:r>
              <a:rPr lang="en-US" dirty="0" smtClean="0"/>
              <a:t>Issuance of completion certificate</a:t>
            </a:r>
          </a:p>
          <a:p>
            <a:pPr lvl="1"/>
            <a:r>
              <a:rPr lang="en-US" dirty="0" smtClean="0"/>
              <a:t>Use of constructed facility</a:t>
            </a:r>
          </a:p>
          <a:p>
            <a:pPr lvl="1"/>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Business Law</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Business : </a:t>
            </a:r>
            <a:r>
              <a:rPr lang="en-US" dirty="0" smtClean="0"/>
              <a:t>It is the human activities that are related with production of goods and services or sales and purchase of goods and services or exchange of goods and services with a profit making objective.</a:t>
            </a:r>
          </a:p>
          <a:p>
            <a:r>
              <a:rPr lang="en-US" b="1" dirty="0" smtClean="0"/>
              <a:t>Law: </a:t>
            </a:r>
            <a:r>
              <a:rPr lang="en-US" dirty="0" smtClean="0"/>
              <a:t>It is the norms that are drafted and enforces by a state or local government in order to regulate the activities within the state or locality. All the laws that regulate the business law. Ignorance of law will not be excused.</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business law in Nepal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English business law</a:t>
            </a:r>
          </a:p>
          <a:p>
            <a:pPr lvl="1"/>
            <a:r>
              <a:rPr lang="en-US" dirty="0" smtClean="0"/>
              <a:t>Common law of England</a:t>
            </a:r>
          </a:p>
          <a:p>
            <a:pPr lvl="1"/>
            <a:r>
              <a:rPr lang="en-US" dirty="0" smtClean="0"/>
              <a:t>Law of merchants </a:t>
            </a:r>
          </a:p>
          <a:p>
            <a:pPr lvl="1"/>
            <a:r>
              <a:rPr lang="en-US" dirty="0" smtClean="0"/>
              <a:t>Principal of Equality</a:t>
            </a:r>
          </a:p>
          <a:p>
            <a:pPr lvl="1"/>
            <a:r>
              <a:rPr lang="en-US" dirty="0" smtClean="0"/>
              <a:t>Statue of legislature</a:t>
            </a:r>
          </a:p>
          <a:p>
            <a:pPr lvl="1"/>
            <a:r>
              <a:rPr lang="en-US" dirty="0" smtClean="0"/>
              <a:t>Custom and usage</a:t>
            </a:r>
          </a:p>
          <a:p>
            <a:r>
              <a:rPr lang="en-US" dirty="0" smtClean="0"/>
              <a:t>Nepalese statutory act</a:t>
            </a:r>
          </a:p>
          <a:p>
            <a:r>
              <a:rPr lang="en-US" dirty="0" err="1" smtClean="0"/>
              <a:t>Judical</a:t>
            </a:r>
            <a:r>
              <a:rPr lang="en-US" dirty="0" smtClean="0"/>
              <a:t> decisions</a:t>
            </a:r>
          </a:p>
          <a:p>
            <a:r>
              <a:rPr lang="en-US" dirty="0" smtClean="0"/>
              <a:t>Writing and opinions of scholars &amp; commercial treaties and agreements.</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business enterprises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Sole ownership</a:t>
            </a:r>
          </a:p>
          <a:p>
            <a:r>
              <a:rPr lang="en-US" dirty="0" smtClean="0"/>
              <a:t>Partnership business organization</a:t>
            </a:r>
          </a:p>
          <a:p>
            <a:r>
              <a:rPr lang="en-US" dirty="0" smtClean="0"/>
              <a:t>Company </a:t>
            </a:r>
          </a:p>
          <a:p>
            <a:pPr lvl="1"/>
            <a:r>
              <a:rPr lang="en-US" dirty="0" smtClean="0"/>
              <a:t>Private </a:t>
            </a:r>
          </a:p>
          <a:p>
            <a:pPr lvl="1"/>
            <a:r>
              <a:rPr lang="en-US" dirty="0" smtClean="0"/>
              <a:t>Public</a:t>
            </a:r>
          </a:p>
          <a:p>
            <a:r>
              <a:rPr lang="en-US" dirty="0" smtClean="0"/>
              <a:t>Sole business : In this type of business organization, single person establishes, manages, organizes and controls the whole business and also singly liable towards the profit or loss of the business. It is registered under private registration act 2014.</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Characteristics of sole business</a:t>
            </a:r>
          </a:p>
          <a:p>
            <a:pPr lvl="1"/>
            <a:r>
              <a:rPr lang="en-US" dirty="0" smtClean="0"/>
              <a:t>Sole ownership </a:t>
            </a:r>
          </a:p>
          <a:p>
            <a:pPr lvl="1"/>
            <a:r>
              <a:rPr lang="en-US" dirty="0" smtClean="0"/>
              <a:t>Sole management and control</a:t>
            </a:r>
          </a:p>
          <a:p>
            <a:pPr lvl="1"/>
            <a:r>
              <a:rPr lang="en-US" dirty="0" smtClean="0"/>
              <a:t>Unlimited liability</a:t>
            </a:r>
          </a:p>
          <a:p>
            <a:pPr lvl="1"/>
            <a:r>
              <a:rPr lang="en-US" dirty="0" smtClean="0"/>
              <a:t>Limited areas of operation</a:t>
            </a:r>
          </a:p>
          <a:p>
            <a:pPr lvl="1"/>
            <a:r>
              <a:rPr lang="en-US" dirty="0" smtClean="0"/>
              <a:t>Less legal formalities</a:t>
            </a:r>
          </a:p>
          <a:p>
            <a:pPr lvl="1"/>
            <a:r>
              <a:rPr lang="en-US" dirty="0" smtClean="0"/>
              <a:t>Voluntary origin and end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a:t>
            </a:r>
            <a:endParaRPr lang="en-US" dirty="0"/>
          </a:p>
        </p:txBody>
      </p:sp>
      <p:sp>
        <p:nvSpPr>
          <p:cNvPr id="3" name="Content Placeholder 2"/>
          <p:cNvSpPr>
            <a:spLocks noGrp="1"/>
          </p:cNvSpPr>
          <p:nvPr>
            <p:ph idx="1"/>
          </p:nvPr>
        </p:nvSpPr>
        <p:spPr/>
        <p:txBody>
          <a:bodyPr/>
          <a:lstStyle/>
          <a:p>
            <a:r>
              <a:rPr lang="en-US" dirty="0" smtClean="0"/>
              <a:t>Section 5 of Act states an examining committee of three member (under coordination of council member) shall examine any complaint registered against any engineer in the council</a:t>
            </a:r>
          </a:p>
          <a:p>
            <a:r>
              <a:rPr lang="en-US" dirty="0" smtClean="0"/>
              <a:t>may suspend engineer under examination</a:t>
            </a:r>
          </a:p>
          <a:p>
            <a:r>
              <a:rPr lang="en-US" dirty="0" smtClean="0"/>
              <a:t>produce recommendation on case</a:t>
            </a:r>
          </a:p>
          <a:p>
            <a:r>
              <a:rPr lang="en-US" dirty="0" smtClean="0"/>
              <a:t>remove or reinstate the engineer</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Limitation of sole business</a:t>
            </a:r>
          </a:p>
          <a:p>
            <a:pPr lvl="1"/>
            <a:r>
              <a:rPr lang="en-US" dirty="0" smtClean="0"/>
              <a:t>Limited capital</a:t>
            </a:r>
          </a:p>
          <a:p>
            <a:pPr lvl="1"/>
            <a:r>
              <a:rPr lang="en-US" dirty="0" smtClean="0"/>
              <a:t>Uncertain future</a:t>
            </a:r>
          </a:p>
          <a:p>
            <a:pPr lvl="1"/>
            <a:r>
              <a:rPr lang="en-US" dirty="0" smtClean="0"/>
              <a:t>Absence of legal status</a:t>
            </a:r>
          </a:p>
          <a:p>
            <a:pPr lvl="1"/>
            <a:r>
              <a:rPr lang="en-US" dirty="0" smtClean="0"/>
              <a:t>Chances of impractical decisions</a:t>
            </a:r>
          </a:p>
          <a:p>
            <a:pPr lvl="1"/>
            <a:r>
              <a:rPr lang="en-US" dirty="0" smtClean="0"/>
              <a:t>Lack of specialization</a:t>
            </a:r>
          </a:p>
          <a:p>
            <a:pPr lvl="1"/>
            <a:r>
              <a:rPr lang="en-US" dirty="0" smtClean="0"/>
              <a:t>Loss in absence of a key person.</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Business Organization</a:t>
            </a:r>
            <a:endParaRPr lang="en-US" dirty="0"/>
          </a:p>
        </p:txBody>
      </p:sp>
      <p:sp>
        <p:nvSpPr>
          <p:cNvPr id="3" name="Content Placeholder 2"/>
          <p:cNvSpPr>
            <a:spLocks noGrp="1"/>
          </p:cNvSpPr>
          <p:nvPr>
            <p:ph idx="1"/>
          </p:nvPr>
        </p:nvSpPr>
        <p:spPr/>
        <p:txBody>
          <a:bodyPr/>
          <a:lstStyle/>
          <a:p>
            <a:r>
              <a:rPr lang="en-US" dirty="0" smtClean="0"/>
              <a:t>In this type of business organization, more than one person join their hands to earn profit by investing collectively. This type of business organization is registered under partnership act 2020.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 of Partnership Business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Joint ownership</a:t>
            </a:r>
          </a:p>
          <a:p>
            <a:r>
              <a:rPr lang="en-US" dirty="0" smtClean="0"/>
              <a:t>Unlimited liability</a:t>
            </a:r>
          </a:p>
          <a:p>
            <a:r>
              <a:rPr lang="en-US" dirty="0" smtClean="0"/>
              <a:t>Shared profit and loss</a:t>
            </a:r>
          </a:p>
          <a:p>
            <a:r>
              <a:rPr lang="en-US" dirty="0" smtClean="0"/>
              <a:t>Established on the basis of agreement between persons</a:t>
            </a:r>
          </a:p>
          <a:p>
            <a:r>
              <a:rPr lang="en-US" dirty="0" smtClean="0"/>
              <a:t>Members do not have separate existence</a:t>
            </a:r>
            <a:endParaRPr lang="en-US" dirty="0"/>
          </a:p>
          <a:p>
            <a:r>
              <a:rPr lang="en-US" dirty="0" smtClean="0"/>
              <a:t>Joint management and control </a:t>
            </a:r>
          </a:p>
          <a:p>
            <a:r>
              <a:rPr lang="en-US" dirty="0" smtClean="0"/>
              <a:t>Joint agent slip</a:t>
            </a:r>
          </a:p>
          <a:p>
            <a:r>
              <a:rPr lang="en-US" dirty="0" smtClean="0"/>
              <a:t>Partnership right can not be transferred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Limitation of partnership business</a:t>
            </a:r>
            <a:endParaRPr lang="en-US" dirty="0"/>
          </a:p>
        </p:txBody>
      </p:sp>
      <p:sp>
        <p:nvSpPr>
          <p:cNvPr id="3" name="Content Placeholder 2"/>
          <p:cNvSpPr>
            <a:spLocks noGrp="1"/>
          </p:cNvSpPr>
          <p:nvPr>
            <p:ph idx="1"/>
          </p:nvPr>
        </p:nvSpPr>
        <p:spPr/>
        <p:txBody>
          <a:bodyPr>
            <a:normAutofit lnSpcReduction="10000"/>
          </a:bodyPr>
          <a:lstStyle/>
          <a:p>
            <a:r>
              <a:rPr lang="en-US" dirty="0" smtClean="0"/>
              <a:t>Unlimited liability</a:t>
            </a:r>
          </a:p>
          <a:p>
            <a:r>
              <a:rPr lang="en-US" dirty="0" smtClean="0"/>
              <a:t>Uncertain existence</a:t>
            </a:r>
          </a:p>
          <a:p>
            <a:r>
              <a:rPr lang="en-US" dirty="0" smtClean="0"/>
              <a:t>Possibility of misunderstanding and friction between the partners</a:t>
            </a:r>
          </a:p>
          <a:p>
            <a:r>
              <a:rPr lang="en-US" dirty="0" smtClean="0"/>
              <a:t>Limited capital</a:t>
            </a:r>
          </a:p>
          <a:p>
            <a:r>
              <a:rPr lang="en-US" dirty="0" smtClean="0"/>
              <a:t>Difficulty in transferring ownership</a:t>
            </a:r>
          </a:p>
          <a:p>
            <a:r>
              <a:rPr lang="en-US" dirty="0" smtClean="0"/>
              <a:t>Lack of prompt decision</a:t>
            </a:r>
          </a:p>
          <a:p>
            <a:r>
              <a:rPr lang="en-US" dirty="0" smtClean="0"/>
              <a:t>Lack of public faith</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business organizations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In this type of business organization, company is established under the Act of the country and has limited liability.</a:t>
            </a:r>
          </a:p>
          <a:p>
            <a:r>
              <a:rPr lang="en-US" dirty="0" smtClean="0"/>
              <a:t>Finance is collected through issuance of shares.</a:t>
            </a:r>
          </a:p>
          <a:p>
            <a:r>
              <a:rPr lang="en-US" dirty="0" smtClean="0"/>
              <a:t>Company is considered as an artificial legal person. </a:t>
            </a:r>
          </a:p>
          <a:p>
            <a:r>
              <a:rPr lang="en-US" dirty="0" smtClean="0"/>
              <a:t>Act 2053 regulates the incorporation of a company in Nepal.</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Company can further be divided into two as</a:t>
            </a:r>
          </a:p>
          <a:p>
            <a:pPr lvl="1"/>
            <a:r>
              <a:rPr lang="en-US" dirty="0" smtClean="0"/>
              <a:t>Private limited company </a:t>
            </a:r>
          </a:p>
          <a:p>
            <a:pPr lvl="1"/>
            <a:r>
              <a:rPr lang="en-US" dirty="0" smtClean="0"/>
              <a:t>Public limited company</a:t>
            </a:r>
          </a:p>
          <a:p>
            <a:r>
              <a:rPr lang="en-US" dirty="0" smtClean="0"/>
              <a:t>As per company Act 2053, private limited company has less than 50 shareholders and public limited company shall have minimum 7 share holders and no upper limit.</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company business organization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Legal artificial person</a:t>
            </a:r>
          </a:p>
          <a:p>
            <a:r>
              <a:rPr lang="en-US" dirty="0" smtClean="0"/>
              <a:t>Perpetual existence</a:t>
            </a:r>
          </a:p>
          <a:p>
            <a:r>
              <a:rPr lang="en-US" dirty="0" smtClean="0"/>
              <a:t>Limited Liability</a:t>
            </a:r>
          </a:p>
          <a:p>
            <a:r>
              <a:rPr lang="en-US" dirty="0" smtClean="0"/>
              <a:t>Common seal</a:t>
            </a:r>
          </a:p>
          <a:p>
            <a:r>
              <a:rPr lang="en-US" dirty="0" smtClean="0"/>
              <a:t>Voluntary association of person</a:t>
            </a:r>
          </a:p>
          <a:p>
            <a:r>
              <a:rPr lang="en-US" dirty="0" smtClean="0"/>
              <a:t>Capital collected by issuing shares</a:t>
            </a:r>
          </a:p>
          <a:p>
            <a:r>
              <a:rPr lang="en-US" dirty="0" smtClean="0"/>
              <a:t>Transferability of representatives / effective management.</a:t>
            </a:r>
          </a:p>
          <a:p>
            <a:r>
              <a:rPr lang="en-US" dirty="0" smtClean="0"/>
              <a:t>Publication of financial statement</a:t>
            </a:r>
          </a:p>
          <a:p>
            <a:r>
              <a:rPr lang="en-US" dirty="0" smtClean="0"/>
              <a:t>Unlimited capital</a:t>
            </a:r>
          </a:p>
          <a:p>
            <a:r>
              <a:rPr lang="en-US" dirty="0" smtClean="0"/>
              <a:t>Public faith </a:t>
            </a:r>
          </a:p>
          <a:p>
            <a:r>
              <a:rPr lang="en-US" dirty="0" smtClean="0"/>
              <a:t>Unlimited business capability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Limitation of company business organization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Difficulty in formation </a:t>
            </a:r>
          </a:p>
          <a:p>
            <a:r>
              <a:rPr lang="en-US" dirty="0" smtClean="0"/>
              <a:t>Lack of personal interest</a:t>
            </a:r>
          </a:p>
          <a:p>
            <a:r>
              <a:rPr lang="en-US" dirty="0" smtClean="0"/>
              <a:t>Lack of secrecy</a:t>
            </a:r>
          </a:p>
          <a:p>
            <a:r>
              <a:rPr lang="en-US" dirty="0" smtClean="0"/>
              <a:t>Possibility of fraud</a:t>
            </a:r>
          </a:p>
          <a:p>
            <a:r>
              <a:rPr lang="en-US" dirty="0" smtClean="0"/>
              <a:t>Exploitation of shareholders</a:t>
            </a:r>
          </a:p>
          <a:p>
            <a:r>
              <a:rPr lang="en-US" dirty="0" smtClean="0"/>
              <a:t>Group formation of power</a:t>
            </a:r>
          </a:p>
          <a:p>
            <a:r>
              <a:rPr lang="en-US" dirty="0" smtClean="0"/>
              <a:t>Conflict of interest</a:t>
            </a:r>
          </a:p>
          <a:p>
            <a:r>
              <a:rPr lang="en-US" dirty="0" smtClean="0"/>
              <a:t>Absence of prompt decision</a:t>
            </a:r>
          </a:p>
          <a:p>
            <a:r>
              <a:rPr lang="en-US" dirty="0" smtClean="0"/>
              <a:t>Lack of closeness</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Cyber law</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Cyber law provides the legal framework related to the use of computer, information and communication and the government technology.</a:t>
            </a:r>
          </a:p>
          <a:p>
            <a:r>
              <a:rPr lang="en-US" dirty="0" smtClean="0"/>
              <a:t>It regulates the computer based activities including business (e-commerce) and the government (e-government). </a:t>
            </a:r>
          </a:p>
          <a:p>
            <a:r>
              <a:rPr lang="en-US" dirty="0" smtClean="0"/>
              <a:t>Nepal has enacted the </a:t>
            </a:r>
            <a:r>
              <a:rPr lang="en-US" b="1" dirty="0" smtClean="0"/>
              <a:t>Electronic Transaction Act</a:t>
            </a:r>
            <a:r>
              <a:rPr lang="en-US" dirty="0" smtClean="0"/>
              <a:t> 2063 (ETA 2063), which comes into effective from December 8, 2006 and electronic transactions rule (ETR 2064) also came into force in 2007.</a:t>
            </a:r>
          </a:p>
          <a:p>
            <a:endParaRPr lang="en-US" dirty="0"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Electronic Transaction Act</a:t>
            </a:r>
            <a:endParaRPr lang="en-US" dirty="0"/>
          </a:p>
        </p:txBody>
      </p:sp>
      <p:sp>
        <p:nvSpPr>
          <p:cNvPr id="3" name="Content Placeholder 2"/>
          <p:cNvSpPr>
            <a:spLocks noGrp="1"/>
          </p:cNvSpPr>
          <p:nvPr>
            <p:ph idx="1"/>
          </p:nvPr>
        </p:nvSpPr>
        <p:spPr/>
        <p:txBody>
          <a:bodyPr/>
          <a:lstStyle/>
          <a:p>
            <a:r>
              <a:rPr lang="en-US" dirty="0" smtClean="0"/>
              <a:t>Important terminology defined in ETA 2063. {Self Study}</a:t>
            </a:r>
          </a:p>
          <a:p>
            <a:pPr>
              <a:buNone/>
            </a:pPr>
            <a:endParaRPr lang="en-US" dirty="0" smtClean="0"/>
          </a:p>
          <a:p>
            <a:r>
              <a:rPr lang="en-US" dirty="0" smtClean="0"/>
              <a:t>Important provision of ETA (2063) {Self Study}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Provision for private practice and for employee engineers</a:t>
            </a:r>
          </a:p>
        </p:txBody>
      </p:sp>
      <p:sp>
        <p:nvSpPr>
          <p:cNvPr id="3" name="Content Placeholder 2"/>
          <p:cNvSpPr>
            <a:spLocks noGrp="1"/>
          </p:cNvSpPr>
          <p:nvPr>
            <p:ph idx="1"/>
          </p:nvPr>
        </p:nvSpPr>
        <p:spPr/>
        <p:txBody>
          <a:bodyPr>
            <a:normAutofit fontScale="85000" lnSpcReduction="20000"/>
          </a:bodyPr>
          <a:lstStyle/>
          <a:p>
            <a:pPr>
              <a:buNone/>
            </a:pPr>
            <a:r>
              <a:rPr lang="en-US" dirty="0" smtClean="0"/>
              <a:t>	No engineer  should practice engineering profession without being registered in the council even if graduated from the institute recognized by the council. </a:t>
            </a:r>
          </a:p>
          <a:p>
            <a:r>
              <a:rPr lang="en-US" dirty="0" smtClean="0"/>
              <a:t>Apply for registration</a:t>
            </a:r>
          </a:p>
          <a:p>
            <a:r>
              <a:rPr lang="en-US" dirty="0" smtClean="0"/>
              <a:t>Checking of the application</a:t>
            </a:r>
          </a:p>
          <a:p>
            <a:r>
              <a:rPr lang="en-US" dirty="0" smtClean="0"/>
              <a:t>Register the name</a:t>
            </a:r>
          </a:p>
          <a:p>
            <a:r>
              <a:rPr lang="en-US" dirty="0" smtClean="0"/>
              <a:t>Certify the Registration (Inform if decided not to register)</a:t>
            </a:r>
          </a:p>
          <a:p>
            <a:r>
              <a:rPr lang="en-US" dirty="0" smtClean="0"/>
              <a:t>Removal of Name </a:t>
            </a:r>
          </a:p>
          <a:p>
            <a:r>
              <a:rPr lang="en-US" dirty="0" smtClean="0"/>
              <a:t>Cancellation of Certificate</a:t>
            </a:r>
          </a:p>
          <a:p>
            <a:r>
              <a:rPr lang="en-US" dirty="0" smtClean="0"/>
              <a:t>Registering the name</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5400" b="1" dirty="0" smtClean="0"/>
          </a:p>
          <a:p>
            <a:pPr algn="ctr">
              <a:buNone/>
            </a:pPr>
            <a:r>
              <a:rPr lang="en-US" sz="5400" b="1" dirty="0" smtClean="0"/>
              <a:t>The End</a:t>
            </a:r>
            <a:endParaRPr lang="en-US" sz="5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Act</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Labor Act 2048 of HMG/N states that employees must be selected and appointed under section 3.4 of the Act as under:-</a:t>
            </a:r>
          </a:p>
          <a:p>
            <a:pPr marL="514350" indent="-514350">
              <a:buFont typeface="+mj-lt"/>
              <a:buAutoNum type="arabicPeriod"/>
            </a:pPr>
            <a:r>
              <a:rPr lang="en-US" dirty="0" smtClean="0"/>
              <a:t>Required to advertise vacant positions and apply selection procedure, </a:t>
            </a:r>
          </a:p>
          <a:p>
            <a:pPr marL="514350" indent="-514350">
              <a:buFont typeface="+mj-lt"/>
              <a:buAutoNum type="arabicPeriod"/>
            </a:pPr>
            <a:r>
              <a:rPr lang="en-US" dirty="0" smtClean="0"/>
              <a:t>Appointment letter with terms and conditions of employment- to be notify labor office,</a:t>
            </a:r>
          </a:p>
          <a:p>
            <a:pPr marL="514350" indent="-514350">
              <a:buFont typeface="+mj-lt"/>
              <a:buAutoNum type="arabicPeriod"/>
            </a:pPr>
            <a:r>
              <a:rPr lang="en-US" dirty="0" smtClean="0"/>
              <a:t>The process applies to the contract workers and piece rate contracts,</a:t>
            </a:r>
          </a:p>
          <a:p>
            <a:pPr marL="514350" indent="-514350">
              <a:buFont typeface="+mj-lt"/>
              <a:buAutoNum type="arabicPeriod"/>
            </a:pPr>
            <a:r>
              <a:rPr lang="en-US" dirty="0" smtClean="0"/>
              <a:t>Non-Nepalese are not allowed to employ- but they may engage with special permission from the labor department,</a:t>
            </a:r>
          </a:p>
          <a:p>
            <a:pPr marL="514350" indent="-514350">
              <a:buFont typeface="+mj-lt"/>
              <a:buAutoNum type="arabicPeriod"/>
            </a:pPr>
            <a:r>
              <a:rPr lang="en-US" dirty="0" smtClean="0"/>
              <a:t>Nepalese workers are to be trained and non-Nepali workers need to be replaced gradually,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Labor or employees are recruited and appointed in the following procedures:</a:t>
            </a:r>
          </a:p>
          <a:p>
            <a:pPr>
              <a:buNone/>
            </a:pPr>
            <a:endParaRPr lang="en-US" b="1" dirty="0" smtClean="0"/>
          </a:p>
          <a:p>
            <a:pPr>
              <a:buNone/>
            </a:pPr>
            <a:r>
              <a:rPr lang="en-US" b="1" u="sng" dirty="0" smtClean="0"/>
              <a:t>Acquisition:</a:t>
            </a:r>
          </a:p>
          <a:p>
            <a:pPr>
              <a:buNone/>
            </a:pPr>
            <a:r>
              <a:rPr lang="en-US" dirty="0" smtClean="0"/>
              <a:t>Acquisition of labor is acquiring of labors. It is also known as hiring of labors. 	</a:t>
            </a:r>
          </a:p>
          <a:p>
            <a:pPr>
              <a:buNone/>
            </a:pPr>
            <a:endParaRPr lang="en-US"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3736</Words>
  <Application>Microsoft Office PowerPoint</Application>
  <PresentationFormat>On-screen Show (4:3)</PresentationFormat>
  <Paragraphs>330</Paragraphs>
  <Slides>70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Courier New</vt:lpstr>
      <vt:lpstr>Mangal</vt:lpstr>
      <vt:lpstr>Wingdings</vt:lpstr>
      <vt:lpstr>Office Theme</vt:lpstr>
      <vt:lpstr>Regulatory Environment</vt:lpstr>
      <vt:lpstr>Engineering Council Act, 2057</vt:lpstr>
      <vt:lpstr>Categorization of Engineers</vt:lpstr>
      <vt:lpstr>For Academic Institutions</vt:lpstr>
      <vt:lpstr>Professional Moral and Conducts</vt:lpstr>
      <vt:lpstr>Examination</vt:lpstr>
      <vt:lpstr>Provision for private practice and for employee engineers</vt:lpstr>
      <vt:lpstr>Labor Act</vt:lpstr>
      <vt:lpstr>PowerPoint Presentation</vt:lpstr>
      <vt:lpstr>Hiring of the labor force required for any organization. It follows the following procedure:-</vt:lpstr>
      <vt:lpstr>Condition of work  (Section 3, Article 16-20)</vt:lpstr>
      <vt:lpstr>Compensation  (Wage- Section 4, Article 21-26)</vt:lpstr>
      <vt:lpstr>Conditions for pay cut (Article 24)</vt:lpstr>
      <vt:lpstr>Health and security provisions  Section 5</vt:lpstr>
      <vt:lpstr>Health and security provisions</vt:lpstr>
      <vt:lpstr>Employee welfare </vt:lpstr>
      <vt:lpstr>Disciplining (section 8) </vt:lpstr>
      <vt:lpstr>Resolving labor disputes</vt:lpstr>
      <vt:lpstr>Process for collective bargaining</vt:lpstr>
      <vt:lpstr>Process to go on strike </vt:lpstr>
      <vt:lpstr>Collective bargaining</vt:lpstr>
      <vt:lpstr>Personal and Financial regulation, Tippani System.</vt:lpstr>
      <vt:lpstr>PowerPoint Presentation</vt:lpstr>
      <vt:lpstr>PowerPoint Presentation</vt:lpstr>
      <vt:lpstr>Intellectual Property Rights</vt:lpstr>
      <vt:lpstr>PowerPoint Presentation</vt:lpstr>
      <vt:lpstr>PowerPoint Presentation</vt:lpstr>
      <vt:lpstr>PowerPoint Presentation</vt:lpstr>
      <vt:lpstr>Copyrights</vt:lpstr>
      <vt:lpstr>PowerPoint Presentation</vt:lpstr>
      <vt:lpstr>Trademarks</vt:lpstr>
      <vt:lpstr>PowerPoint Presentation</vt:lpstr>
      <vt:lpstr>Patents.</vt:lpstr>
      <vt:lpstr>PowerPoint Presentation</vt:lpstr>
      <vt:lpstr>Industrial Designs</vt:lpstr>
      <vt:lpstr>PowerPoint Presentation</vt:lpstr>
      <vt:lpstr>PowerPoint Presentation</vt:lpstr>
      <vt:lpstr>Building Act, Codes and bylaws</vt:lpstr>
      <vt:lpstr>List of codes in NBC</vt:lpstr>
      <vt:lpstr>PowerPoint Presentation</vt:lpstr>
      <vt:lpstr>Classification of NBC according to their uses</vt:lpstr>
      <vt:lpstr>PowerPoint Presentation</vt:lpstr>
      <vt:lpstr>PowerPoint Presentation</vt:lpstr>
      <vt:lpstr>PowerPoint Presentation</vt:lpstr>
      <vt:lpstr>PowerPoint Presentation</vt:lpstr>
      <vt:lpstr>PowerPoint Presentation</vt:lpstr>
      <vt:lpstr>PowerPoint Presentation</vt:lpstr>
      <vt:lpstr>Building bylaws</vt:lpstr>
      <vt:lpstr>Basic components of building bylaws</vt:lpstr>
      <vt:lpstr>Elements of building bylaws</vt:lpstr>
      <vt:lpstr>PowerPoint Presentation</vt:lpstr>
      <vt:lpstr>PowerPoint Presentation</vt:lpstr>
      <vt:lpstr>PowerPoint Presentation</vt:lpstr>
      <vt:lpstr>PowerPoint Presentation</vt:lpstr>
      <vt:lpstr>PowerPoint Presentation</vt:lpstr>
      <vt:lpstr>Business Law</vt:lpstr>
      <vt:lpstr>Source of business law in Nepal</vt:lpstr>
      <vt:lpstr>Types of business enterprises</vt:lpstr>
      <vt:lpstr>PowerPoint Presentation</vt:lpstr>
      <vt:lpstr>PowerPoint Presentation</vt:lpstr>
      <vt:lpstr>Partnership Business Organization</vt:lpstr>
      <vt:lpstr>Characteristic of Partnership Business</vt:lpstr>
      <vt:lpstr>Limitation of partnership business</vt:lpstr>
      <vt:lpstr>Company business organizations </vt:lpstr>
      <vt:lpstr>PowerPoint Presentation</vt:lpstr>
      <vt:lpstr>Characteristics of company business organization</vt:lpstr>
      <vt:lpstr>Limitation of company business organization</vt:lpstr>
      <vt:lpstr>Cyber law</vt:lpstr>
      <vt:lpstr>Electronic Transaction Act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Regulatory Environment</dc:title>
  <dc:creator>DeptEC</dc:creator>
  <cp:lastModifiedBy>Suroj Maharjan</cp:lastModifiedBy>
  <cp:revision>47</cp:revision>
  <dcterms:created xsi:type="dcterms:W3CDTF">2006-08-16T00:00:00Z</dcterms:created>
  <dcterms:modified xsi:type="dcterms:W3CDTF">2015-10-01T14:56:29Z</dcterms:modified>
</cp:coreProperties>
</file>